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39"/>
  </p:notesMasterIdLst>
  <p:sldIdLst>
    <p:sldId id="256" r:id="rId4"/>
    <p:sldId id="257" r:id="rId5"/>
    <p:sldId id="287" r:id="rId6"/>
    <p:sldId id="286" r:id="rId7"/>
    <p:sldId id="288" r:id="rId8"/>
    <p:sldId id="289" r:id="rId9"/>
    <p:sldId id="292" r:id="rId10"/>
    <p:sldId id="301" r:id="rId11"/>
    <p:sldId id="293" r:id="rId12"/>
    <p:sldId id="290" r:id="rId13"/>
    <p:sldId id="291" r:id="rId14"/>
    <p:sldId id="295" r:id="rId15"/>
    <p:sldId id="302" r:id="rId16"/>
    <p:sldId id="294" r:id="rId17"/>
    <p:sldId id="318" r:id="rId18"/>
    <p:sldId id="296" r:id="rId19"/>
    <p:sldId id="300" r:id="rId20"/>
    <p:sldId id="297" r:id="rId21"/>
    <p:sldId id="299" r:id="rId22"/>
    <p:sldId id="303" r:id="rId23"/>
    <p:sldId id="320" r:id="rId24"/>
    <p:sldId id="321" r:id="rId25"/>
    <p:sldId id="317" r:id="rId26"/>
    <p:sldId id="319" r:id="rId27"/>
    <p:sldId id="305" r:id="rId28"/>
    <p:sldId id="306" r:id="rId29"/>
    <p:sldId id="307" r:id="rId30"/>
    <p:sldId id="308" r:id="rId31"/>
    <p:sldId id="309" r:id="rId32"/>
    <p:sldId id="310" r:id="rId33"/>
    <p:sldId id="311" r:id="rId34"/>
    <p:sldId id="313" r:id="rId35"/>
    <p:sldId id="314" r:id="rId36"/>
    <p:sldId id="316" r:id="rId37"/>
    <p:sldId id="32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384E4-FB1C-44FD-94BF-2EF7BA874788}" v="24" dt="2024-10-04T20:23:32.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98" autoAdjust="0"/>
    <p:restoredTop sz="94692" autoAdjust="0"/>
  </p:normalViewPr>
  <p:slideViewPr>
    <p:cSldViewPr snapToGrid="0">
      <p:cViewPr varScale="1">
        <p:scale>
          <a:sx n="105" d="100"/>
          <a:sy n="105" d="100"/>
        </p:scale>
        <p:origin x="1710" y="96"/>
      </p:cViewPr>
      <p:guideLst>
        <p:guide orient="horz" pos="2160"/>
        <p:guide pos="2880"/>
      </p:guideLst>
    </p:cSldViewPr>
  </p:slideViewPr>
  <p:outlineViewPr>
    <p:cViewPr>
      <p:scale>
        <a:sx n="33" d="100"/>
        <a:sy n="33" d="100"/>
      </p:scale>
      <p:origin x="0" y="-1340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ty M. Cathey" userId="98467c9b-84b3-4987-ad24-e8eec6aeaf3e" providerId="ADAL" clId="{525384E4-FB1C-44FD-94BF-2EF7BA874788}"/>
    <pc:docChg chg="undo custSel modSld">
      <pc:chgData name="Misty M. Cathey" userId="98467c9b-84b3-4987-ad24-e8eec6aeaf3e" providerId="ADAL" clId="{525384E4-FB1C-44FD-94BF-2EF7BA874788}" dt="2024-10-04T20:23:32.163" v="138" actId="20577"/>
      <pc:docMkLst>
        <pc:docMk/>
      </pc:docMkLst>
      <pc:sldChg chg="modSp mod">
        <pc:chgData name="Misty M. Cathey" userId="98467c9b-84b3-4987-ad24-e8eec6aeaf3e" providerId="ADAL" clId="{525384E4-FB1C-44FD-94BF-2EF7BA874788}" dt="2024-10-04T20:20:18.662" v="56" actId="33524"/>
        <pc:sldMkLst>
          <pc:docMk/>
          <pc:sldMk cId="4076482967" sldId="290"/>
        </pc:sldMkLst>
        <pc:spChg chg="mod">
          <ac:chgData name="Misty M. Cathey" userId="98467c9b-84b3-4987-ad24-e8eec6aeaf3e" providerId="ADAL" clId="{525384E4-FB1C-44FD-94BF-2EF7BA874788}" dt="2024-10-04T20:20:18.662" v="56" actId="33524"/>
          <ac:spMkLst>
            <pc:docMk/>
            <pc:sldMk cId="4076482967" sldId="290"/>
            <ac:spMk id="13315" creationId="{00000000-0000-0000-0000-000000000000}"/>
          </ac:spMkLst>
        </pc:spChg>
      </pc:sldChg>
      <pc:sldChg chg="modSp mod modNotes">
        <pc:chgData name="Misty M. Cathey" userId="98467c9b-84b3-4987-ad24-e8eec6aeaf3e" providerId="ADAL" clId="{525384E4-FB1C-44FD-94BF-2EF7BA874788}" dt="2024-10-04T20:21:06.973" v="111" actId="20577"/>
        <pc:sldMkLst>
          <pc:docMk/>
          <pc:sldMk cId="1162309247" sldId="291"/>
        </pc:sldMkLst>
        <pc:spChg chg="mod">
          <ac:chgData name="Misty M. Cathey" userId="98467c9b-84b3-4987-ad24-e8eec6aeaf3e" providerId="ADAL" clId="{525384E4-FB1C-44FD-94BF-2EF7BA874788}" dt="2024-10-04T20:21:06.973" v="111" actId="20577"/>
          <ac:spMkLst>
            <pc:docMk/>
            <pc:sldMk cId="1162309247" sldId="291"/>
            <ac:spMk id="15363" creationId="{00000000-0000-0000-0000-000000000000}"/>
          </ac:spMkLst>
        </pc:spChg>
      </pc:sldChg>
      <pc:sldChg chg="modSp mod">
        <pc:chgData name="Misty M. Cathey" userId="98467c9b-84b3-4987-ad24-e8eec6aeaf3e" providerId="ADAL" clId="{525384E4-FB1C-44FD-94BF-2EF7BA874788}" dt="2024-10-04T20:19:32.126" v="52" actId="20577"/>
        <pc:sldMkLst>
          <pc:docMk/>
          <pc:sldMk cId="1568436542" sldId="292"/>
        </pc:sldMkLst>
        <pc:spChg chg="mod">
          <ac:chgData name="Misty M. Cathey" userId="98467c9b-84b3-4987-ad24-e8eec6aeaf3e" providerId="ADAL" clId="{525384E4-FB1C-44FD-94BF-2EF7BA874788}" dt="2024-10-04T20:19:32.126" v="52" actId="20577"/>
          <ac:spMkLst>
            <pc:docMk/>
            <pc:sldMk cId="1568436542" sldId="292"/>
            <ac:spMk id="16387" creationId="{00000000-0000-0000-0000-000000000000}"/>
          </ac:spMkLst>
        </pc:spChg>
      </pc:sldChg>
      <pc:sldChg chg="modSp mod">
        <pc:chgData name="Misty M. Cathey" userId="98467c9b-84b3-4987-ad24-e8eec6aeaf3e" providerId="ADAL" clId="{525384E4-FB1C-44FD-94BF-2EF7BA874788}" dt="2024-10-04T20:20:12.413" v="55" actId="20577"/>
        <pc:sldMkLst>
          <pc:docMk/>
          <pc:sldMk cId="3990784373" sldId="293"/>
        </pc:sldMkLst>
        <pc:spChg chg="mod">
          <ac:chgData name="Misty M. Cathey" userId="98467c9b-84b3-4987-ad24-e8eec6aeaf3e" providerId="ADAL" clId="{525384E4-FB1C-44FD-94BF-2EF7BA874788}" dt="2024-10-04T20:20:12.413" v="55" actId="20577"/>
          <ac:spMkLst>
            <pc:docMk/>
            <pc:sldMk cId="3990784373" sldId="293"/>
            <ac:spMk id="17411" creationId="{00000000-0000-0000-0000-000000000000}"/>
          </ac:spMkLst>
        </pc:spChg>
      </pc:sldChg>
      <pc:sldChg chg="modSp mod">
        <pc:chgData name="Misty M. Cathey" userId="98467c9b-84b3-4987-ad24-e8eec6aeaf3e" providerId="ADAL" clId="{525384E4-FB1C-44FD-94BF-2EF7BA874788}" dt="2024-10-04T20:22:06.674" v="112" actId="33524"/>
        <pc:sldMkLst>
          <pc:docMk/>
          <pc:sldMk cId="3197620052" sldId="294"/>
        </pc:sldMkLst>
        <pc:spChg chg="mod">
          <ac:chgData name="Misty M. Cathey" userId="98467c9b-84b3-4987-ad24-e8eec6aeaf3e" providerId="ADAL" clId="{525384E4-FB1C-44FD-94BF-2EF7BA874788}" dt="2024-10-04T20:22:06.674" v="112" actId="33524"/>
          <ac:spMkLst>
            <pc:docMk/>
            <pc:sldMk cId="3197620052" sldId="294"/>
            <ac:spMk id="18435" creationId="{00000000-0000-0000-0000-000000000000}"/>
          </ac:spMkLst>
        </pc:spChg>
      </pc:sldChg>
      <pc:sldChg chg="modSp mod">
        <pc:chgData name="Misty M. Cathey" userId="98467c9b-84b3-4987-ad24-e8eec6aeaf3e" providerId="ADAL" clId="{525384E4-FB1C-44FD-94BF-2EF7BA874788}" dt="2024-10-04T20:22:16.241" v="113" actId="20577"/>
        <pc:sldMkLst>
          <pc:docMk/>
          <pc:sldMk cId="753200044" sldId="300"/>
        </pc:sldMkLst>
        <pc:spChg chg="mod">
          <ac:chgData name="Misty M. Cathey" userId="98467c9b-84b3-4987-ad24-e8eec6aeaf3e" providerId="ADAL" clId="{525384E4-FB1C-44FD-94BF-2EF7BA874788}" dt="2024-10-04T20:22:16.241" v="113" actId="20577"/>
          <ac:spMkLst>
            <pc:docMk/>
            <pc:sldMk cId="753200044" sldId="300"/>
            <ac:spMk id="12291" creationId="{00000000-0000-0000-0000-000000000000}"/>
          </ac:spMkLst>
        </pc:spChg>
      </pc:sldChg>
      <pc:sldChg chg="modSp mod">
        <pc:chgData name="Misty M. Cathey" userId="98467c9b-84b3-4987-ad24-e8eec6aeaf3e" providerId="ADAL" clId="{525384E4-FB1C-44FD-94BF-2EF7BA874788}" dt="2024-10-04T20:19:59.506" v="54" actId="33524"/>
        <pc:sldMkLst>
          <pc:docMk/>
          <pc:sldMk cId="554470673" sldId="301"/>
        </pc:sldMkLst>
        <pc:spChg chg="mod">
          <ac:chgData name="Misty M. Cathey" userId="98467c9b-84b3-4987-ad24-e8eec6aeaf3e" providerId="ADAL" clId="{525384E4-FB1C-44FD-94BF-2EF7BA874788}" dt="2024-10-04T20:19:59.506" v="54" actId="33524"/>
          <ac:spMkLst>
            <pc:docMk/>
            <pc:sldMk cId="554470673" sldId="301"/>
            <ac:spMk id="25603" creationId="{00000000-0000-0000-0000-000000000000}"/>
          </ac:spMkLst>
        </pc:spChg>
      </pc:sldChg>
      <pc:sldChg chg="modSp">
        <pc:chgData name="Misty M. Cathey" userId="98467c9b-84b3-4987-ad24-e8eec6aeaf3e" providerId="ADAL" clId="{525384E4-FB1C-44FD-94BF-2EF7BA874788}" dt="2024-10-04T20:22:51.026" v="119" actId="33524"/>
        <pc:sldMkLst>
          <pc:docMk/>
          <pc:sldMk cId="1960617769" sldId="305"/>
        </pc:sldMkLst>
        <pc:spChg chg="mod">
          <ac:chgData name="Misty M. Cathey" userId="98467c9b-84b3-4987-ad24-e8eec6aeaf3e" providerId="ADAL" clId="{525384E4-FB1C-44FD-94BF-2EF7BA874788}" dt="2024-10-04T20:22:51.026" v="119" actId="33524"/>
          <ac:spMkLst>
            <pc:docMk/>
            <pc:sldMk cId="1960617769" sldId="305"/>
            <ac:spMk id="28675" creationId="{00000000-0000-0000-0000-000000000000}"/>
          </ac:spMkLst>
        </pc:spChg>
      </pc:sldChg>
      <pc:sldChg chg="modSp">
        <pc:chgData name="Misty M. Cathey" userId="98467c9b-84b3-4987-ad24-e8eec6aeaf3e" providerId="ADAL" clId="{525384E4-FB1C-44FD-94BF-2EF7BA874788}" dt="2024-10-04T20:23:02.914" v="122" actId="6549"/>
        <pc:sldMkLst>
          <pc:docMk/>
          <pc:sldMk cId="4220745320" sldId="306"/>
        </pc:sldMkLst>
        <pc:spChg chg="mod">
          <ac:chgData name="Misty M. Cathey" userId="98467c9b-84b3-4987-ad24-e8eec6aeaf3e" providerId="ADAL" clId="{525384E4-FB1C-44FD-94BF-2EF7BA874788}" dt="2024-10-04T20:23:02.914" v="122" actId="6549"/>
          <ac:spMkLst>
            <pc:docMk/>
            <pc:sldMk cId="4220745320" sldId="306"/>
            <ac:spMk id="29699" creationId="{00000000-0000-0000-0000-000000000000}"/>
          </ac:spMkLst>
        </pc:spChg>
      </pc:sldChg>
      <pc:sldChg chg="modSp">
        <pc:chgData name="Misty M. Cathey" userId="98467c9b-84b3-4987-ad24-e8eec6aeaf3e" providerId="ADAL" clId="{525384E4-FB1C-44FD-94BF-2EF7BA874788}" dt="2024-10-04T20:23:10.374" v="123" actId="33524"/>
        <pc:sldMkLst>
          <pc:docMk/>
          <pc:sldMk cId="1742069734" sldId="307"/>
        </pc:sldMkLst>
        <pc:spChg chg="mod">
          <ac:chgData name="Misty M. Cathey" userId="98467c9b-84b3-4987-ad24-e8eec6aeaf3e" providerId="ADAL" clId="{525384E4-FB1C-44FD-94BF-2EF7BA874788}" dt="2024-10-04T20:23:10.374" v="123" actId="33524"/>
          <ac:spMkLst>
            <pc:docMk/>
            <pc:sldMk cId="1742069734" sldId="307"/>
            <ac:spMk id="30723" creationId="{00000000-0000-0000-0000-000000000000}"/>
          </ac:spMkLst>
        </pc:spChg>
      </pc:sldChg>
      <pc:sldChg chg="modSp">
        <pc:chgData name="Misty M. Cathey" userId="98467c9b-84b3-4987-ad24-e8eec6aeaf3e" providerId="ADAL" clId="{525384E4-FB1C-44FD-94BF-2EF7BA874788}" dt="2024-10-04T20:23:21.049" v="124" actId="33524"/>
        <pc:sldMkLst>
          <pc:docMk/>
          <pc:sldMk cId="301100926" sldId="309"/>
        </pc:sldMkLst>
        <pc:spChg chg="mod">
          <ac:chgData name="Misty M. Cathey" userId="98467c9b-84b3-4987-ad24-e8eec6aeaf3e" providerId="ADAL" clId="{525384E4-FB1C-44FD-94BF-2EF7BA874788}" dt="2024-10-04T20:23:21.049" v="124" actId="33524"/>
          <ac:spMkLst>
            <pc:docMk/>
            <pc:sldMk cId="301100926" sldId="309"/>
            <ac:spMk id="32771" creationId="{00000000-0000-0000-0000-000000000000}"/>
          </ac:spMkLst>
        </pc:spChg>
      </pc:sldChg>
      <pc:sldChg chg="modSp">
        <pc:chgData name="Misty M. Cathey" userId="98467c9b-84b3-4987-ad24-e8eec6aeaf3e" providerId="ADAL" clId="{525384E4-FB1C-44FD-94BF-2EF7BA874788}" dt="2024-10-04T20:23:32.163" v="138" actId="20577"/>
        <pc:sldMkLst>
          <pc:docMk/>
          <pc:sldMk cId="4147064220" sldId="310"/>
        </pc:sldMkLst>
        <pc:spChg chg="mod">
          <ac:chgData name="Misty M. Cathey" userId="98467c9b-84b3-4987-ad24-e8eec6aeaf3e" providerId="ADAL" clId="{525384E4-FB1C-44FD-94BF-2EF7BA874788}" dt="2024-10-04T20:23:32.163" v="138" actId="20577"/>
          <ac:spMkLst>
            <pc:docMk/>
            <pc:sldMk cId="4147064220" sldId="310"/>
            <ac:spMk id="33795" creationId="{00000000-0000-0000-0000-000000000000}"/>
          </ac:spMkLst>
        </pc:spChg>
      </pc:sldChg>
      <pc:sldChg chg="modSp">
        <pc:chgData name="Misty M. Cathey" userId="98467c9b-84b3-4987-ad24-e8eec6aeaf3e" providerId="ADAL" clId="{525384E4-FB1C-44FD-94BF-2EF7BA874788}" dt="2024-10-04T20:18:04.912" v="1"/>
        <pc:sldMkLst>
          <pc:docMk/>
          <pc:sldMk cId="1657381786" sldId="314"/>
        </pc:sldMkLst>
        <pc:spChg chg="mod">
          <ac:chgData name="Misty M. Cathey" userId="98467c9b-84b3-4987-ad24-e8eec6aeaf3e" providerId="ADAL" clId="{525384E4-FB1C-44FD-94BF-2EF7BA874788}" dt="2024-10-04T20:18:04.912" v="1"/>
          <ac:spMkLst>
            <pc:docMk/>
            <pc:sldMk cId="1657381786" sldId="314"/>
            <ac:spMk id="37891" creationId="{00000000-0000-0000-0000-000000000000}"/>
          </ac:spMkLst>
        </pc:spChg>
      </pc:sldChg>
      <pc:sldChg chg="modSp mod">
        <pc:chgData name="Misty M. Cathey" userId="98467c9b-84b3-4987-ad24-e8eec6aeaf3e" providerId="ADAL" clId="{525384E4-FB1C-44FD-94BF-2EF7BA874788}" dt="2024-10-04T20:22:39.867" v="117" actId="27636"/>
        <pc:sldMkLst>
          <pc:docMk/>
          <pc:sldMk cId="1486810219" sldId="319"/>
        </pc:sldMkLst>
        <pc:spChg chg="mod">
          <ac:chgData name="Misty M. Cathey" userId="98467c9b-84b3-4987-ad24-e8eec6aeaf3e" providerId="ADAL" clId="{525384E4-FB1C-44FD-94BF-2EF7BA874788}" dt="2024-10-04T20:22:39.867" v="117" actId="27636"/>
          <ac:spMkLst>
            <pc:docMk/>
            <pc:sldMk cId="1486810219" sldId="31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07D5D-405B-422B-A478-83C5E54F5AA6}" type="datetimeFigureOut">
              <a:rPr lang="en-US" smtClean="0"/>
              <a:t>10/4/2024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DAEF1-E34B-4713-896D-4EFD65D8B630}" type="slidenum">
              <a:rPr lang="en-US" smtClean="0"/>
              <a:t>‹#›</a:t>
            </a:fld>
            <a:endParaRPr lang="en-US"/>
          </a:p>
        </p:txBody>
      </p:sp>
    </p:spTree>
    <p:extLst>
      <p:ext uri="{BB962C8B-B14F-4D97-AF65-F5344CB8AC3E}">
        <p14:creationId xmlns:p14="http://schemas.microsoft.com/office/powerpoint/2010/main" val="186212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FDAEF1-E34B-4713-896D-4EFD65D8B630}" type="slidenum">
              <a:rPr lang="en-US" smtClean="0"/>
              <a:t>1</a:t>
            </a:fld>
            <a:endParaRPr lang="en-US"/>
          </a:p>
        </p:txBody>
      </p:sp>
    </p:spTree>
    <p:extLst>
      <p:ext uri="{BB962C8B-B14F-4D97-AF65-F5344CB8AC3E}">
        <p14:creationId xmlns:p14="http://schemas.microsoft.com/office/powerpoint/2010/main" val="3429742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A55DA9-977A-40FE-AE94-0B25E5C4E50B}" type="slidenum">
              <a:rPr lang="en-US" altLang="en-US" sz="1300"/>
              <a:pPr eaLnBrk="1" hangingPunct="1">
                <a:spcBef>
                  <a:spcPct val="0"/>
                </a:spcBef>
              </a:pPr>
              <a:t>10</a:t>
            </a:fld>
            <a:endParaRPr lang="en-US" altLang="en-US" sz="1300"/>
          </a:p>
        </p:txBody>
      </p:sp>
      <p:sp>
        <p:nvSpPr>
          <p:cNvPr id="53251" name="Rectangle 2"/>
          <p:cNvSpPr>
            <a:spLocks noGrp="1" noRot="1" noChangeAspect="1" noChangeArrowheads="1" noTextEdit="1"/>
          </p:cNvSpPr>
          <p:nvPr>
            <p:ph type="sldImg"/>
          </p:nvPr>
        </p:nvSpPr>
        <p:spPr>
          <a:xfrm>
            <a:off x="1371600" y="1143000"/>
            <a:ext cx="4114800" cy="3086100"/>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Texas </a:t>
            </a:r>
            <a:r>
              <a:rPr lang="en-US" altLang="en-US" dirty="0" err="1">
                <a:latin typeface="Arial" panose="020B0604020202020204" pitchFamily="34" charset="0"/>
              </a:rPr>
              <a:t>AgriLife</a:t>
            </a:r>
            <a:r>
              <a:rPr lang="en-US" altLang="en-US" dirty="0">
                <a:latin typeface="Arial" panose="020B0604020202020204" pitchFamily="34" charset="0"/>
              </a:rPr>
              <a:t> Extension Service volunteers do not have the same immunity from liability as governmental units and employees. However, volunteers may be immune from civil liability under Section 51.937 of the Education Code for discretionary acts within their scope of duties as volunteers for the Texas </a:t>
            </a:r>
            <a:r>
              <a:rPr lang="en-US" altLang="en-US" dirty="0" err="1">
                <a:latin typeface="Arial" panose="020B0604020202020204" pitchFamily="34" charset="0"/>
              </a:rPr>
              <a:t>AgriLife</a:t>
            </a:r>
            <a:r>
              <a:rPr lang="en-US" altLang="en-US" dirty="0">
                <a:latin typeface="Arial" panose="020B0604020202020204" pitchFamily="34" charset="0"/>
              </a:rPr>
              <a:t> Extension Service. Adult volunteer leaders are expected to act in </a:t>
            </a:r>
            <a:r>
              <a:rPr lang="en-US" altLang="en-US" b="1" dirty="0">
                <a:latin typeface="Arial" panose="020B0604020202020204" pitchFamily="34" charset="0"/>
              </a:rPr>
              <a:t>good faith and without negligence </a:t>
            </a:r>
            <a:r>
              <a:rPr lang="en-US" altLang="en-US" dirty="0">
                <a:latin typeface="Arial" panose="020B0604020202020204" pitchFamily="34" charset="0"/>
              </a:rPr>
              <a:t>in the performance of their duties in order to minimize any chance of creating a Texas A&amp;M University System liability.  </a:t>
            </a:r>
          </a:p>
          <a:p>
            <a:endParaRPr lang="en-US" altLang="en-US" u="none" dirty="0">
              <a:latin typeface="Arial" panose="020B0604020202020204" pitchFamily="34" charset="0"/>
            </a:endParaRPr>
          </a:p>
          <a:p>
            <a:r>
              <a:rPr lang="en-US" altLang="en-US" u="none" dirty="0">
                <a:latin typeface="Arial" panose="020B0604020202020204" pitchFamily="34" charset="0"/>
              </a:rPr>
              <a:t>T</a:t>
            </a:r>
            <a:r>
              <a:rPr lang="en-US" altLang="en-US" u="sng" dirty="0">
                <a:latin typeface="Arial" panose="020B0604020202020204" pitchFamily="34" charset="0"/>
              </a:rPr>
              <a:t>his means ……..if you are doing your job properly as a 4-H volunteer, you could not be sued in civil court.  If you were found negligent, then you would be solely responsible for your defense if a law suit were filed.  </a:t>
            </a:r>
          </a:p>
          <a:p>
            <a:br>
              <a:rPr lang="en-US" altLang="en-US" u="sng" dirty="0">
                <a:latin typeface="Arial" panose="020B0604020202020204" pitchFamily="34" charset="0"/>
              </a:rPr>
            </a:br>
            <a:r>
              <a:rPr lang="en-US" altLang="en-US" dirty="0">
                <a:latin typeface="Arial" panose="020B0604020202020204" pitchFamily="34" charset="0"/>
              </a:rPr>
              <a:t>This law does not apply to the operation of motor vehicles. </a:t>
            </a:r>
            <a:r>
              <a:rPr lang="en-US" altLang="en-US" u="sng" dirty="0">
                <a:latin typeface="Arial" panose="020B0604020202020204" pitchFamily="34" charset="0"/>
              </a:rPr>
              <a:t>In the event of</a:t>
            </a:r>
            <a:r>
              <a:rPr lang="en-US" altLang="en-US" u="sng" baseline="0" dirty="0">
                <a:latin typeface="Arial" panose="020B0604020202020204" pitchFamily="34" charset="0"/>
              </a:rPr>
              <a:t> </a:t>
            </a:r>
            <a:r>
              <a:rPr lang="en-US" altLang="en-US" u="sng" dirty="0">
                <a:latin typeface="Arial" panose="020B0604020202020204" pitchFamily="34" charset="0"/>
              </a:rPr>
              <a:t>an accident with a vehicle or in the home of a volunteer, personal insurance is considered to be the primary policy covering the accident.  </a:t>
            </a:r>
          </a:p>
          <a:p>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803793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8A6AA2B-9D89-4BB7-930B-291EF85DDE7B}" type="slidenum">
              <a:rPr lang="en-US" altLang="en-US" sz="1300"/>
              <a:pPr eaLnBrk="1" hangingPunct="1">
                <a:spcBef>
                  <a:spcPct val="0"/>
                </a:spcBef>
              </a:pPr>
              <a:t>11</a:t>
            </a:fld>
            <a:endParaRPr lang="en-US" altLang="en-US" sz="1300"/>
          </a:p>
        </p:txBody>
      </p:sp>
      <p:sp>
        <p:nvSpPr>
          <p:cNvPr id="55299" name="Rectangle 2"/>
          <p:cNvSpPr>
            <a:spLocks noGrp="1" noRot="1" noChangeAspect="1" noChangeArrowheads="1" noTextEdit="1"/>
          </p:cNvSpPr>
          <p:nvPr>
            <p:ph type="sldImg"/>
          </p:nvPr>
        </p:nvSpPr>
        <p:spPr>
          <a:xfrm>
            <a:off x="1371600" y="1143000"/>
            <a:ext cx="4114800" cy="3086100"/>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4-H Youth Protection Standards</a:t>
            </a:r>
            <a:r>
              <a:rPr lang="en-US" altLang="en-US" baseline="0" dirty="0">
                <a:latin typeface="Arial" panose="020B0604020202020204" pitchFamily="34" charset="0"/>
              </a:rPr>
              <a:t> and A&amp;M </a:t>
            </a:r>
            <a:r>
              <a:rPr lang="en-US" altLang="en-US" baseline="0" dirty="0" err="1">
                <a:latin typeface="Arial" panose="020B0604020202020204" pitchFamily="34" charset="0"/>
              </a:rPr>
              <a:t>AgriLIfe</a:t>
            </a:r>
            <a:r>
              <a:rPr lang="en-US" altLang="en-US" baseline="0" dirty="0">
                <a:latin typeface="Arial" panose="020B0604020202020204" pitchFamily="34" charset="0"/>
              </a:rPr>
              <a:t> Extension Programs for Minors Policies provide guidance and expectations for youth programs. </a:t>
            </a:r>
          </a:p>
          <a:p>
            <a:pPr eaLnBrk="1" hangingPunct="1"/>
            <a:endParaRPr lang="en-US" altLang="en-US" baseline="0" dirty="0">
              <a:latin typeface="Arial" panose="020B0604020202020204" pitchFamily="34" charset="0"/>
            </a:endParaRPr>
          </a:p>
          <a:p>
            <a:pPr eaLnBrk="1" hangingPunct="1"/>
            <a:r>
              <a:rPr lang="en-US" altLang="en-US" dirty="0">
                <a:latin typeface="Arial" panose="020B0604020202020204" pitchFamily="34" charset="0"/>
              </a:rPr>
              <a:t>Volunteers must enroll annually</a:t>
            </a:r>
            <a:r>
              <a:rPr lang="en-US" altLang="en-US" baseline="0" dirty="0">
                <a:latin typeface="Arial" panose="020B0604020202020204" pitchFamily="34" charset="0"/>
              </a:rPr>
              <a:t>, complete </a:t>
            </a:r>
            <a:r>
              <a:rPr lang="en-US" altLang="en-US" dirty="0">
                <a:latin typeface="Arial" panose="020B0604020202020204" pitchFamily="34" charset="0"/>
              </a:rPr>
              <a:t>the screening process every three years</a:t>
            </a:r>
            <a:r>
              <a:rPr lang="en-US" altLang="en-US" baseline="0" dirty="0">
                <a:latin typeface="Arial" panose="020B0604020202020204" pitchFamily="34" charset="0"/>
              </a:rPr>
              <a:t> and complete child protection training every two years. </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There is a $10 volunteer application fee. Even</a:t>
            </a:r>
            <a:r>
              <a:rPr lang="en-US" altLang="en-US" baseline="0" dirty="0">
                <a:latin typeface="Arial" panose="020B0604020202020204" pitchFamily="34" charset="0"/>
              </a:rPr>
              <a:t> if </a:t>
            </a:r>
            <a:r>
              <a:rPr lang="en-US" altLang="en-US" dirty="0">
                <a:latin typeface="Arial" panose="020B0604020202020204" pitchFamily="34" charset="0"/>
              </a:rPr>
              <a:t>f a volunteer can provide proof of screening by an entity on the approved list, he/she</a:t>
            </a:r>
            <a:r>
              <a:rPr lang="en-US" altLang="en-US" baseline="0" dirty="0">
                <a:latin typeface="Arial" panose="020B0604020202020204" pitchFamily="34" charset="0"/>
              </a:rPr>
              <a:t> has to pay the 4-H volunteer application fee. </a:t>
            </a:r>
            <a:r>
              <a:rPr lang="en-US" altLang="en-US" dirty="0">
                <a:latin typeface="Arial" panose="020B0604020202020204" pitchFamily="34" charset="0"/>
              </a:rPr>
              <a:t> Counties handle this fee in a number of ways.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Our county’s policy is _______________________________________________________________________________________________________________. (provide the information that applies to your county)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All</a:t>
            </a:r>
            <a:r>
              <a:rPr lang="en-US" altLang="en-US" baseline="0" dirty="0">
                <a:latin typeface="Arial" panose="020B0604020202020204" pitchFamily="34" charset="0"/>
              </a:rPr>
              <a:t> adults who apply to be a 4-H volunteer are </a:t>
            </a:r>
            <a:r>
              <a:rPr lang="en-US" altLang="en-US" dirty="0">
                <a:latin typeface="Arial" panose="020B0604020202020204" pitchFamily="34" charset="0"/>
              </a:rPr>
              <a:t>required to complete</a:t>
            </a:r>
            <a:r>
              <a:rPr lang="en-US" altLang="en-US" baseline="0" dirty="0">
                <a:latin typeface="Arial" panose="020B0604020202020204" pitchFamily="34" charset="0"/>
              </a:rPr>
              <a:t> “Child Protection” and </a:t>
            </a:r>
            <a:r>
              <a:rPr lang="en-US" altLang="en-US" dirty="0">
                <a:latin typeface="Arial" panose="020B0604020202020204" pitchFamily="34" charset="0"/>
              </a:rPr>
              <a:t>“Creating a Safe Environment” training before they are approved and assume a volunteer role.  This training, available on 4HOnline,</a:t>
            </a:r>
            <a:r>
              <a:rPr lang="en-US" altLang="en-US" baseline="0" dirty="0">
                <a:latin typeface="Arial" panose="020B0604020202020204" pitchFamily="34" charset="0"/>
              </a:rPr>
              <a:t> </a:t>
            </a:r>
            <a:r>
              <a:rPr lang="en-US" altLang="en-US" dirty="0">
                <a:latin typeface="Arial" panose="020B0604020202020204" pitchFamily="34" charset="0"/>
              </a:rPr>
              <a:t>includes information on child abuse and the</a:t>
            </a:r>
            <a:r>
              <a:rPr lang="en-US" altLang="en-US" baseline="0" dirty="0">
                <a:latin typeface="Arial" panose="020B0604020202020204" pitchFamily="34" charset="0"/>
              </a:rPr>
              <a:t> legal </a:t>
            </a:r>
            <a:r>
              <a:rPr lang="en-US" altLang="en-US" dirty="0">
                <a:latin typeface="Arial" panose="020B0604020202020204" pitchFamily="34" charset="0"/>
              </a:rPr>
              <a:t>duty to report child abuse when acting in a volunteer role</a:t>
            </a:r>
            <a:r>
              <a:rPr lang="en-US" altLang="en-US" baseline="0" dirty="0">
                <a:latin typeface="Arial" panose="020B0604020202020204" pitchFamily="34" charset="0"/>
              </a:rPr>
              <a:t> as well as other important topics.  </a:t>
            </a:r>
            <a:r>
              <a:rPr lang="en-US" altLang="en-US" dirty="0">
                <a:latin typeface="Arial" panose="020B0604020202020204" pitchFamily="34" charset="0"/>
              </a:rPr>
              <a:t> </a:t>
            </a:r>
          </a:p>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3840485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32F70CD-E2EF-45F8-A41A-B851E853C92B}" type="slidenum">
              <a:rPr lang="en-US" altLang="en-US" sz="1300"/>
              <a:pPr eaLnBrk="1" hangingPunct="1">
                <a:spcBef>
                  <a:spcPct val="0"/>
                </a:spcBef>
              </a:pPr>
              <a:t>12</a:t>
            </a:fld>
            <a:endParaRPr lang="en-US" altLang="en-US" sz="1300"/>
          </a:p>
        </p:txBody>
      </p:sp>
      <p:sp>
        <p:nvSpPr>
          <p:cNvPr id="59395" name="Rectangle 2"/>
          <p:cNvSpPr>
            <a:spLocks noGrp="1" noRot="1" noChangeAspect="1" noChangeArrowheads="1" noTextEdit="1"/>
          </p:cNvSpPr>
          <p:nvPr>
            <p:ph type="sldImg"/>
          </p:nvPr>
        </p:nvSpPr>
        <p:spPr>
          <a:xfrm>
            <a:off x="1371600" y="1143000"/>
            <a:ext cx="4114800" cy="3086100"/>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 safety and care of youth is</a:t>
            </a:r>
            <a:r>
              <a:rPr lang="en-US" altLang="en-US" baseline="0" dirty="0">
                <a:latin typeface="Arial" panose="020B0604020202020204" pitchFamily="34" charset="0"/>
              </a:rPr>
              <a:t> a </a:t>
            </a:r>
            <a:r>
              <a:rPr lang="en-US" altLang="en-US" dirty="0">
                <a:latin typeface="Arial" panose="020B0604020202020204" pitchFamily="34" charset="0"/>
              </a:rPr>
              <a:t>top priority and chaperoning them is a serious responsibility.  Texas 4-H rules and guidelines state a chaperone must be 21 years of age and they must also be a certified screened volunteer.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ratio of adults to youth of the same gender is 1 adult for every 8 youth</a:t>
            </a:r>
            <a:r>
              <a:rPr lang="en-US" altLang="en-US" baseline="0" dirty="0">
                <a:latin typeface="Arial" panose="020B0604020202020204" pitchFamily="34" charset="0"/>
              </a:rPr>
              <a:t> in the same gender ratio as the participants.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Adults should not be rooming with youth in a hotel or dorm room.  Youth should be housed together and adults housed separately.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At the</a:t>
            </a:r>
            <a:r>
              <a:rPr lang="en-US" altLang="en-US" baseline="0" dirty="0">
                <a:latin typeface="Arial" panose="020B0604020202020204" pitchFamily="34" charset="0"/>
              </a:rPr>
              <a:t> </a:t>
            </a:r>
            <a:r>
              <a:rPr lang="en-US" altLang="en-US" dirty="0">
                <a:latin typeface="Arial" panose="020B0604020202020204" pitchFamily="34" charset="0"/>
              </a:rPr>
              <a:t>4-H Conference Center, each dorm bedroom sleeps up to 13</a:t>
            </a:r>
            <a:r>
              <a:rPr lang="en-US" altLang="en-US" baseline="0" dirty="0">
                <a:latin typeface="Arial" panose="020B0604020202020204" pitchFamily="34" charset="0"/>
              </a:rPr>
              <a:t> and it is policy that </a:t>
            </a:r>
            <a:r>
              <a:rPr lang="en-US" altLang="en-US" dirty="0">
                <a:latin typeface="Arial" panose="020B0604020202020204" pitchFamily="34" charset="0"/>
              </a:rPr>
              <a:t>at least one adult is</a:t>
            </a:r>
            <a:r>
              <a:rPr lang="en-US" altLang="en-US" baseline="0" dirty="0">
                <a:latin typeface="Arial" panose="020B0604020202020204" pitchFamily="34" charset="0"/>
              </a:rPr>
              <a:t> </a:t>
            </a:r>
            <a:r>
              <a:rPr lang="en-US" altLang="en-US" dirty="0">
                <a:latin typeface="Arial" panose="020B0604020202020204" pitchFamily="34" charset="0"/>
              </a:rPr>
              <a:t>housed in each room with youth.  An even better strategy is</a:t>
            </a:r>
            <a:r>
              <a:rPr lang="en-US" altLang="en-US" baseline="0" dirty="0">
                <a:latin typeface="Arial" panose="020B0604020202020204" pitchFamily="34" charset="0"/>
              </a:rPr>
              <a:t> assigning an adult and a teen leader or second adult in each sleeping room.  This policy is in alignment with ACA (American Camp Association) accreditation standards. </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question may come up as</a:t>
            </a:r>
            <a:r>
              <a:rPr lang="en-US" altLang="en-US" baseline="0" dirty="0">
                <a:latin typeface="Arial" panose="020B0604020202020204" pitchFamily="34" charset="0"/>
              </a:rPr>
              <a:t> to</a:t>
            </a:r>
            <a:r>
              <a:rPr lang="en-US" altLang="en-US" dirty="0">
                <a:latin typeface="Arial" panose="020B0604020202020204" pitchFamily="34" charset="0"/>
              </a:rPr>
              <a:t> whether a parent and child can stay in the same room.  For</a:t>
            </a:r>
            <a:r>
              <a:rPr lang="en-US" altLang="en-US" baseline="0" dirty="0">
                <a:latin typeface="Arial" panose="020B0604020202020204" pitchFamily="34" charset="0"/>
              </a:rPr>
              <a:t> some events, </a:t>
            </a:r>
            <a:r>
              <a:rPr lang="en-US" altLang="en-US" dirty="0">
                <a:latin typeface="Arial" panose="020B0604020202020204" pitchFamily="34" charset="0"/>
              </a:rPr>
              <a:t>counties may choose to allow parents and their own children to stay together, but they should not lodge adults with children</a:t>
            </a:r>
            <a:r>
              <a:rPr lang="en-US" altLang="en-US" baseline="0" dirty="0">
                <a:latin typeface="Arial" panose="020B0604020202020204" pitchFamily="34" charset="0"/>
              </a:rPr>
              <a:t> for whom they are not the legal guardian.</a:t>
            </a:r>
            <a:endParaRPr lang="en-US" altLang="en-US" dirty="0">
              <a:latin typeface="Arial" panose="020B0604020202020204" pitchFamily="34" charset="0"/>
            </a:endParaRPr>
          </a:p>
        </p:txBody>
      </p:sp>
    </p:spTree>
    <p:extLst>
      <p:ext uri="{BB962C8B-B14F-4D97-AF65-F5344CB8AC3E}">
        <p14:creationId xmlns:p14="http://schemas.microsoft.com/office/powerpoint/2010/main" val="4015568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022C1CD-B94D-496F-971C-4A0ED9E87673}" type="slidenum">
              <a:rPr lang="en-US" altLang="en-US" sz="1300"/>
              <a:pPr eaLnBrk="1" hangingPunct="1">
                <a:spcBef>
                  <a:spcPct val="0"/>
                </a:spcBef>
              </a:pPr>
              <a:t>13</a:t>
            </a:fld>
            <a:endParaRPr lang="en-US" altLang="en-US" sz="1300"/>
          </a:p>
        </p:txBody>
      </p:sp>
      <p:sp>
        <p:nvSpPr>
          <p:cNvPr id="66563" name="Rectangle 2"/>
          <p:cNvSpPr>
            <a:spLocks noGrp="1" noRot="1" noChangeAspect="1" noChangeArrowheads="1" noTextEdit="1"/>
          </p:cNvSpPr>
          <p:nvPr>
            <p:ph type="sldImg"/>
          </p:nvPr>
        </p:nvSpPr>
        <p:spPr>
          <a:xfrm>
            <a:off x="1371600" y="1143000"/>
            <a:ext cx="4114800" cy="3086100"/>
          </a:xfrm>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Transportation is an important consideration in risk management.  All volunteers who drive youth</a:t>
            </a:r>
            <a:r>
              <a:rPr lang="en-US" altLang="en-US" baseline="0" dirty="0">
                <a:latin typeface="Arial" panose="020B0604020202020204" pitchFamily="34" charset="0"/>
              </a:rPr>
              <a:t> (not their own children) to </a:t>
            </a:r>
            <a:r>
              <a:rPr lang="en-US" altLang="en-US" dirty="0">
                <a:latin typeface="Arial" panose="020B0604020202020204" pitchFamily="34" charset="0"/>
              </a:rPr>
              <a:t> 4-H activities must be approved and certified as a 4-H volunteer,</a:t>
            </a:r>
            <a:r>
              <a:rPr lang="en-US" altLang="en-US" baseline="0" dirty="0">
                <a:latin typeface="Arial" panose="020B0604020202020204" pitchFamily="34" charset="0"/>
              </a:rPr>
              <a:t> </a:t>
            </a:r>
            <a:r>
              <a:rPr lang="en-US" altLang="en-US" dirty="0">
                <a:latin typeface="Arial" panose="020B0604020202020204" pitchFamily="34" charset="0"/>
              </a:rPr>
              <a:t>have a valid drivers license and vehicle</a:t>
            </a:r>
            <a:r>
              <a:rPr lang="en-US" altLang="en-US" baseline="0" dirty="0">
                <a:latin typeface="Arial" panose="020B0604020202020204" pitchFamily="34" charset="0"/>
              </a:rPr>
              <a:t> </a:t>
            </a:r>
            <a:r>
              <a:rPr lang="en-US" altLang="en-US" dirty="0">
                <a:latin typeface="Arial" panose="020B0604020202020204" pitchFamily="34" charset="0"/>
              </a:rPr>
              <a:t>insurance.  They must also be at least 18 years of age.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 TEEN LEADER who is 16 does not qualify to transport other kids!!!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Adults should avoid traveling alone with a child.  This is a serious matter of protection for the volunteer and youth with regards to the potential for allegations of child abuse.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There should be a seatbelt for every person in the vehicle – AND the seatbelts should be used!!!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Large passenger vehicles have been identified as high risk for rollover accidents and we recommend that these vehicles not be used.  </a:t>
            </a:r>
          </a:p>
        </p:txBody>
      </p:sp>
    </p:spTree>
    <p:extLst>
      <p:ext uri="{BB962C8B-B14F-4D97-AF65-F5344CB8AC3E}">
        <p14:creationId xmlns:p14="http://schemas.microsoft.com/office/powerpoint/2010/main" val="3602353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FBC2F18-6704-4DFA-89C4-038D5DBC6A7A}" type="slidenum">
              <a:rPr lang="en-US" altLang="en-US" sz="1300"/>
              <a:pPr eaLnBrk="1" hangingPunct="1">
                <a:spcBef>
                  <a:spcPct val="0"/>
                </a:spcBef>
              </a:pPr>
              <a:t>14</a:t>
            </a:fld>
            <a:endParaRPr lang="en-US" altLang="en-US" sz="1300"/>
          </a:p>
        </p:txBody>
      </p:sp>
      <p:sp>
        <p:nvSpPr>
          <p:cNvPr id="58371" name="Rectangle 2"/>
          <p:cNvSpPr>
            <a:spLocks noGrp="1" noRot="1" noChangeAspect="1" noChangeArrowheads="1" noTextEdit="1"/>
          </p:cNvSpPr>
          <p:nvPr>
            <p:ph type="sldImg"/>
          </p:nvPr>
        </p:nvSpPr>
        <p:spPr>
          <a:xfrm>
            <a:off x="1371600" y="1143000"/>
            <a:ext cx="4114800" cy="3086100"/>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Some facilities require a group or organization to provide proof of liability coverage.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If the County Extension Agent is involved in the planning and coordination of such an event where this is required, he/she can request from the State 4-H Office a letter that provides information on how Extension and 4-H Activities are covered through the Texas A&amp;M University System through the Texas Tort Claims Act.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If the facility will not accept this as sufficient liability coverage, then the county or group organizing the event may be required to take out a liability policy for the event which can be costly.</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080268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67C1A57-E621-47B8-897C-357B969CDF91}" type="slidenum">
              <a:rPr lang="en-US" altLang="en-US" sz="1300"/>
              <a:pPr eaLnBrk="1" hangingPunct="1">
                <a:spcBef>
                  <a:spcPct val="0"/>
                </a:spcBef>
              </a:pPr>
              <a:t>15</a:t>
            </a:fld>
            <a:endParaRPr lang="en-US" altLang="en-US" sz="1300"/>
          </a:p>
        </p:txBody>
      </p:sp>
      <p:sp>
        <p:nvSpPr>
          <p:cNvPr id="48131" name="Rectangle 2"/>
          <p:cNvSpPr>
            <a:spLocks noGrp="1" noRot="1" noChangeAspect="1" noChangeArrowheads="1" noTextEdit="1"/>
          </p:cNvSpPr>
          <p:nvPr>
            <p:ph type="sldImg"/>
          </p:nvPr>
        </p:nvSpPr>
        <p:spPr>
          <a:xfrm>
            <a:off x="1371600" y="1143000"/>
            <a:ext cx="4114800" cy="3086100"/>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By the very nature of conducting youth programs,</a:t>
            </a:r>
            <a:r>
              <a:rPr lang="en-US" altLang="en-US" baseline="0" dirty="0">
                <a:latin typeface="Arial" panose="020B0604020202020204" pitchFamily="34" charset="0"/>
              </a:rPr>
              <a:t> there is risk. The role of adults is to assess the risk and take appropriate steps to identify and manage it.  </a:t>
            </a:r>
          </a:p>
          <a:p>
            <a:pPr eaLnBrk="1" hangingPunct="1"/>
            <a:endParaRPr lang="en-US" altLang="en-US" baseline="0" dirty="0">
              <a:latin typeface="Arial" panose="020B0604020202020204" pitchFamily="34" charset="0"/>
            </a:endParaRPr>
          </a:p>
          <a:p>
            <a:pPr eaLnBrk="1" hangingPunct="1"/>
            <a:r>
              <a:rPr lang="en-US" altLang="en-US" baseline="0" dirty="0">
                <a:latin typeface="Arial" panose="020B0604020202020204" pitchFamily="34" charset="0"/>
              </a:rPr>
              <a:t>Activities posing limited risks, minimal seriousness of potential injury and a low probability of occurrence with intentional strategies to manage them should be acceptable to offer.</a:t>
            </a:r>
          </a:p>
          <a:p>
            <a:pPr eaLnBrk="1" hangingPunct="1"/>
            <a:endParaRPr lang="en-US" altLang="en-US" baseline="0" dirty="0">
              <a:latin typeface="Arial" panose="020B0604020202020204" pitchFamily="34" charset="0"/>
            </a:endParaRPr>
          </a:p>
          <a:p>
            <a:pPr eaLnBrk="1" hangingPunct="1"/>
            <a:r>
              <a:rPr lang="en-US" altLang="en-US" baseline="0" dirty="0">
                <a:latin typeface="Arial" panose="020B0604020202020204" pitchFamily="34" charset="0"/>
              </a:rPr>
              <a:t>Activities with high risk, potential serious consequences and a high probability of occurrence should not be conducted.</a:t>
            </a:r>
          </a:p>
          <a:p>
            <a:pPr eaLnBrk="1" hangingPunct="1"/>
            <a:endParaRPr lang="en-US" altLang="en-US" baseline="0"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560505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67C1A57-E621-47B8-897C-357B969CDF91}" type="slidenum">
              <a:rPr lang="en-US" altLang="en-US" sz="1300"/>
              <a:pPr eaLnBrk="1" hangingPunct="1">
                <a:spcBef>
                  <a:spcPct val="0"/>
                </a:spcBef>
              </a:pPr>
              <a:t>16</a:t>
            </a:fld>
            <a:endParaRPr lang="en-US" altLang="en-US" sz="1300"/>
          </a:p>
        </p:txBody>
      </p:sp>
      <p:sp>
        <p:nvSpPr>
          <p:cNvPr id="48131" name="Rectangle 2"/>
          <p:cNvSpPr>
            <a:spLocks noGrp="1" noRot="1" noChangeAspect="1" noChangeArrowheads="1" noTextEdit="1"/>
          </p:cNvSpPr>
          <p:nvPr>
            <p:ph type="sldImg"/>
          </p:nvPr>
        </p:nvSpPr>
        <p:spPr>
          <a:xfrm>
            <a:off x="1371600" y="1143000"/>
            <a:ext cx="4114800" cy="3086100"/>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By the very nature of conducting youth programs,</a:t>
            </a:r>
            <a:r>
              <a:rPr lang="en-US" altLang="en-US" baseline="0" dirty="0">
                <a:latin typeface="Arial" panose="020B0604020202020204" pitchFamily="34" charset="0"/>
              </a:rPr>
              <a:t> there is risk. The role of adults is to assess the risk and take appropriate steps to identify and manage or eliminate it. </a:t>
            </a:r>
          </a:p>
          <a:p>
            <a:pPr eaLnBrk="1" hangingPunct="1"/>
            <a:r>
              <a:rPr lang="en-US" altLang="en-US" dirty="0">
                <a:latin typeface="Arial" panose="020B0604020202020204" pitchFamily="34" charset="0"/>
              </a:rPr>
              <a:t>There are three</a:t>
            </a:r>
            <a:r>
              <a:rPr lang="en-US" altLang="en-US" baseline="0" dirty="0">
                <a:latin typeface="Arial" panose="020B0604020202020204" pitchFamily="34" charset="0"/>
              </a:rPr>
              <a:t> </a:t>
            </a:r>
            <a:r>
              <a:rPr lang="en-US" altLang="en-US" dirty="0">
                <a:latin typeface="Arial" panose="020B0604020202020204" pitchFamily="34" charset="0"/>
              </a:rPr>
              <a:t>strategies to</a:t>
            </a:r>
            <a:r>
              <a:rPr lang="en-US" altLang="en-US" baseline="0" dirty="0">
                <a:latin typeface="Arial" panose="020B0604020202020204" pitchFamily="34" charset="0"/>
              </a:rPr>
              <a:t> </a:t>
            </a:r>
            <a:r>
              <a:rPr lang="en-US" altLang="en-US" dirty="0">
                <a:latin typeface="Arial" panose="020B0604020202020204" pitchFamily="34" charset="0"/>
              </a:rPr>
              <a:t>consider in efforts to reduce risk in program and event management.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One can accept</a:t>
            </a:r>
            <a:r>
              <a:rPr lang="en-US" altLang="en-US" baseline="0" dirty="0">
                <a:latin typeface="Arial" panose="020B0604020202020204" pitchFamily="34" charset="0"/>
              </a:rPr>
              <a:t> and address a risk deemed to be of a minimal threat to serious injury by transferring the liability though insurance coverage.</a:t>
            </a:r>
          </a:p>
          <a:p>
            <a:pPr eaLnBrk="1" hangingPunct="1"/>
            <a:endParaRPr lang="en-US" altLang="en-US" baseline="0" dirty="0">
              <a:latin typeface="Arial" panose="020B0604020202020204" pitchFamily="34" charset="0"/>
            </a:endParaRPr>
          </a:p>
          <a:p>
            <a:pPr eaLnBrk="1" hangingPunct="1"/>
            <a:r>
              <a:rPr lang="en-US" altLang="en-US" baseline="0" dirty="0">
                <a:latin typeface="Arial" panose="020B0604020202020204" pitchFamily="34" charset="0"/>
              </a:rPr>
              <a:t>Secondly, one can manage and reduce the risk by lessening the extent and likelihood of injury through appropriate practices and other mechanisms such as required enrollments and waiver, indemnification and medical authorization forms, trained volunteers, equipment inspections and facilities/grounds checks etc. </a:t>
            </a:r>
          </a:p>
          <a:p>
            <a:pPr eaLnBrk="1" hangingPunct="1"/>
            <a:endParaRPr lang="en-US" altLang="en-US" baseline="0" dirty="0">
              <a:latin typeface="Arial" panose="020B0604020202020204" pitchFamily="34" charset="0"/>
            </a:endParaRPr>
          </a:p>
          <a:p>
            <a:pPr eaLnBrk="1" hangingPunct="1"/>
            <a:r>
              <a:rPr lang="en-US" altLang="en-US" baseline="0" dirty="0">
                <a:latin typeface="Arial" panose="020B0604020202020204" pitchFamily="34" charset="0"/>
              </a:rPr>
              <a:t>Lastly, one should discontinue any activity with a high potential for serious injury and a high likelihood that the injury will occur.</a:t>
            </a:r>
          </a:p>
          <a:p>
            <a:pPr eaLnBrk="1" hangingPunct="1"/>
            <a:endParaRPr lang="en-US" altLang="en-US" baseline="0" dirty="0">
              <a:latin typeface="Arial" panose="020B0604020202020204" pitchFamily="34" charset="0"/>
            </a:endParaRPr>
          </a:p>
          <a:p>
            <a:pPr eaLnBrk="1" hangingPunct="1"/>
            <a:r>
              <a:rPr lang="en-US" altLang="en-US" dirty="0">
                <a:latin typeface="Arial" panose="020B0604020202020204" pitchFamily="34" charset="0"/>
              </a:rPr>
              <a:t>The following slides look more specifically at each of these</a:t>
            </a:r>
            <a:r>
              <a:rPr lang="en-US" altLang="en-US" baseline="0" dirty="0">
                <a:latin typeface="Arial" panose="020B0604020202020204" pitchFamily="34" charset="0"/>
              </a:rPr>
              <a:t> levels.</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515810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2E23E25-DBE5-4630-AC8A-BD5F0BBE79CF}" type="slidenum">
              <a:rPr lang="en-US" altLang="en-US" sz="1300"/>
              <a:pPr eaLnBrk="1" hangingPunct="1">
                <a:spcBef>
                  <a:spcPct val="0"/>
                </a:spcBef>
              </a:pPr>
              <a:t>17</a:t>
            </a:fld>
            <a:endParaRPr lang="en-US" altLang="en-US" sz="1300"/>
          </a:p>
        </p:txBody>
      </p:sp>
      <p:sp>
        <p:nvSpPr>
          <p:cNvPr id="52227" name="Rectangle 2"/>
          <p:cNvSpPr>
            <a:spLocks noGrp="1" noRot="1" noChangeAspect="1" noChangeArrowheads="1" noTextEdit="1"/>
          </p:cNvSpPr>
          <p:nvPr>
            <p:ph type="sldImg"/>
          </p:nvPr>
        </p:nvSpPr>
        <p:spPr>
          <a:xfrm>
            <a:off x="1371600" y="1143000"/>
            <a:ext cx="4114800" cy="3086100"/>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When</a:t>
            </a:r>
            <a:r>
              <a:rPr lang="en-US" altLang="en-US" baseline="0" dirty="0">
                <a:latin typeface="Arial" panose="020B0604020202020204" pitchFamily="34" charset="0"/>
              </a:rPr>
              <a:t> w</a:t>
            </a:r>
            <a:r>
              <a:rPr lang="en-US" altLang="en-US" dirty="0">
                <a:latin typeface="Arial" panose="020B0604020202020204" pitchFamily="34" charset="0"/>
              </a:rPr>
              <a:t>e</a:t>
            </a:r>
            <a:r>
              <a:rPr lang="en-US" altLang="en-US" baseline="0" dirty="0">
                <a:latin typeface="Arial" panose="020B0604020202020204" pitchFamily="34" charset="0"/>
              </a:rPr>
              <a:t> </a:t>
            </a:r>
            <a:r>
              <a:rPr lang="en-US" altLang="en-US" dirty="0">
                <a:latin typeface="Arial" panose="020B0604020202020204" pitchFamily="34" charset="0"/>
              </a:rPr>
              <a:t>accept the risk,</a:t>
            </a:r>
            <a:r>
              <a:rPr lang="en-US" altLang="en-US" baseline="0" dirty="0">
                <a:latin typeface="Arial" panose="020B0604020202020204" pitchFamily="34" charset="0"/>
              </a:rPr>
              <a:t> </a:t>
            </a:r>
            <a:r>
              <a:rPr lang="en-US" altLang="en-US" dirty="0">
                <a:latin typeface="Arial" panose="020B0604020202020204" pitchFamily="34" charset="0"/>
              </a:rPr>
              <a:t>make sure we have done</a:t>
            </a:r>
            <a:r>
              <a:rPr lang="en-US" altLang="en-US" baseline="0" dirty="0">
                <a:latin typeface="Arial" panose="020B0604020202020204" pitchFamily="34" charset="0"/>
              </a:rPr>
              <a:t> all </a:t>
            </a:r>
            <a:r>
              <a:rPr lang="en-US" altLang="en-US" dirty="0">
                <a:latin typeface="Arial" panose="020B0604020202020204" pitchFamily="34" charset="0"/>
              </a:rPr>
              <a:t>we can</a:t>
            </a:r>
            <a:r>
              <a:rPr lang="en-US" altLang="en-US" baseline="0" dirty="0">
                <a:latin typeface="Arial" panose="020B0604020202020204" pitchFamily="34" charset="0"/>
              </a:rPr>
              <a:t> </a:t>
            </a:r>
            <a:r>
              <a:rPr lang="en-US" altLang="en-US" dirty="0">
                <a:latin typeface="Arial" panose="020B0604020202020204" pitchFamily="34" charset="0"/>
              </a:rPr>
              <a:t>to make an activity safe</a:t>
            </a:r>
            <a:r>
              <a:rPr lang="en-US" altLang="en-US" baseline="0" dirty="0">
                <a:latin typeface="Arial" panose="020B0604020202020204" pitchFamily="34" charset="0"/>
              </a:rPr>
              <a:t> and transfer the liability to another party (insurance company).</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Ways that we do this</a:t>
            </a:r>
            <a:r>
              <a:rPr lang="en-US" altLang="en-US" baseline="0" dirty="0">
                <a:latin typeface="Arial" panose="020B0604020202020204" pitchFamily="34" charset="0"/>
              </a:rPr>
              <a:t> </a:t>
            </a:r>
            <a:r>
              <a:rPr lang="en-US" altLang="en-US" dirty="0">
                <a:latin typeface="Arial" panose="020B0604020202020204" pitchFamily="34" charset="0"/>
              </a:rPr>
              <a:t>include:</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Making sure members and leaders are enrolled and that appropriate waiver, indemnification</a:t>
            </a:r>
            <a:r>
              <a:rPr lang="en-US" altLang="en-US" baseline="0" dirty="0">
                <a:latin typeface="Arial" panose="020B0604020202020204" pitchFamily="34" charset="0"/>
              </a:rPr>
              <a:t> </a:t>
            </a:r>
            <a:r>
              <a:rPr lang="en-US" altLang="en-US" dirty="0">
                <a:latin typeface="Arial" panose="020B0604020202020204" pitchFamily="34" charset="0"/>
              </a:rPr>
              <a:t>and medical release forms are used.  </a:t>
            </a:r>
          </a:p>
          <a:p>
            <a:pPr eaLnBrk="1" hangingPunct="1"/>
            <a:r>
              <a:rPr lang="en-US" altLang="en-US" dirty="0">
                <a:latin typeface="Arial" panose="020B0604020202020204" pitchFamily="34" charset="0"/>
              </a:rPr>
              <a:t>(The 4-H Conference Center has specific release forms they use for camp and for the ropes course)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u="none"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u="none" dirty="0">
                <a:latin typeface="Arial" panose="020B0604020202020204" pitchFamily="34" charset="0"/>
              </a:rPr>
              <a:t>If you are hosting an activity that lasts more than two consecutive days or an overnight trip, you must</a:t>
            </a:r>
            <a:r>
              <a:rPr lang="en-US" altLang="en-US" u="none" baseline="0" dirty="0">
                <a:latin typeface="Arial" panose="020B0604020202020204" pitchFamily="34" charset="0"/>
              </a:rPr>
              <a:t> </a:t>
            </a:r>
            <a:r>
              <a:rPr lang="en-US" altLang="en-US" u="none" dirty="0">
                <a:latin typeface="Arial" panose="020B0604020202020204" pitchFamily="34" charset="0"/>
              </a:rPr>
              <a:t>follow the “Programs for Minors” required documentation process which requires use of the waiver, indemnification form and medical release form</a:t>
            </a:r>
            <a:r>
              <a:rPr lang="en-US" altLang="en-US" u="none" baseline="0" dirty="0">
                <a:latin typeface="Arial" panose="020B0604020202020204" pitchFamily="34" charset="0"/>
              </a:rPr>
              <a:t> and other policies (see the county agent for details)</a:t>
            </a:r>
            <a:endParaRPr lang="en-US" altLang="en-US" u="none" dirty="0">
              <a:latin typeface="Arial" panose="020B0604020202020204" pitchFamily="34" charset="0"/>
            </a:endParaRPr>
          </a:p>
          <a:p>
            <a:pPr eaLnBrk="1" hangingPunct="1"/>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Another good practice is to use public facilities instead of a home for club or project meetings. This minimizes the risk for that homeowner.  Even though a</a:t>
            </a:r>
            <a:r>
              <a:rPr lang="en-US" altLang="en-US" baseline="0" dirty="0">
                <a:latin typeface="Arial" panose="020B0604020202020204" pitchFamily="34" charset="0"/>
              </a:rPr>
              <a:t> </a:t>
            </a:r>
            <a:r>
              <a:rPr lang="en-US" altLang="en-US" dirty="0">
                <a:latin typeface="Arial" panose="020B0604020202020204" pitchFamily="34" charset="0"/>
              </a:rPr>
              <a:t>homeowner</a:t>
            </a:r>
            <a:r>
              <a:rPr lang="en-US" altLang="en-US" baseline="0" dirty="0">
                <a:latin typeface="Arial" panose="020B0604020202020204" pitchFamily="34" charset="0"/>
              </a:rPr>
              <a:t> </a:t>
            </a:r>
            <a:r>
              <a:rPr lang="en-US" altLang="en-US" dirty="0">
                <a:latin typeface="Arial" panose="020B0604020202020204" pitchFamily="34" charset="0"/>
              </a:rPr>
              <a:t>policy may cover an</a:t>
            </a:r>
            <a:r>
              <a:rPr lang="en-US" altLang="en-US" baseline="0" dirty="0">
                <a:latin typeface="Arial" panose="020B0604020202020204" pitchFamily="34" charset="0"/>
              </a:rPr>
              <a:t> event, </a:t>
            </a:r>
            <a:r>
              <a:rPr lang="en-US" altLang="en-US" dirty="0">
                <a:latin typeface="Arial" panose="020B0604020202020204" pitchFamily="34" charset="0"/>
              </a:rPr>
              <a:t>to a certain extent, it is better not to put folks in a situation to</a:t>
            </a:r>
            <a:r>
              <a:rPr lang="en-US" altLang="en-US" baseline="0" dirty="0">
                <a:latin typeface="Arial" panose="020B0604020202020204" pitchFamily="34" charset="0"/>
              </a:rPr>
              <a:t> assume this risk.</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Another way to reduce risk is to transfer the risk to another party.  The most common way to do this is through insurance.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Examples include chartering a bus for transportation to camp that  provides insurance as a part of the policy.  </a:t>
            </a:r>
          </a:p>
          <a:p>
            <a:pPr eaLnBrk="1" hangingPunct="1"/>
            <a:endParaRPr lang="en-US" altLang="en-US" dirty="0">
              <a:latin typeface="Arial" panose="020B0604020202020204" pitchFamily="34" charset="0"/>
            </a:endParaRPr>
          </a:p>
          <a:p>
            <a:pPr eaLnBrk="1" hangingPunct="1"/>
            <a:r>
              <a:rPr lang="en-US" altLang="en-US" u="sng" dirty="0">
                <a:latin typeface="Arial" panose="020B0604020202020204" pitchFamily="34" charset="0"/>
              </a:rPr>
              <a:t>If you are hosting horse club play days, would you need a waiver and medical release form?  </a:t>
            </a:r>
          </a:p>
          <a:p>
            <a:pPr eaLnBrk="1" hangingPunct="1"/>
            <a:r>
              <a:rPr lang="en-US" altLang="en-US" u="sng" dirty="0">
                <a:latin typeface="Arial" panose="020B0604020202020204" pitchFamily="34" charset="0"/>
              </a:rPr>
              <a:t>NO, if limited medical insurance is purchased for horse club members, then you might not need to do a medical form.  Even with this insurance, it might be a good idea to have a form signed at the beginning of the horse club activities that would cover them for the season.  </a:t>
            </a:r>
          </a:p>
          <a:p>
            <a:pPr eaLnBrk="1" hangingPunct="1"/>
            <a:r>
              <a:rPr lang="en-US" altLang="en-US" u="sng" dirty="0">
                <a:latin typeface="Arial" panose="020B0604020202020204" pitchFamily="34" charset="0"/>
              </a:rPr>
              <a:t>YES,</a:t>
            </a:r>
            <a:r>
              <a:rPr lang="en-US" altLang="en-US" u="sng" baseline="0" dirty="0">
                <a:latin typeface="Arial" panose="020B0604020202020204" pitchFamily="34" charset="0"/>
              </a:rPr>
              <a:t> </a:t>
            </a:r>
            <a:r>
              <a:rPr lang="en-US" altLang="en-US" u="sng" dirty="0">
                <a:latin typeface="Arial" panose="020B0604020202020204" pitchFamily="34" charset="0"/>
              </a:rPr>
              <a:t>If the event is open to the public, then YES!  All participants should sign a waiver and medical release form to participate.</a:t>
            </a:r>
          </a:p>
          <a:p>
            <a:pPr eaLnBrk="1" hangingPunct="1"/>
            <a:endParaRPr lang="en-US" altLang="en-US" u="sng" dirty="0">
              <a:latin typeface="Arial" panose="020B0604020202020204" pitchFamily="34" charset="0"/>
            </a:endParaRPr>
          </a:p>
          <a:p>
            <a:pPr eaLnBrk="1" hangingPunct="1"/>
            <a:r>
              <a:rPr lang="en-US" altLang="en-US" u="sng" dirty="0">
                <a:latin typeface="Arial" panose="020B0604020202020204" pitchFamily="34" charset="0"/>
              </a:rPr>
              <a:t>IMPORTANT NOTE - Texas 4-H Inc. 4-H,</a:t>
            </a:r>
            <a:r>
              <a:rPr lang="en-US" altLang="en-US" u="sng" baseline="0" dirty="0">
                <a:latin typeface="Arial" panose="020B0604020202020204" pitchFamily="34" charset="0"/>
              </a:rPr>
              <a:t> Inc. does not cover non-4-H members or volunteers who may be at an event or activity.</a:t>
            </a:r>
            <a:endParaRPr lang="en-US" altLang="en-US" u="sng"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06015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42D3AAB-4B89-458F-AB90-80FE8DD4DFAB}" type="slidenum">
              <a:rPr lang="en-US" altLang="en-US" sz="1300"/>
              <a:pPr eaLnBrk="1" hangingPunct="1">
                <a:spcBef>
                  <a:spcPct val="0"/>
                </a:spcBef>
              </a:pPr>
              <a:t>18</a:t>
            </a:fld>
            <a:endParaRPr lang="en-US" altLang="en-US" sz="1300"/>
          </a:p>
        </p:txBody>
      </p:sp>
      <p:sp>
        <p:nvSpPr>
          <p:cNvPr id="49155" name="Rectangle 2"/>
          <p:cNvSpPr>
            <a:spLocks noGrp="1" noRot="1" noChangeAspect="1" noChangeArrowheads="1" noTextEdit="1"/>
          </p:cNvSpPr>
          <p:nvPr>
            <p:ph type="sldImg"/>
          </p:nvPr>
        </p:nvSpPr>
        <p:spPr>
          <a:xfrm>
            <a:off x="1371600" y="1143000"/>
            <a:ext cx="4114800" cy="3086100"/>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To manage and reduce risk </a:t>
            </a:r>
            <a:r>
              <a:rPr lang="en-US" altLang="en-US" baseline="0" dirty="0">
                <a:latin typeface="Arial" panose="020B0604020202020204" pitchFamily="34" charset="0"/>
              </a:rPr>
              <a:t> - </a:t>
            </a:r>
            <a:r>
              <a:rPr lang="en-US" altLang="en-US" dirty="0">
                <a:latin typeface="Arial" panose="020B0604020202020204" pitchFamily="34" charset="0"/>
              </a:rPr>
              <a:t>look</a:t>
            </a:r>
            <a:r>
              <a:rPr lang="en-US" altLang="en-US" baseline="0" dirty="0">
                <a:latin typeface="Arial" panose="020B0604020202020204" pitchFamily="34" charset="0"/>
              </a:rPr>
              <a:t> </a:t>
            </a:r>
            <a:r>
              <a:rPr lang="en-US" altLang="en-US" dirty="0">
                <a:latin typeface="Arial" panose="020B0604020202020204" pitchFamily="34" charset="0"/>
              </a:rPr>
              <a:t>to lessen in extent, amount, number,</a:t>
            </a:r>
            <a:r>
              <a:rPr lang="en-US" altLang="en-US" baseline="0" dirty="0">
                <a:latin typeface="Arial" panose="020B0604020202020204" pitchFamily="34" charset="0"/>
              </a:rPr>
              <a:t> </a:t>
            </a:r>
            <a:r>
              <a:rPr lang="en-US" altLang="en-US" dirty="0">
                <a:latin typeface="Arial" panose="020B0604020202020204" pitchFamily="34" charset="0"/>
              </a:rPr>
              <a:t>degree or price.  It also means to gain control of something.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Ways to</a:t>
            </a:r>
            <a:r>
              <a:rPr lang="en-US" altLang="en-US" baseline="0" dirty="0">
                <a:latin typeface="Arial" panose="020B0604020202020204" pitchFamily="34" charset="0"/>
              </a:rPr>
              <a:t> </a:t>
            </a:r>
            <a:r>
              <a:rPr lang="en-US" altLang="en-US" dirty="0">
                <a:latin typeface="Arial" panose="020B0604020202020204" pitchFamily="34" charset="0"/>
              </a:rPr>
              <a:t>reduce risk in 4-H events and activities include these examples:</a:t>
            </a:r>
          </a:p>
          <a:p>
            <a:pPr eaLnBrk="1" hangingPunct="1"/>
            <a:endParaRPr lang="en-US" altLang="en-US" dirty="0">
              <a:latin typeface="Arial" panose="020B0604020202020204" pitchFamily="34" charset="0"/>
            </a:endParaRPr>
          </a:p>
          <a:p>
            <a:pPr eaLnBrk="1" hangingPunct="1">
              <a:buFontTx/>
              <a:buChar char="•"/>
            </a:pPr>
            <a:r>
              <a:rPr lang="en-US" altLang="en-US" dirty="0">
                <a:latin typeface="Arial" panose="020B0604020202020204" pitchFamily="34" charset="0"/>
              </a:rPr>
              <a:t>Instead of meeting on the 3</a:t>
            </a:r>
            <a:r>
              <a:rPr lang="en-US" altLang="en-US" baseline="30000" dirty="0">
                <a:latin typeface="Arial" panose="020B0604020202020204" pitchFamily="34" charset="0"/>
              </a:rPr>
              <a:t>rd</a:t>
            </a:r>
            <a:r>
              <a:rPr lang="en-US" altLang="en-US" dirty="0">
                <a:latin typeface="Arial" panose="020B0604020202020204" pitchFamily="34" charset="0"/>
              </a:rPr>
              <a:t> floor, find a room on a first floor where persons with disabilities can easily access the meeting.  If elevators are available, there may be no need to move a meeting to provide an accommodation.</a:t>
            </a:r>
          </a:p>
          <a:p>
            <a:pPr eaLnBrk="1" hangingPunct="1">
              <a:buFontTx/>
              <a:buChar char="•"/>
            </a:pPr>
            <a:r>
              <a:rPr lang="en-US" altLang="en-US" dirty="0">
                <a:latin typeface="Arial" panose="020B0604020202020204" pitchFamily="34" charset="0"/>
              </a:rPr>
              <a:t>Use gates with latches at the stock show or other event where animals are present to keep them from getting out of the pens AND to keep people out of the pens!</a:t>
            </a:r>
          </a:p>
          <a:p>
            <a:pPr eaLnBrk="1" hangingPunct="1">
              <a:buFontTx/>
              <a:buChar char="•"/>
            </a:pPr>
            <a:r>
              <a:rPr lang="en-US" altLang="en-US" dirty="0">
                <a:latin typeface="Arial" panose="020B0604020202020204" pitchFamily="34" charset="0"/>
              </a:rPr>
              <a:t>Post food safety instructions in the kitchen facilities at the show barn or other place used for 4-H activities.</a:t>
            </a:r>
          </a:p>
          <a:p>
            <a:pPr eaLnBrk="1" hangingPunct="1">
              <a:buFontTx/>
              <a:buChar char="•"/>
            </a:pPr>
            <a:endParaRPr lang="en-US" altLang="en-US" dirty="0">
              <a:latin typeface="Arial" panose="020B0604020202020204" pitchFamily="34" charset="0"/>
            </a:endParaRPr>
          </a:p>
          <a:p>
            <a:pPr eaLnBrk="1" hangingPunct="1"/>
            <a:r>
              <a:rPr lang="en-US" altLang="en-US" dirty="0">
                <a:latin typeface="Arial" panose="020B0604020202020204" pitchFamily="34" charset="0"/>
              </a:rPr>
              <a:t>What other examples can you think</a:t>
            </a:r>
            <a:r>
              <a:rPr lang="en-US" altLang="en-US" baseline="0" dirty="0">
                <a:latin typeface="Arial" panose="020B0604020202020204" pitchFamily="34" charset="0"/>
              </a:rPr>
              <a:t> of </a:t>
            </a:r>
            <a:r>
              <a:rPr lang="en-US" altLang="en-US" dirty="0">
                <a:latin typeface="Arial" panose="020B0604020202020204" pitchFamily="34" charset="0"/>
              </a:rPr>
              <a:t>to reduce risk?</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593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5E4E8D0-21EA-4C48-A13B-EF3DE75570E9}" type="slidenum">
              <a:rPr lang="en-US" altLang="en-US" sz="1300"/>
              <a:pPr eaLnBrk="1" hangingPunct="1">
                <a:spcBef>
                  <a:spcPct val="0"/>
                </a:spcBef>
              </a:pPr>
              <a:t>19</a:t>
            </a:fld>
            <a:endParaRPr lang="en-US" altLang="en-US" sz="1300"/>
          </a:p>
        </p:txBody>
      </p:sp>
      <p:sp>
        <p:nvSpPr>
          <p:cNvPr id="51203" name="Rectangle 2"/>
          <p:cNvSpPr>
            <a:spLocks noGrp="1" noRot="1" noChangeAspect="1" noChangeArrowheads="1" noTextEdit="1"/>
          </p:cNvSpPr>
          <p:nvPr>
            <p:ph type="sldImg"/>
          </p:nvPr>
        </p:nvSpPr>
        <p:spPr>
          <a:xfrm>
            <a:off x="1371600" y="1143000"/>
            <a:ext cx="4114800" cy="30861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 third strategy for reducing risk is to avoid the risk completely.  This means you should remove the hazard, change the activity, etc.</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Examples might include:</a:t>
            </a:r>
          </a:p>
          <a:p>
            <a:pPr eaLnBrk="1" hangingPunct="1"/>
            <a:r>
              <a:rPr lang="en-US" altLang="en-US" dirty="0">
                <a:latin typeface="Arial" panose="020B0604020202020204" pitchFamily="34" charset="0"/>
              </a:rPr>
              <a:t>	Changing a night time activity like hiking to the day time to reduce the potential for accidents.  </a:t>
            </a:r>
          </a:p>
          <a:p>
            <a:pPr eaLnBrk="1" hangingPunct="1"/>
            <a:r>
              <a:rPr lang="en-US" altLang="en-US" dirty="0">
                <a:latin typeface="Arial" panose="020B0604020202020204" pitchFamily="34" charset="0"/>
              </a:rPr>
              <a:t>	Canceling</a:t>
            </a:r>
            <a:r>
              <a:rPr lang="en-US" altLang="en-US" baseline="0" dirty="0">
                <a:latin typeface="Arial" panose="020B0604020202020204" pitchFamily="34" charset="0"/>
              </a:rPr>
              <a:t> </a:t>
            </a:r>
            <a:r>
              <a:rPr lang="en-US" altLang="en-US" dirty="0">
                <a:latin typeface="Arial" panose="020B0604020202020204" pitchFamily="34" charset="0"/>
              </a:rPr>
              <a:t>the canoe trip if there has been a flood and the river is still too high to float safely.</a:t>
            </a:r>
          </a:p>
          <a:p>
            <a:pPr eaLnBrk="1" hangingPunct="1"/>
            <a:r>
              <a:rPr lang="en-US" altLang="en-US" dirty="0">
                <a:latin typeface="Arial" panose="020B0604020202020204" pitchFamily="34" charset="0"/>
              </a:rPr>
              <a:t>	Specifying that certain tasks must be completed by an adult etc.</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What are other examples you can think of to avoid risk?</a:t>
            </a:r>
          </a:p>
        </p:txBody>
      </p:sp>
    </p:spTree>
    <p:extLst>
      <p:ext uri="{BB962C8B-B14F-4D97-AF65-F5344CB8AC3E}">
        <p14:creationId xmlns:p14="http://schemas.microsoft.com/office/powerpoint/2010/main" val="3234810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Welcome to the training on assessing and</a:t>
            </a:r>
            <a:r>
              <a:rPr lang="en-US" altLang="en-US" baseline="0" dirty="0">
                <a:latin typeface="Arial" panose="020B0604020202020204" pitchFamily="34" charset="0"/>
              </a:rPr>
              <a:t> </a:t>
            </a:r>
            <a:r>
              <a:rPr lang="en-US" altLang="en-US" dirty="0">
                <a:latin typeface="Arial" panose="020B0604020202020204" pitchFamily="34" charset="0"/>
              </a:rPr>
              <a:t>minimizing risks</a:t>
            </a:r>
            <a:r>
              <a:rPr lang="en-US" altLang="en-US" baseline="0" dirty="0">
                <a:latin typeface="Arial" panose="020B0604020202020204" pitchFamily="34" charset="0"/>
              </a:rPr>
              <a:t> involved with programs and activities for youth.</a:t>
            </a:r>
            <a:r>
              <a:rPr lang="en-US" altLang="en-US" dirty="0">
                <a:latin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session includes an overview of the risk management policies and procedures for Texas 4-H</a:t>
            </a:r>
            <a:r>
              <a:rPr lang="en-US" altLang="en-US" baseline="0" dirty="0">
                <a:latin typeface="Arial" panose="020B0604020202020204" pitchFamily="34" charset="0"/>
              </a:rPr>
              <a:t> and will </a:t>
            </a:r>
            <a:r>
              <a:rPr lang="en-US" altLang="en-US" dirty="0">
                <a:latin typeface="Arial" panose="020B0604020202020204" pitchFamily="34" charset="0"/>
              </a:rPr>
              <a:t>help you better understand how to</a:t>
            </a:r>
            <a:r>
              <a:rPr lang="en-US" altLang="en-US" baseline="0" dirty="0">
                <a:latin typeface="Arial" panose="020B0604020202020204" pitchFamily="34" charset="0"/>
              </a:rPr>
              <a:t> </a:t>
            </a:r>
            <a:r>
              <a:rPr lang="en-US" altLang="en-US" dirty="0">
                <a:latin typeface="Arial" panose="020B0604020202020204" pitchFamily="34" charset="0"/>
              </a:rPr>
              <a:t>reduce the level of risk for</a:t>
            </a:r>
            <a:r>
              <a:rPr lang="en-US" altLang="en-US" baseline="0" dirty="0">
                <a:latin typeface="Arial" panose="020B0604020202020204" pitchFamily="34" charset="0"/>
              </a:rPr>
              <a:t> youth and volunteers.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a:latin typeface="Arial" panose="020B0604020202020204" pitchFamily="34" charset="0"/>
              </a:rPr>
              <a:t>You</a:t>
            </a:r>
            <a:r>
              <a:rPr lang="en-US" altLang="en-US" dirty="0">
                <a:latin typeface="Arial" panose="020B0604020202020204" pitchFamily="34" charset="0"/>
              </a:rPr>
              <a:t>’ll also be looking at scenarios and have</a:t>
            </a:r>
            <a:r>
              <a:rPr lang="en-US" altLang="en-US" baseline="0" dirty="0">
                <a:latin typeface="Arial" panose="020B0604020202020204" pitchFamily="34" charset="0"/>
              </a:rPr>
              <a:t> </a:t>
            </a:r>
            <a:r>
              <a:rPr lang="en-US" altLang="en-US" dirty="0">
                <a:latin typeface="Arial" panose="020B0604020202020204" pitchFamily="34" charset="0"/>
              </a:rPr>
              <a:t>the opportunity to discuss and determine how to best handle each situation.  Please</a:t>
            </a:r>
            <a:r>
              <a:rPr lang="en-US" altLang="en-US" baseline="0" dirty="0">
                <a:latin typeface="Arial" panose="020B0604020202020204" pitchFamily="34" charset="0"/>
              </a:rPr>
              <a:t> feel free to ask questions. </a:t>
            </a: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FDAEF1-E34B-4713-896D-4EFD65D8B630}" type="slidenum">
              <a:rPr lang="en-US" smtClean="0"/>
              <a:t>2</a:t>
            </a:fld>
            <a:endParaRPr lang="en-US"/>
          </a:p>
        </p:txBody>
      </p:sp>
    </p:spTree>
    <p:extLst>
      <p:ext uri="{BB962C8B-B14F-4D97-AF65-F5344CB8AC3E}">
        <p14:creationId xmlns:p14="http://schemas.microsoft.com/office/powerpoint/2010/main" val="3766034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371600" y="1143000"/>
            <a:ext cx="4114800" cy="3086100"/>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Your best course is to be</a:t>
            </a:r>
            <a:r>
              <a:rPr lang="en-US" altLang="en-US" baseline="0" dirty="0">
                <a:latin typeface="Arial" panose="020B0604020202020204" pitchFamily="34" charset="0"/>
              </a:rPr>
              <a:t> proactive in </a:t>
            </a:r>
            <a:r>
              <a:rPr lang="en-US" altLang="en-US" dirty="0">
                <a:latin typeface="Arial" panose="020B0604020202020204" pitchFamily="34" charset="0"/>
              </a:rPr>
              <a:t>risk management decisions regarding day to day work with youth. </a:t>
            </a:r>
          </a:p>
          <a:p>
            <a:endParaRPr lang="en-US" altLang="en-US" dirty="0">
              <a:latin typeface="Arial" panose="020B0604020202020204" pitchFamily="34" charset="0"/>
            </a:endParaRPr>
          </a:p>
          <a:p>
            <a:r>
              <a:rPr lang="en-US" altLang="en-US" dirty="0">
                <a:latin typeface="Arial" panose="020B0604020202020204" pitchFamily="34" charset="0"/>
              </a:rPr>
              <a:t>Make sure the county extension office is aware of the scope of the activities you have planned</a:t>
            </a:r>
            <a:r>
              <a:rPr lang="en-US" altLang="en-US" baseline="0" dirty="0">
                <a:latin typeface="Arial" panose="020B0604020202020204" pitchFamily="34" charset="0"/>
              </a:rPr>
              <a:t> and consult with them on any areas you have concerns about.</a:t>
            </a:r>
          </a:p>
          <a:p>
            <a:endParaRPr lang="en-US" altLang="en-US" dirty="0">
              <a:latin typeface="Arial" panose="020B0604020202020204" pitchFamily="34" charset="0"/>
            </a:endParaRPr>
          </a:p>
          <a:p>
            <a:r>
              <a:rPr lang="en-US" altLang="en-US" dirty="0">
                <a:latin typeface="Arial" panose="020B0604020202020204" pitchFamily="34" charset="0"/>
              </a:rPr>
              <a:t>Always work with youth in public or open places, especially if there is only one adult present. </a:t>
            </a:r>
          </a:p>
          <a:p>
            <a:endParaRPr lang="en-US" altLang="en-US" dirty="0">
              <a:latin typeface="Arial" panose="020B0604020202020204" pitchFamily="34" charset="0"/>
            </a:endParaRPr>
          </a:p>
          <a:p>
            <a:r>
              <a:rPr lang="en-US" altLang="en-US" dirty="0">
                <a:latin typeface="Arial" panose="020B0604020202020204" pitchFamily="34" charset="0"/>
              </a:rPr>
              <a:t>Have more than one adult present at all times so that there are witnesses.</a:t>
            </a:r>
            <a:r>
              <a:rPr lang="en-US" altLang="en-US" baseline="0" dirty="0">
                <a:latin typeface="Arial" panose="020B0604020202020204" pitchFamily="34" charset="0"/>
              </a:rPr>
              <a:t> </a:t>
            </a:r>
          </a:p>
          <a:p>
            <a:endParaRPr lang="en-US" altLang="en-US" baseline="0" dirty="0">
              <a:latin typeface="Arial" panose="020B0604020202020204" pitchFamily="34" charset="0"/>
            </a:endParaRPr>
          </a:p>
          <a:p>
            <a:r>
              <a:rPr lang="en-US" altLang="en-US" baseline="0" dirty="0">
                <a:latin typeface="Arial" panose="020B0604020202020204" pitchFamily="34" charset="0"/>
              </a:rPr>
              <a:t>When two or more adults are present, one can deal with any emergency that might arise while the other tends to the youth.</a:t>
            </a:r>
            <a:endParaRPr lang="en-US" altLang="en-US"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Encourage</a:t>
            </a:r>
            <a:r>
              <a:rPr lang="en-US" altLang="en-US" baseline="0" dirty="0">
                <a:latin typeface="Arial" panose="020B0604020202020204" pitchFamily="34" charset="0"/>
              </a:rPr>
              <a:t> p</a:t>
            </a:r>
            <a:r>
              <a:rPr lang="en-US" altLang="en-US" dirty="0">
                <a:latin typeface="Arial" panose="020B0604020202020204" pitchFamily="34" charset="0"/>
              </a:rPr>
              <a:t>arents to stay with their child. Get them involved by enrolling them as a volunteer and find a job</a:t>
            </a:r>
            <a:r>
              <a:rPr lang="en-US" altLang="en-US" baseline="0" dirty="0">
                <a:latin typeface="Arial" panose="020B0604020202020204" pitchFamily="34" charset="0"/>
              </a:rPr>
              <a:t> </a:t>
            </a:r>
            <a:r>
              <a:rPr lang="en-US" altLang="en-US" dirty="0">
                <a:latin typeface="Arial" panose="020B0604020202020204" pitchFamily="34" charset="0"/>
              </a:rPr>
              <a:t>they would enjoy doing!</a:t>
            </a: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C489474-65F6-4B27-88E7-FF4DACD1DE60}" type="slidenum">
              <a:rPr lang="en-US" altLang="en-US" sz="1300"/>
              <a:pPr eaLnBrk="1" hangingPunct="1">
                <a:spcBef>
                  <a:spcPct val="0"/>
                </a:spcBef>
              </a:pPr>
              <a:t>20</a:t>
            </a:fld>
            <a:endParaRPr lang="en-US" altLang="en-US" sz="1300"/>
          </a:p>
        </p:txBody>
      </p:sp>
    </p:spTree>
    <p:extLst>
      <p:ext uri="{BB962C8B-B14F-4D97-AF65-F5344CB8AC3E}">
        <p14:creationId xmlns:p14="http://schemas.microsoft.com/office/powerpoint/2010/main" val="2440363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371600" y="1143000"/>
            <a:ext cx="4114800" cy="3086100"/>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r>
              <a:rPr lang="en-US" altLang="en-US" dirty="0">
                <a:latin typeface="Arial" panose="020B0604020202020204" pitchFamily="34" charset="0"/>
              </a:rPr>
              <a:t>Develop, post and communicate any safety rules or rules of participation specific for an</a:t>
            </a:r>
            <a:r>
              <a:rPr lang="en-US" altLang="en-US" baseline="0" dirty="0">
                <a:latin typeface="Arial" panose="020B0604020202020204" pitchFamily="34" charset="0"/>
              </a:rPr>
              <a:t> </a:t>
            </a:r>
            <a:r>
              <a:rPr lang="en-US" altLang="en-US" dirty="0">
                <a:latin typeface="Arial" panose="020B0604020202020204" pitchFamily="34" charset="0"/>
              </a:rPr>
              <a:t>activity.  An example might be rules for handling livestock or kitchen and food safety when at foods &amp; nutrition project meetings.  </a:t>
            </a:r>
          </a:p>
          <a:p>
            <a:endParaRPr lang="en-US" altLang="en-US" dirty="0">
              <a:latin typeface="Arial" panose="020B0604020202020204" pitchFamily="34" charset="0"/>
            </a:endParaRPr>
          </a:p>
          <a:p>
            <a:r>
              <a:rPr lang="en-US" altLang="en-US" dirty="0">
                <a:latin typeface="Arial" panose="020B0604020202020204" pitchFamily="34" charset="0"/>
              </a:rPr>
              <a:t>Written rules and/or guidelines provide</a:t>
            </a:r>
            <a:r>
              <a:rPr lang="en-US" altLang="en-US" baseline="0" dirty="0">
                <a:latin typeface="Arial" panose="020B0604020202020204" pitchFamily="34" charset="0"/>
              </a:rPr>
              <a:t> a record of important information being shared</a:t>
            </a:r>
            <a:r>
              <a:rPr lang="en-US" altLang="en-US" dirty="0">
                <a:latin typeface="Arial" panose="020B0604020202020204" pitchFamily="34" charset="0"/>
              </a:rPr>
              <a:t>.  Some examples include:</a:t>
            </a:r>
          </a:p>
          <a:p>
            <a:pPr>
              <a:buFontTx/>
              <a:buChar char="•"/>
            </a:pPr>
            <a:r>
              <a:rPr lang="en-US" altLang="en-US" dirty="0">
                <a:latin typeface="Arial" panose="020B0604020202020204" pitchFamily="34" charset="0"/>
              </a:rPr>
              <a:t> Judging and</a:t>
            </a:r>
            <a:r>
              <a:rPr lang="en-US" altLang="en-US" baseline="0" dirty="0">
                <a:latin typeface="Arial" panose="020B0604020202020204" pitchFamily="34" charset="0"/>
              </a:rPr>
              <a:t> other competitive teams </a:t>
            </a:r>
            <a:r>
              <a:rPr lang="en-US" altLang="en-US" dirty="0">
                <a:latin typeface="Arial" panose="020B0604020202020204" pitchFamily="34" charset="0"/>
              </a:rPr>
              <a:t>-</a:t>
            </a:r>
            <a:r>
              <a:rPr lang="en-US" altLang="en-US" baseline="0" dirty="0">
                <a:latin typeface="Arial" panose="020B0604020202020204" pitchFamily="34" charset="0"/>
              </a:rPr>
              <a:t> </a:t>
            </a:r>
            <a:r>
              <a:rPr lang="en-US" altLang="en-US" dirty="0">
                <a:latin typeface="Arial" panose="020B0604020202020204" pitchFamily="34" charset="0"/>
              </a:rPr>
              <a:t>rules identify</a:t>
            </a:r>
            <a:r>
              <a:rPr lang="en-US" altLang="en-US" baseline="0" dirty="0">
                <a:latin typeface="Arial" panose="020B0604020202020204" pitchFamily="34" charset="0"/>
              </a:rPr>
              <a:t> </a:t>
            </a:r>
            <a:r>
              <a:rPr lang="en-US" altLang="en-US" dirty="0">
                <a:latin typeface="Arial" panose="020B0604020202020204" pitchFamily="34" charset="0"/>
              </a:rPr>
              <a:t>how teams will be selected for competition at county, district, state</a:t>
            </a:r>
            <a:r>
              <a:rPr lang="en-US" altLang="en-US" baseline="0" dirty="0">
                <a:latin typeface="Arial" panose="020B0604020202020204" pitchFamily="34" charset="0"/>
              </a:rPr>
              <a:t> levels and are shared at the beginning of the program.</a:t>
            </a:r>
            <a:endParaRPr lang="en-US" altLang="en-US" dirty="0">
              <a:latin typeface="Arial" panose="020B0604020202020204" pitchFamily="34" charset="0"/>
            </a:endParaRPr>
          </a:p>
          <a:p>
            <a:pPr>
              <a:buFontTx/>
              <a:buChar char="•"/>
            </a:pPr>
            <a:r>
              <a:rPr lang="en-US" altLang="en-US" dirty="0">
                <a:latin typeface="Arial" panose="020B0604020202020204" pitchFamily="34" charset="0"/>
              </a:rPr>
              <a:t> County Leaders Association Scholarship – rules are shared and outline the selection process.</a:t>
            </a:r>
          </a:p>
          <a:p>
            <a:pPr>
              <a:buFontTx/>
              <a:buChar char="•"/>
            </a:pPr>
            <a:r>
              <a:rPr lang="en-US" altLang="en-US" dirty="0">
                <a:latin typeface="Arial" panose="020B0604020202020204" pitchFamily="34" charset="0"/>
              </a:rPr>
              <a:t> Club or County Awards Program</a:t>
            </a:r>
            <a:r>
              <a:rPr lang="en-US" altLang="en-US" baseline="0" dirty="0">
                <a:latin typeface="Arial" panose="020B0604020202020204" pitchFamily="34" charset="0"/>
              </a:rPr>
              <a:t> - </a:t>
            </a:r>
            <a:r>
              <a:rPr lang="en-US" altLang="en-US" dirty="0">
                <a:latin typeface="Arial" panose="020B0604020202020204" pitchFamily="34" charset="0"/>
              </a:rPr>
              <a:t>rules are shared with details regarding the</a:t>
            </a:r>
            <a:r>
              <a:rPr lang="en-US" altLang="en-US" baseline="0" dirty="0">
                <a:latin typeface="Arial" panose="020B0604020202020204" pitchFamily="34" charset="0"/>
              </a:rPr>
              <a:t> </a:t>
            </a:r>
            <a:r>
              <a:rPr lang="en-US" altLang="en-US" dirty="0">
                <a:latin typeface="Arial" panose="020B0604020202020204" pitchFamily="34" charset="0"/>
              </a:rPr>
              <a:t>selection process for awards. Or, if it is a point system, rules state </a:t>
            </a:r>
            <a:r>
              <a:rPr lang="en-US" altLang="en-US" baseline="0" dirty="0">
                <a:latin typeface="Arial" panose="020B0604020202020204" pitchFamily="34" charset="0"/>
              </a:rPr>
              <a:t>how </a:t>
            </a:r>
            <a:r>
              <a:rPr lang="en-US" altLang="en-US" dirty="0">
                <a:latin typeface="Arial" panose="020B0604020202020204" pitchFamily="34" charset="0"/>
              </a:rPr>
              <a:t>each activity is valued and a list of activities earning points (camps, leadership, project meetings, contests, </a:t>
            </a:r>
            <a:r>
              <a:rPr lang="en-US" altLang="en-US" dirty="0" err="1">
                <a:latin typeface="Arial" panose="020B0604020202020204" pitchFamily="34" charset="0"/>
              </a:rPr>
              <a:t>etc</a:t>
            </a:r>
            <a:r>
              <a:rPr lang="en-US" altLang="en-US" dirty="0">
                <a:latin typeface="Arial" panose="020B0604020202020204" pitchFamily="34" charset="0"/>
              </a:rPr>
              <a:t>).</a:t>
            </a:r>
          </a:p>
          <a:p>
            <a:pPr>
              <a:buFontTx/>
              <a:buChar cha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Be observant to the emotional needs of youth and respect their privacy.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 a supporting adult role, kids may feel comfortable opening up and sharing things with you that they may not want to share with parents or friends.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It is important to</a:t>
            </a:r>
            <a:r>
              <a:rPr lang="en-US" altLang="en-US" baseline="0" dirty="0">
                <a:latin typeface="Arial" panose="020B0604020202020204" pitchFamily="34" charset="0"/>
              </a:rPr>
              <a:t> </a:t>
            </a:r>
            <a:r>
              <a:rPr lang="en-US" altLang="en-US" dirty="0">
                <a:latin typeface="Arial" panose="020B0604020202020204" pitchFamily="34" charset="0"/>
              </a:rPr>
              <a:t>treat these situations seriously and keep them confidential unless you feel that the child is putting her/himself or others in danger.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At that point the information may need to be shared with a parent</a:t>
            </a:r>
            <a:r>
              <a:rPr lang="en-US" altLang="en-US" baseline="0" dirty="0">
                <a:latin typeface="Arial" panose="020B0604020202020204" pitchFamily="34" charset="0"/>
              </a:rPr>
              <a:t> and county agent.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a:latin typeface="Arial" panose="020B0604020202020204" pitchFamily="34" charset="0"/>
              </a:rPr>
              <a:t>If you suspect abuse, it must be reported to law enforcement.</a:t>
            </a:r>
            <a:endParaRPr lang="en-US" altLang="en-US" dirty="0">
              <a:latin typeface="Arial" panose="020B0604020202020204" pitchFamily="34" charset="0"/>
            </a:endParaRPr>
          </a:p>
          <a:p>
            <a:pPr>
              <a:buFontTx/>
              <a:buChar char="•"/>
            </a:pPr>
            <a:endParaRPr lang="en-US" altLang="en-US" dirty="0">
              <a:latin typeface="Arial" panose="020B0604020202020204" pitchFamily="34" charset="0"/>
            </a:endParaRPr>
          </a:p>
          <a:p>
            <a:r>
              <a:rPr lang="en-US" altLang="en-US" dirty="0">
                <a:latin typeface="Arial" panose="020B0604020202020204" pitchFamily="34" charset="0"/>
              </a:rPr>
              <a:t>There should always be constant</a:t>
            </a:r>
            <a:r>
              <a:rPr lang="en-US" altLang="en-US" baseline="0" dirty="0">
                <a:latin typeface="Arial" panose="020B0604020202020204" pitchFamily="34" charset="0"/>
              </a:rPr>
              <a:t> and consistent </a:t>
            </a:r>
            <a:r>
              <a:rPr lang="en-US" altLang="en-US" dirty="0">
                <a:latin typeface="Arial" panose="020B0604020202020204" pitchFamily="34" charset="0"/>
              </a:rPr>
              <a:t>adult supervision at any 4-H event!</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C489474-65F6-4B27-88E7-FF4DACD1DE60}" type="slidenum">
              <a:rPr lang="en-US" altLang="en-US" sz="1300"/>
              <a:pPr eaLnBrk="1" hangingPunct="1">
                <a:spcBef>
                  <a:spcPct val="0"/>
                </a:spcBef>
              </a:pPr>
              <a:t>21</a:t>
            </a:fld>
            <a:endParaRPr lang="en-US" altLang="en-US" sz="1300"/>
          </a:p>
        </p:txBody>
      </p:sp>
    </p:spTree>
    <p:extLst>
      <p:ext uri="{BB962C8B-B14F-4D97-AF65-F5344CB8AC3E}">
        <p14:creationId xmlns:p14="http://schemas.microsoft.com/office/powerpoint/2010/main" val="1229604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371600" y="1143000"/>
            <a:ext cx="4114800" cy="3086100"/>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Volunteers should never use physical punishment with a child (or another adult) or deny their basic needs. These things are definitely cause for negligence or being liable! The consequence should always</a:t>
            </a:r>
            <a:r>
              <a:rPr lang="en-US" altLang="en-US" baseline="0" dirty="0">
                <a:latin typeface="Arial" panose="020B0604020202020204" pitchFamily="34" charset="0"/>
              </a:rPr>
              <a:t> be related to and appropriate for the offense. </a:t>
            </a:r>
            <a:endParaRPr lang="en-US" altLang="en-US"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Physical contact with children is a sensitive topic.  Some kids don’t respond well to pats on the back or hugs and these actions</a:t>
            </a:r>
            <a:r>
              <a:rPr lang="en-US" altLang="en-US" baseline="0" dirty="0">
                <a:latin typeface="Arial" panose="020B0604020202020204" pitchFamily="34" charset="0"/>
              </a:rPr>
              <a:t> </a:t>
            </a:r>
            <a:r>
              <a:rPr lang="en-US" altLang="en-US" dirty="0">
                <a:latin typeface="Arial" panose="020B0604020202020204" pitchFamily="34" charset="0"/>
              </a:rPr>
              <a:t>could be mistaken for abuse.  </a:t>
            </a:r>
          </a:p>
          <a:p>
            <a:endParaRPr lang="en-US" altLang="en-US" dirty="0">
              <a:latin typeface="Arial" panose="020B0604020202020204" pitchFamily="34" charset="0"/>
            </a:endParaRPr>
          </a:p>
          <a:p>
            <a:r>
              <a:rPr lang="en-US" altLang="en-US" dirty="0">
                <a:latin typeface="Arial" panose="020B0604020202020204" pitchFamily="34" charset="0"/>
              </a:rPr>
              <a:t>Always ask the child for permission before creating any physical contact with them.</a:t>
            </a:r>
          </a:p>
          <a:p>
            <a:endParaRPr lang="en-US" altLang="en-US" dirty="0">
              <a:latin typeface="Arial" panose="020B0604020202020204" pitchFamily="34" charset="0"/>
            </a:endParaRPr>
          </a:p>
          <a:p>
            <a:r>
              <a:rPr lang="en-US" altLang="en-US" dirty="0">
                <a:latin typeface="Arial" panose="020B0604020202020204" pitchFamily="34" charset="0"/>
              </a:rPr>
              <a:t>Never put yourself in a position where you travel or work alone with a child. </a:t>
            </a:r>
          </a:p>
          <a:p>
            <a:endParaRPr lang="en-US" altLang="en-US" dirty="0">
              <a:latin typeface="Arial" panose="020B0604020202020204" pitchFamily="34" charset="0"/>
            </a:endParaRPr>
          </a:p>
          <a:p>
            <a:r>
              <a:rPr lang="en-US" altLang="en-US" dirty="0">
                <a:latin typeface="Arial" panose="020B0604020202020204" pitchFamily="34" charset="0"/>
              </a:rPr>
              <a:t>These next</a:t>
            </a:r>
            <a:r>
              <a:rPr lang="en-US" altLang="en-US" baseline="0" dirty="0">
                <a:latin typeface="Arial" panose="020B0604020202020204" pitchFamily="34" charset="0"/>
              </a:rPr>
              <a:t> </a:t>
            </a:r>
            <a:r>
              <a:rPr lang="en-US" altLang="en-US" dirty="0">
                <a:latin typeface="Arial" panose="020B0604020202020204" pitchFamily="34" charset="0"/>
              </a:rPr>
              <a:t>slides are describe scenarios that have really happened in the Texas 4-H program!  Look at each one and determine</a:t>
            </a:r>
            <a:r>
              <a:rPr lang="en-US" altLang="en-US" baseline="0" dirty="0">
                <a:latin typeface="Arial" panose="020B0604020202020204" pitchFamily="34" charset="0"/>
              </a:rPr>
              <a:t> </a:t>
            </a:r>
            <a:r>
              <a:rPr lang="en-US" altLang="en-US" dirty="0">
                <a:latin typeface="Arial" panose="020B0604020202020204" pitchFamily="34" charset="0"/>
              </a:rPr>
              <a:t>how you would handle them.</a:t>
            </a:r>
            <a:r>
              <a:rPr lang="en-US" altLang="en-US" baseline="0" dirty="0">
                <a:latin typeface="Arial" panose="020B0604020202020204" pitchFamily="34" charset="0"/>
              </a:rPr>
              <a:t> </a:t>
            </a:r>
            <a:r>
              <a:rPr lang="en-US" altLang="en-US" dirty="0">
                <a:latin typeface="Arial" panose="020B0604020202020204" pitchFamily="34" charset="0"/>
              </a:rPr>
              <a:t>Answers are provided on each slide!</a:t>
            </a: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EC90795-53C6-4BBF-B0E5-6687E9C086E3}" type="slidenum">
              <a:rPr lang="en-US" altLang="en-US" sz="1300"/>
              <a:pPr eaLnBrk="1" hangingPunct="1">
                <a:spcBef>
                  <a:spcPct val="0"/>
                </a:spcBef>
              </a:pPr>
              <a:t>22</a:t>
            </a:fld>
            <a:endParaRPr lang="en-US" altLang="en-US" sz="1300"/>
          </a:p>
        </p:txBody>
      </p:sp>
    </p:spTree>
    <p:extLst>
      <p:ext uri="{BB962C8B-B14F-4D97-AF65-F5344CB8AC3E}">
        <p14:creationId xmlns:p14="http://schemas.microsoft.com/office/powerpoint/2010/main" val="27369466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1371600" y="1143000"/>
            <a:ext cx="4114800" cy="3086100"/>
          </a:xfrm>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D551291-71E4-4C6E-9B03-3F18C81C8DE6}" type="slidenum">
              <a:rPr lang="en-US" altLang="en-US" sz="1300"/>
              <a:pPr eaLnBrk="1" hangingPunct="1">
                <a:spcBef>
                  <a:spcPct val="0"/>
                </a:spcBef>
              </a:pPr>
              <a:t>25</a:t>
            </a:fld>
            <a:endParaRPr lang="en-US" altLang="en-US" sz="1300"/>
          </a:p>
        </p:txBody>
      </p:sp>
    </p:spTree>
    <p:extLst>
      <p:ext uri="{BB962C8B-B14F-4D97-AF65-F5344CB8AC3E}">
        <p14:creationId xmlns:p14="http://schemas.microsoft.com/office/powerpoint/2010/main" val="63988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1371600" y="1143000"/>
            <a:ext cx="4114800" cy="3086100"/>
          </a:xfrm>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FB19EC5-83E0-4213-B441-29B2694F6222}" type="slidenum">
              <a:rPr lang="en-US" altLang="en-US" sz="1300"/>
              <a:pPr eaLnBrk="1" hangingPunct="1">
                <a:spcBef>
                  <a:spcPct val="0"/>
                </a:spcBef>
              </a:pPr>
              <a:t>26</a:t>
            </a:fld>
            <a:endParaRPr lang="en-US" altLang="en-US" sz="1300"/>
          </a:p>
        </p:txBody>
      </p:sp>
    </p:spTree>
    <p:extLst>
      <p:ext uri="{BB962C8B-B14F-4D97-AF65-F5344CB8AC3E}">
        <p14:creationId xmlns:p14="http://schemas.microsoft.com/office/powerpoint/2010/main" val="255051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180721D-5C4C-4934-B98B-21003DADDA98}" type="slidenum">
              <a:rPr lang="en-US" altLang="en-US" sz="1300"/>
              <a:pPr eaLnBrk="1" hangingPunct="1">
                <a:spcBef>
                  <a:spcPct val="0"/>
                </a:spcBef>
              </a:pPr>
              <a:t>27</a:t>
            </a:fld>
            <a:endParaRPr lang="en-US" altLang="en-US" sz="1300"/>
          </a:p>
        </p:txBody>
      </p:sp>
      <p:sp>
        <p:nvSpPr>
          <p:cNvPr id="71683" name="Rectangle 2"/>
          <p:cNvSpPr>
            <a:spLocks noGrp="1" noRot="1" noChangeAspect="1" noChangeArrowheads="1" noTextEdit="1"/>
          </p:cNvSpPr>
          <p:nvPr>
            <p:ph type="sldImg"/>
          </p:nvPr>
        </p:nvSpPr>
        <p:spPr>
          <a:xfrm>
            <a:off x="1371600" y="1143000"/>
            <a:ext cx="4114800" cy="3086100"/>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43488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CF77A33-92B1-41C7-9F80-8B1A510BD418}" type="slidenum">
              <a:rPr lang="en-US" altLang="en-US" sz="1300"/>
              <a:pPr eaLnBrk="1" hangingPunct="1">
                <a:spcBef>
                  <a:spcPct val="0"/>
                </a:spcBef>
              </a:pPr>
              <a:t>28</a:t>
            </a:fld>
            <a:endParaRPr lang="en-US" altLang="en-US" sz="1300"/>
          </a:p>
        </p:txBody>
      </p:sp>
      <p:sp>
        <p:nvSpPr>
          <p:cNvPr id="72707" name="Rectangle 2"/>
          <p:cNvSpPr>
            <a:spLocks noGrp="1" noRot="1" noChangeAspect="1" noChangeArrowheads="1" noTextEdit="1"/>
          </p:cNvSpPr>
          <p:nvPr>
            <p:ph type="sldImg"/>
          </p:nvPr>
        </p:nvSpPr>
        <p:spPr>
          <a:xfrm>
            <a:off x="1371600" y="1143000"/>
            <a:ext cx="4114800" cy="3086100"/>
          </a:xfrm>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329786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0D697B4-5DBF-4485-B4EE-455D6C87ACBB}" type="slidenum">
              <a:rPr lang="en-US" altLang="en-US" sz="1300"/>
              <a:pPr eaLnBrk="1" hangingPunct="1">
                <a:spcBef>
                  <a:spcPct val="0"/>
                </a:spcBef>
              </a:pPr>
              <a:t>29</a:t>
            </a:fld>
            <a:endParaRPr lang="en-US" altLang="en-US" sz="1300"/>
          </a:p>
        </p:txBody>
      </p:sp>
      <p:sp>
        <p:nvSpPr>
          <p:cNvPr id="73731" name="Rectangle 2"/>
          <p:cNvSpPr>
            <a:spLocks noGrp="1" noRot="1" noChangeAspect="1" noChangeArrowheads="1" noTextEdit="1"/>
          </p:cNvSpPr>
          <p:nvPr>
            <p:ph type="sldImg"/>
          </p:nvPr>
        </p:nvSpPr>
        <p:spPr>
          <a:xfrm>
            <a:off x="1371600" y="1143000"/>
            <a:ext cx="4114800" cy="3086100"/>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7346211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A1F1B8F-4EC6-4A2A-A200-BA22BDBB3BC5}" type="slidenum">
              <a:rPr lang="en-US" altLang="en-US" sz="1300"/>
              <a:pPr eaLnBrk="1" hangingPunct="1">
                <a:spcBef>
                  <a:spcPct val="0"/>
                </a:spcBef>
              </a:pPr>
              <a:t>30</a:t>
            </a:fld>
            <a:endParaRPr lang="en-US" altLang="en-US" sz="1300"/>
          </a:p>
        </p:txBody>
      </p:sp>
      <p:sp>
        <p:nvSpPr>
          <p:cNvPr id="74755" name="Rectangle 2"/>
          <p:cNvSpPr>
            <a:spLocks noGrp="1" noRot="1" noChangeAspect="1" noChangeArrowheads="1" noTextEdit="1"/>
          </p:cNvSpPr>
          <p:nvPr>
            <p:ph type="sldImg"/>
          </p:nvPr>
        </p:nvSpPr>
        <p:spPr>
          <a:xfrm>
            <a:off x="1371600" y="1143000"/>
            <a:ext cx="4114800" cy="308610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030513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D9EC3F6-8111-4280-924E-74DFDA0A228A}" type="slidenum">
              <a:rPr lang="en-US" altLang="en-US" sz="1300"/>
              <a:pPr eaLnBrk="1" hangingPunct="1">
                <a:spcBef>
                  <a:spcPct val="0"/>
                </a:spcBef>
              </a:pPr>
              <a:t>31</a:t>
            </a:fld>
            <a:endParaRPr lang="en-US" altLang="en-US" sz="1300"/>
          </a:p>
        </p:txBody>
      </p:sp>
      <p:sp>
        <p:nvSpPr>
          <p:cNvPr id="75779" name="Rectangle 2"/>
          <p:cNvSpPr>
            <a:spLocks noGrp="1" noRot="1" noChangeAspect="1" noChangeArrowheads="1" noTextEdit="1"/>
          </p:cNvSpPr>
          <p:nvPr>
            <p:ph type="sldImg"/>
          </p:nvPr>
        </p:nvSpPr>
        <p:spPr>
          <a:xfrm>
            <a:off x="1371600" y="1143000"/>
            <a:ext cx="4114800" cy="3086100"/>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60587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6468947-F845-4C7E-89BD-586E60434AAA}" type="slidenum">
              <a:rPr lang="en-US" altLang="en-US" sz="1300"/>
              <a:pPr eaLnBrk="1" hangingPunct="1">
                <a:spcBef>
                  <a:spcPct val="0"/>
                </a:spcBef>
              </a:pPr>
              <a:t>3</a:t>
            </a:fld>
            <a:endParaRPr lang="en-US" altLang="en-US" sz="1300"/>
          </a:p>
        </p:txBody>
      </p:sp>
      <p:sp>
        <p:nvSpPr>
          <p:cNvPr id="46083" name="Rectangle 2"/>
          <p:cNvSpPr>
            <a:spLocks noGrp="1" noRot="1" noChangeAspect="1" noChangeArrowheads="1" noTextEdit="1"/>
          </p:cNvSpPr>
          <p:nvPr>
            <p:ph type="sldImg"/>
          </p:nvPr>
        </p:nvSpPr>
        <p:spPr>
          <a:xfrm>
            <a:off x="1371600" y="1143000"/>
            <a:ext cx="4114800" cy="3086100"/>
          </a:xfrm>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Paying attention to risk management promotes several positive</a:t>
            </a:r>
            <a:r>
              <a:rPr lang="en-US" altLang="en-US" baseline="0" dirty="0">
                <a:latin typeface="Arial" panose="020B0604020202020204" pitchFamily="34" charset="0"/>
              </a:rPr>
              <a:t> things</a:t>
            </a:r>
            <a:r>
              <a:rPr lang="en-US" altLang="en-US" dirty="0">
                <a:latin typeface="Arial" panose="020B0604020202020204" pitchFamily="34" charset="0"/>
              </a:rPr>
              <a: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When</a:t>
            </a:r>
            <a:r>
              <a:rPr lang="en-US" altLang="en-US" baseline="0" dirty="0">
                <a:latin typeface="Arial" panose="020B0604020202020204" pitchFamily="34" charset="0"/>
              </a:rPr>
              <a:t> </a:t>
            </a:r>
            <a:r>
              <a:rPr lang="en-US" altLang="en-US" dirty="0">
                <a:latin typeface="Arial" panose="020B0604020202020204" pitchFamily="34" charset="0"/>
              </a:rPr>
              <a:t>including consideration for the safety and the prevention of accidents while</a:t>
            </a:r>
            <a:r>
              <a:rPr lang="en-US" altLang="en-US" baseline="0" dirty="0">
                <a:latin typeface="Arial" panose="020B0604020202020204" pitchFamily="34" charset="0"/>
              </a:rPr>
              <a:t> </a:t>
            </a:r>
            <a:r>
              <a:rPr lang="en-US" altLang="en-US" dirty="0">
                <a:latin typeface="Arial" panose="020B0604020202020204" pitchFamily="34" charset="0"/>
              </a:rPr>
              <a:t>planning events and activities</a:t>
            </a:r>
            <a:r>
              <a:rPr lang="en-US" altLang="en-US" baseline="0" dirty="0">
                <a:latin typeface="Arial" panose="020B0604020202020204" pitchFamily="34" charset="0"/>
              </a:rPr>
              <a:t> - p</a:t>
            </a:r>
            <a:r>
              <a:rPr lang="en-US" altLang="en-US" dirty="0">
                <a:latin typeface="Arial" panose="020B0604020202020204" pitchFamily="34" charset="0"/>
              </a:rPr>
              <a:t>articipants can learn in a safe environment.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As</a:t>
            </a:r>
            <a:r>
              <a:rPr lang="en-US" altLang="en-US" baseline="0" dirty="0">
                <a:latin typeface="Arial" panose="020B0604020202020204" pitchFamily="34" charset="0"/>
              </a:rPr>
              <a:t> a result of these proactive measures, v</a:t>
            </a:r>
            <a:r>
              <a:rPr lang="en-US" altLang="en-US" dirty="0">
                <a:latin typeface="Arial" panose="020B0604020202020204" pitchFamily="34" charset="0"/>
              </a:rPr>
              <a:t>olunteers can focus on the program and limit their liability exposure</a:t>
            </a:r>
            <a:r>
              <a:rPr lang="en-US" altLang="en-US" baseline="0" dirty="0">
                <a:latin typeface="Arial" panose="020B0604020202020204" pitchFamily="34" charset="0"/>
              </a:rPr>
              <a:t> resulting in a positive experience for everyone. </a:t>
            </a:r>
            <a:r>
              <a:rPr lang="en-US" altLang="en-US" dirty="0">
                <a:latin typeface="Arial" panose="020B0604020202020204" pitchFamily="34" charset="0"/>
              </a:rPr>
              <a:t> </a:t>
            </a:r>
          </a:p>
        </p:txBody>
      </p:sp>
    </p:spTree>
    <p:extLst>
      <p:ext uri="{BB962C8B-B14F-4D97-AF65-F5344CB8AC3E}">
        <p14:creationId xmlns:p14="http://schemas.microsoft.com/office/powerpoint/2010/main" val="38388103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5C3B8B4-0478-4DFD-9D1B-8B76C0660CE3}" type="slidenum">
              <a:rPr lang="en-US" altLang="en-US" sz="1300"/>
              <a:pPr eaLnBrk="1" hangingPunct="1">
                <a:spcBef>
                  <a:spcPct val="0"/>
                </a:spcBef>
              </a:pPr>
              <a:t>32</a:t>
            </a:fld>
            <a:endParaRPr lang="en-US" altLang="en-US" sz="1300"/>
          </a:p>
        </p:txBody>
      </p:sp>
      <p:sp>
        <p:nvSpPr>
          <p:cNvPr id="77827" name="Rectangle 2"/>
          <p:cNvSpPr>
            <a:spLocks noGrp="1" noRot="1" noChangeAspect="1" noChangeArrowheads="1" noTextEdit="1"/>
          </p:cNvSpPr>
          <p:nvPr>
            <p:ph type="sldImg"/>
          </p:nvPr>
        </p:nvSpPr>
        <p:spPr>
          <a:xfrm>
            <a:off x="1371600" y="1143000"/>
            <a:ext cx="4114800" cy="3086100"/>
          </a:xfrm>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224912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21EE3A0-396D-4B34-9325-6A00E8A55667}" type="slidenum">
              <a:rPr lang="en-US" altLang="en-US" sz="1300"/>
              <a:pPr eaLnBrk="1" hangingPunct="1">
                <a:spcBef>
                  <a:spcPct val="0"/>
                </a:spcBef>
              </a:pPr>
              <a:t>33</a:t>
            </a:fld>
            <a:endParaRPr lang="en-US" altLang="en-US" sz="1300"/>
          </a:p>
        </p:txBody>
      </p:sp>
      <p:sp>
        <p:nvSpPr>
          <p:cNvPr id="78851" name="Rectangle 2"/>
          <p:cNvSpPr>
            <a:spLocks noGrp="1" noRot="1" noChangeAspect="1" noChangeArrowheads="1" noTextEdit="1"/>
          </p:cNvSpPr>
          <p:nvPr>
            <p:ph type="sldImg"/>
          </p:nvPr>
        </p:nvSpPr>
        <p:spPr>
          <a:xfrm>
            <a:off x="1371600" y="1143000"/>
            <a:ext cx="4114800" cy="3086100"/>
          </a:xfrm>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143316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513A566-B130-41AD-A9EE-866375929B23}" type="slidenum">
              <a:rPr lang="en-US" altLang="en-US" sz="1300"/>
              <a:pPr eaLnBrk="1" hangingPunct="1">
                <a:spcBef>
                  <a:spcPct val="0"/>
                </a:spcBef>
              </a:pPr>
              <a:t>34</a:t>
            </a:fld>
            <a:endParaRPr lang="en-US" altLang="en-US" sz="1300"/>
          </a:p>
        </p:txBody>
      </p:sp>
      <p:sp>
        <p:nvSpPr>
          <p:cNvPr id="79875" name="Rectangle 2"/>
          <p:cNvSpPr>
            <a:spLocks noGrp="1" noRot="1" noChangeAspect="1" noChangeArrowheads="1" noTextEdit="1"/>
          </p:cNvSpPr>
          <p:nvPr>
            <p:ph type="sldImg"/>
          </p:nvPr>
        </p:nvSpPr>
        <p:spPr>
          <a:xfrm>
            <a:off x="1371600" y="1143000"/>
            <a:ext cx="4114800" cy="3086100"/>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a:t>
            </a:r>
            <a:r>
              <a:rPr lang="en-US" altLang="en-US" baseline="0" dirty="0">
                <a:latin typeface="Arial" panose="020B0604020202020204" pitchFamily="34" charset="0"/>
              </a:rPr>
              <a:t> broad list represents areas to consider in managing program risks but is certainly not exclusive of other considerations based on the nature of the activity.</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This</a:t>
            </a:r>
            <a:r>
              <a:rPr lang="en-US" altLang="en-US" baseline="0" dirty="0">
                <a:latin typeface="Arial" panose="020B0604020202020204" pitchFamily="34" charset="0"/>
              </a:rPr>
              <a:t> accompanying </a:t>
            </a:r>
            <a:r>
              <a:rPr lang="en-US" altLang="en-US" dirty="0">
                <a:latin typeface="Arial" panose="020B0604020202020204" pitchFamily="34" charset="0"/>
              </a:rPr>
              <a:t>handouts are</a:t>
            </a:r>
            <a:r>
              <a:rPr lang="en-US" altLang="en-US" baseline="0" dirty="0">
                <a:latin typeface="Arial" panose="020B0604020202020204" pitchFamily="34" charset="0"/>
              </a:rPr>
              <a:t> handy </a:t>
            </a:r>
            <a:r>
              <a:rPr lang="en-US" altLang="en-US" dirty="0">
                <a:latin typeface="Arial" panose="020B0604020202020204" pitchFamily="34" charset="0"/>
              </a:rPr>
              <a:t>references for volunteers</a:t>
            </a:r>
            <a:r>
              <a:rPr lang="en-US" altLang="en-US" baseline="0" dirty="0">
                <a:latin typeface="Arial" panose="020B0604020202020204" pitchFamily="34" charset="0"/>
              </a:rPr>
              <a:t> as they </a:t>
            </a:r>
            <a:r>
              <a:rPr lang="en-US" altLang="en-US" dirty="0">
                <a:latin typeface="Arial" panose="020B0604020202020204" pitchFamily="34" charset="0"/>
              </a:rPr>
              <a:t>plan, implement</a:t>
            </a:r>
            <a:r>
              <a:rPr lang="en-US" altLang="en-US" baseline="0" dirty="0">
                <a:latin typeface="Arial" panose="020B0604020202020204" pitchFamily="34" charset="0"/>
              </a:rPr>
              <a:t> and </a:t>
            </a:r>
            <a:r>
              <a:rPr lang="en-US" altLang="en-US" dirty="0">
                <a:latin typeface="Arial" panose="020B0604020202020204" pitchFamily="34" charset="0"/>
              </a:rPr>
              <a:t>evaluate</a:t>
            </a:r>
            <a:r>
              <a:rPr lang="en-US" altLang="en-US" baseline="0" dirty="0">
                <a:latin typeface="Arial" panose="020B0604020202020204" pitchFamily="34" charset="0"/>
              </a:rPr>
              <a:t> programs and activities. </a:t>
            </a:r>
            <a:r>
              <a:rPr lang="en-US" altLang="en-US" dirty="0">
                <a:latin typeface="Arial" panose="020B0604020202020204" pitchFamily="34" charset="0"/>
              </a:rPr>
              <a:t> Use</a:t>
            </a:r>
            <a:r>
              <a:rPr lang="en-US" altLang="en-US" baseline="0" dirty="0">
                <a:latin typeface="Arial" panose="020B0604020202020204" pitchFamily="34" charset="0"/>
              </a:rPr>
              <a:t> it as a guide to help you accept, manage and transfer or eliminate risk.</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b="1" i="1" dirty="0">
                <a:latin typeface="Arial" panose="020B0604020202020204" pitchFamily="34" charset="0"/>
              </a:rPr>
              <a:t>Provide each participant a copy of the handout:  Consideration for Event Risk Management.  THIS WILL BE COMPLETED ONCE THE CONTENT OF THE SLIDE PRESENTATION</a:t>
            </a:r>
            <a:r>
              <a:rPr lang="en-US" altLang="en-US" b="1" i="1" baseline="0" dirty="0">
                <a:latin typeface="Arial" panose="020B0604020202020204" pitchFamily="34" charset="0"/>
              </a:rPr>
              <a:t> IS APPROVED IF IT IS STILL NEEDED. PERHAPS A BETTER STRATEGY IS TO POST IT ON THE WEB SITE. </a:t>
            </a:r>
            <a:endParaRPr lang="en-US" altLang="en-US" b="1" i="1" dirty="0">
              <a:latin typeface="Arial" panose="020B0604020202020204" pitchFamily="34" charset="0"/>
            </a:endParaRPr>
          </a:p>
        </p:txBody>
      </p:sp>
    </p:spTree>
    <p:extLst>
      <p:ext uri="{BB962C8B-B14F-4D97-AF65-F5344CB8AC3E}">
        <p14:creationId xmlns:p14="http://schemas.microsoft.com/office/powerpoint/2010/main" val="38508251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a:t>
            </a:r>
            <a:r>
              <a:rPr lang="en-US" altLang="en-US" baseline="0" dirty="0">
                <a:latin typeface="Arial" panose="020B0604020202020204" pitchFamily="34" charset="0"/>
              </a:rPr>
              <a:t> presentation has covered the topics listed above. While these are serious concerns, they should not stop you from serving in your valuable role as a volunteer.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a:latin typeface="Arial" panose="020B0604020202020204" pitchFamily="34" charset="0"/>
              </a:rPr>
              <a:t>They are meant to assist you in being proactive, lessening risks for youth and adults and providing guidelines in planning club and program activities.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a:latin typeface="Arial" panose="020B0604020202020204" pitchFamily="34" charset="0"/>
              </a:rPr>
              <a:t>The County Extension Office can be a great resource to you – contact them regularly to check-in and discuss any issues or concerns you might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Please</a:t>
            </a:r>
            <a:r>
              <a:rPr lang="en-US" altLang="en-US" baseline="0" dirty="0">
                <a:latin typeface="Arial" panose="020B0604020202020204" pitchFamily="34" charset="0"/>
              </a:rPr>
              <a:t> feel free to ask questions. </a:t>
            </a: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FDAEF1-E34B-4713-896D-4EFD65D8B630}" type="slidenum">
              <a:rPr lang="en-US" smtClean="0"/>
              <a:t>35</a:t>
            </a:fld>
            <a:endParaRPr lang="en-US"/>
          </a:p>
        </p:txBody>
      </p:sp>
    </p:spTree>
    <p:extLst>
      <p:ext uri="{BB962C8B-B14F-4D97-AF65-F5344CB8AC3E}">
        <p14:creationId xmlns:p14="http://schemas.microsoft.com/office/powerpoint/2010/main" val="424282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AB95B13-6596-444B-A92A-411A969E4B6C}" type="slidenum">
              <a:rPr lang="en-US" altLang="en-US" sz="1300"/>
              <a:pPr eaLnBrk="1" hangingPunct="1">
                <a:spcBef>
                  <a:spcPct val="0"/>
                </a:spcBef>
              </a:pPr>
              <a:t>4</a:t>
            </a:fld>
            <a:endParaRPr lang="en-US" altLang="en-US" sz="1300"/>
          </a:p>
        </p:txBody>
      </p:sp>
      <p:sp>
        <p:nvSpPr>
          <p:cNvPr id="45059" name="Rectangle 2"/>
          <p:cNvSpPr>
            <a:spLocks noGrp="1" noRot="1" noChangeAspect="1" noChangeArrowheads="1" noTextEdit="1"/>
          </p:cNvSpPr>
          <p:nvPr>
            <p:ph type="sldImg"/>
          </p:nvPr>
        </p:nvSpPr>
        <p:spPr>
          <a:xfrm>
            <a:off x="1371600" y="1143000"/>
            <a:ext cx="4114800" cy="3086100"/>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Risk management is something that should be in the back of your mind any time you are working on an event – from planning, to implementation, to evaluation.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It</a:t>
            </a:r>
            <a:r>
              <a:rPr lang="en-US" altLang="en-US" baseline="0" dirty="0">
                <a:latin typeface="Arial" panose="020B0604020202020204" pitchFamily="34" charset="0"/>
              </a:rPr>
              <a:t> incudes </a:t>
            </a:r>
            <a:r>
              <a:rPr lang="en-US" altLang="en-US" dirty="0">
                <a:latin typeface="Arial" panose="020B0604020202020204" pitchFamily="34" charset="0"/>
              </a:rPr>
              <a:t>looking at the potential risks for a given activity and then making</a:t>
            </a:r>
            <a:r>
              <a:rPr lang="en-US" altLang="en-US" baseline="0" dirty="0">
                <a:latin typeface="Arial" panose="020B0604020202020204" pitchFamily="34" charset="0"/>
              </a:rPr>
              <a:t> </a:t>
            </a:r>
            <a:r>
              <a:rPr lang="en-US" altLang="en-US" dirty="0">
                <a:latin typeface="Arial" panose="020B0604020202020204" pitchFamily="34" charset="0"/>
              </a:rPr>
              <a:t>a plan on how to minimize and manage those risks. </a:t>
            </a:r>
          </a:p>
        </p:txBody>
      </p:sp>
    </p:spTree>
    <p:extLst>
      <p:ext uri="{BB962C8B-B14F-4D97-AF65-F5344CB8AC3E}">
        <p14:creationId xmlns:p14="http://schemas.microsoft.com/office/powerpoint/2010/main" val="3597925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35E86B-8676-4D12-A804-C55C00E1E36B}" type="slidenum">
              <a:rPr lang="en-US" altLang="en-US" sz="1300"/>
              <a:pPr eaLnBrk="1" hangingPunct="1">
                <a:spcBef>
                  <a:spcPct val="0"/>
                </a:spcBef>
              </a:pPr>
              <a:t>5</a:t>
            </a:fld>
            <a:endParaRPr lang="en-US" altLang="en-US" sz="1300"/>
          </a:p>
        </p:txBody>
      </p:sp>
      <p:sp>
        <p:nvSpPr>
          <p:cNvPr id="47107" name="Rectangle 2"/>
          <p:cNvSpPr>
            <a:spLocks noGrp="1" noRot="1" noChangeAspect="1" noChangeArrowheads="1" noTextEdit="1"/>
          </p:cNvSpPr>
          <p:nvPr>
            <p:ph type="sldImg"/>
          </p:nvPr>
        </p:nvSpPr>
        <p:spPr>
          <a:xfrm>
            <a:off x="1371600" y="1143000"/>
            <a:ext cx="4114800" cy="30861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There are two important definitions related</a:t>
            </a:r>
            <a:r>
              <a:rPr lang="en-US" altLang="en-US" baseline="0" dirty="0">
                <a:latin typeface="Arial" panose="020B0604020202020204" pitchFamily="34" charset="0"/>
              </a:rPr>
              <a:t> to risk that are essential </a:t>
            </a:r>
            <a:r>
              <a:rPr lang="en-US" altLang="en-US" dirty="0">
                <a:latin typeface="Arial" panose="020B0604020202020204" pitchFamily="34" charset="0"/>
              </a:rPr>
              <a:t>for you to clearly understand.</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Liability means being legally bound or responsible for something.  When we coordinate an event, we assume some level of liability.  As a volunteer, you</a:t>
            </a:r>
            <a:r>
              <a:rPr lang="en-US" altLang="en-US" baseline="0" dirty="0">
                <a:latin typeface="Arial" panose="020B0604020202020204" pitchFamily="34" charset="0"/>
              </a:rPr>
              <a:t> should always strive </a:t>
            </a:r>
            <a:r>
              <a:rPr lang="en-US" altLang="en-US" dirty="0">
                <a:latin typeface="Arial" panose="020B0604020202020204" pitchFamily="34" charset="0"/>
              </a:rPr>
              <a:t>to minimize your liability.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Negligence is the failure to use that degree of care which an ordinary person would use under similar circumstances. If you make every effort to minimize risk, then</a:t>
            </a:r>
            <a:r>
              <a:rPr lang="en-US" altLang="en-US" baseline="0" dirty="0">
                <a:latin typeface="Arial" panose="020B0604020202020204" pitchFamily="34" charset="0"/>
              </a:rPr>
              <a:t> you have done your due diligence.</a:t>
            </a:r>
            <a:r>
              <a:rPr lang="en-US" altLang="en-US" dirty="0">
                <a:latin typeface="Arial" panose="020B0604020202020204" pitchFamily="34" charset="0"/>
              </a:rPr>
              <a:t>  </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6692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6EEE5D9-0DC3-43B9-8578-F456F4546424}" type="slidenum">
              <a:rPr lang="en-US" altLang="en-US" sz="1300"/>
              <a:pPr eaLnBrk="1" hangingPunct="1">
                <a:spcBef>
                  <a:spcPct val="0"/>
                </a:spcBef>
              </a:pPr>
              <a:t>6</a:t>
            </a:fld>
            <a:endParaRPr lang="en-US" altLang="en-US" sz="1300"/>
          </a:p>
        </p:txBody>
      </p:sp>
      <p:sp>
        <p:nvSpPr>
          <p:cNvPr id="54275" name="Rectangle 2"/>
          <p:cNvSpPr>
            <a:spLocks noGrp="1" noRot="1" noChangeAspect="1" noChangeArrowheads="1" noTextEdit="1"/>
          </p:cNvSpPr>
          <p:nvPr>
            <p:ph type="sldImg"/>
          </p:nvPr>
        </p:nvSpPr>
        <p:spPr>
          <a:xfrm>
            <a:off x="1371600" y="1143000"/>
            <a:ext cx="4114800" cy="3086100"/>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Texas 4-H is managing risk</a:t>
            </a:r>
            <a:r>
              <a:rPr lang="en-US" altLang="en-US" baseline="0" dirty="0">
                <a:latin typeface="Arial" panose="020B0604020202020204" pitchFamily="34" charset="0"/>
              </a:rPr>
              <a:t> from a statewide level </a:t>
            </a:r>
            <a:r>
              <a:rPr lang="en-US" altLang="en-US" dirty="0">
                <a:latin typeface="Arial" panose="020B0604020202020204" pitchFamily="34" charset="0"/>
              </a:rPr>
              <a:t>with broad</a:t>
            </a:r>
            <a:r>
              <a:rPr lang="en-US" altLang="en-US" baseline="0" dirty="0">
                <a:latin typeface="Arial" panose="020B0604020202020204" pitchFamily="34" charset="0"/>
              </a:rPr>
              <a:t> policies and procedures that apply to all 4-H activities. </a:t>
            </a:r>
            <a:r>
              <a:rPr lang="en-US" altLang="en-US" dirty="0">
                <a:latin typeface="Arial" panose="020B0604020202020204" pitchFamily="34" charset="0"/>
              </a:rPr>
              <a:t>Knowing the basic rules of 4-H can help you better manage risk</a:t>
            </a:r>
            <a:r>
              <a:rPr lang="en-US" altLang="en-US" baseline="0" dirty="0">
                <a:latin typeface="Arial" panose="020B0604020202020204" pitchFamily="34" charset="0"/>
              </a:rPr>
              <a:t> and avoid liability for an unfortunate outcome.</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Texas 4-H faculty review and update</a:t>
            </a:r>
            <a:r>
              <a:rPr lang="en-US" altLang="en-US" baseline="0" dirty="0">
                <a:latin typeface="Arial" panose="020B0604020202020204" pitchFamily="34" charset="0"/>
              </a:rPr>
              <a:t> </a:t>
            </a:r>
            <a:r>
              <a:rPr lang="en-US" altLang="en-US" dirty="0">
                <a:latin typeface="Arial" panose="020B0604020202020204" pitchFamily="34" charset="0"/>
              </a:rPr>
              <a:t>Texas 4-H Rules and Guidelines annually.  This is the primary reference used to make decisions on discipline issues involving</a:t>
            </a:r>
            <a:r>
              <a:rPr lang="en-US" altLang="en-US" baseline="0" dirty="0">
                <a:latin typeface="Arial" panose="020B0604020202020204" pitchFamily="34" charset="0"/>
              </a:rPr>
              <a:t> </a:t>
            </a:r>
            <a:r>
              <a:rPr lang="en-US" altLang="en-US" dirty="0">
                <a:latin typeface="Arial" panose="020B0604020202020204" pitchFamily="34" charset="0"/>
              </a:rPr>
              <a:t>youth or adults and many other aspects</a:t>
            </a:r>
            <a:r>
              <a:rPr lang="en-US" altLang="en-US" baseline="0" dirty="0">
                <a:latin typeface="Arial" panose="020B0604020202020204" pitchFamily="34" charset="0"/>
              </a:rPr>
              <a:t> of programming.</a:t>
            </a:r>
            <a:r>
              <a:rPr lang="en-US" altLang="en-US" dirty="0">
                <a:latin typeface="Arial" panose="020B0604020202020204" pitchFamily="34" charset="0"/>
              </a:rPr>
              <a:t> This document is important</a:t>
            </a:r>
            <a:r>
              <a:rPr lang="en-US" altLang="en-US" baseline="0" dirty="0">
                <a:latin typeface="Arial" panose="020B0604020202020204" pitchFamily="34" charset="0"/>
              </a:rPr>
              <a:t> to </a:t>
            </a:r>
            <a:r>
              <a:rPr lang="en-US" altLang="en-US" dirty="0">
                <a:latin typeface="Arial" panose="020B0604020202020204" pitchFamily="34" charset="0"/>
              </a:rPr>
              <a:t>have on hand and be familiar with.  </a:t>
            </a:r>
          </a:p>
          <a:p>
            <a:pPr eaLnBrk="1" hangingPunct="1"/>
            <a:endParaRPr lang="en-US" altLang="en-US" u="sng" dirty="0">
              <a:solidFill>
                <a:srgbClr val="C00000"/>
              </a:solidFill>
              <a:latin typeface="Arial" panose="020B0604020202020204" pitchFamily="34" charset="0"/>
            </a:endParaRPr>
          </a:p>
          <a:p>
            <a:pPr eaLnBrk="1" hangingPunct="1"/>
            <a:r>
              <a:rPr lang="en-US" altLang="en-US" u="none" dirty="0">
                <a:solidFill>
                  <a:schemeClr val="accent1"/>
                </a:solidFill>
                <a:latin typeface="Arial" panose="020B0604020202020204" pitchFamily="34" charset="0"/>
              </a:rPr>
              <a:t>4-H and FFA also</a:t>
            </a:r>
            <a:r>
              <a:rPr lang="en-US" altLang="en-US" u="none" baseline="0" dirty="0">
                <a:solidFill>
                  <a:schemeClr val="accent1"/>
                </a:solidFill>
                <a:latin typeface="Arial" panose="020B0604020202020204" pitchFamily="34" charset="0"/>
              </a:rPr>
              <a:t> have </a:t>
            </a:r>
            <a:r>
              <a:rPr lang="en-US" altLang="en-US" u="none" dirty="0">
                <a:solidFill>
                  <a:schemeClr val="accent1"/>
                </a:solidFill>
                <a:latin typeface="Arial" panose="020B0604020202020204" pitchFamily="34" charset="0"/>
              </a:rPr>
              <a:t>Ethics Policies for livestock projects.  Counties utilize this form to make families and 4-H members aware of the ethics that must be maintained with their animals.  These agreements are signed by the 4-H member, a parent or guardian, agent or ag science teacher and the validation chairman.   These forms are required as a part of the validation process for all animals.</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Programs for Minors documentation is required for all program activities more</a:t>
            </a:r>
            <a:r>
              <a:rPr lang="en-US" altLang="en-US" baseline="0" dirty="0">
                <a:latin typeface="Arial" panose="020B0604020202020204" pitchFamily="34" charset="0"/>
              </a:rPr>
              <a:t> than 2 consecutive days or overnight where 4-H has full supervisory responsibility of the minor. The documentation is filed electronically by the County Extension Office. </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Extension Employee and Volunteer Liability is covered under Education Code Legislation Section 51.937 and</a:t>
            </a:r>
            <a:r>
              <a:rPr lang="en-US" altLang="en-US" baseline="0" dirty="0"/>
              <a:t> discussed more in the next slide. </a:t>
            </a:r>
            <a:endParaRPr lang="en-US" altLang="en-US" dirty="0"/>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21405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631C04B-23ED-443A-91E3-774DFD4A1F46}" type="slidenum">
              <a:rPr lang="en-US" altLang="en-US" sz="1300"/>
              <a:pPr eaLnBrk="1" hangingPunct="1">
                <a:spcBef>
                  <a:spcPct val="0"/>
                </a:spcBef>
              </a:pPr>
              <a:t>7</a:t>
            </a:fld>
            <a:endParaRPr lang="en-US" altLang="en-US" sz="1300"/>
          </a:p>
        </p:txBody>
      </p:sp>
      <p:sp>
        <p:nvSpPr>
          <p:cNvPr id="56323" name="Rectangle 2"/>
          <p:cNvSpPr>
            <a:spLocks noGrp="1" noRot="1" noChangeAspect="1" noChangeArrowheads="1" noTextEdit="1"/>
          </p:cNvSpPr>
          <p:nvPr>
            <p:ph type="sldImg"/>
          </p:nvPr>
        </p:nvSpPr>
        <p:spPr>
          <a:xfrm>
            <a:off x="1371600" y="1143000"/>
            <a:ext cx="4114800" cy="3086100"/>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none" dirty="0">
                <a:latin typeface="Arial" panose="020B0604020202020204" pitchFamily="34" charset="0"/>
              </a:rPr>
              <a:t>Enrollment of 4-H members and volunteers also addresses risk management strategies.  </a:t>
            </a:r>
          </a:p>
          <a:p>
            <a:pPr eaLnBrk="1" hangingPunct="1"/>
            <a:endParaRPr lang="en-US" altLang="en-US" u="none" dirty="0">
              <a:latin typeface="Arial" panose="020B0604020202020204" pitchFamily="34" charset="0"/>
            </a:endParaRPr>
          </a:p>
          <a:p>
            <a:pPr eaLnBrk="1" hangingPunct="1"/>
            <a:r>
              <a:rPr lang="en-US" altLang="en-US" u="none" dirty="0">
                <a:latin typeface="Arial" panose="020B0604020202020204" pitchFamily="34" charset="0"/>
              </a:rPr>
              <a:t>The member enrollment form includes a code of conduct and consequences of misbehavior.  </a:t>
            </a:r>
          </a:p>
          <a:p>
            <a:pPr eaLnBrk="1" hangingPunct="1"/>
            <a:endParaRPr lang="en-US" altLang="en-US" u="none" dirty="0">
              <a:latin typeface="Arial" panose="020B0604020202020204" pitchFamily="34" charset="0"/>
            </a:endParaRPr>
          </a:p>
          <a:p>
            <a:pPr eaLnBrk="1" hangingPunct="1"/>
            <a:r>
              <a:rPr lang="en-US" altLang="en-US" u="none" dirty="0">
                <a:latin typeface="Arial" panose="020B0604020202020204" pitchFamily="34" charset="0"/>
              </a:rPr>
              <a:t>Numerous guides on</a:t>
            </a:r>
            <a:r>
              <a:rPr lang="en-US" altLang="en-US" u="none" baseline="0" dirty="0">
                <a:latin typeface="Arial" panose="020B0604020202020204" pitchFamily="34" charset="0"/>
              </a:rPr>
              <a:t> the 4-H website also include additional policies and project/activity specific guidelines. </a:t>
            </a:r>
            <a:endParaRPr lang="en-US" altLang="en-US" u="none" dirty="0">
              <a:latin typeface="Arial" panose="020B0604020202020204" pitchFamily="34" charset="0"/>
            </a:endParaRPr>
          </a:p>
        </p:txBody>
      </p:sp>
    </p:spTree>
    <p:extLst>
      <p:ext uri="{BB962C8B-B14F-4D97-AF65-F5344CB8AC3E}">
        <p14:creationId xmlns:p14="http://schemas.microsoft.com/office/powerpoint/2010/main" val="2707208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02BD0D0-A637-4529-8E1D-FE00E2F4E41E}" type="slidenum">
              <a:rPr lang="en-US" altLang="en-US" sz="1300"/>
              <a:pPr eaLnBrk="1" hangingPunct="1">
                <a:spcBef>
                  <a:spcPct val="0"/>
                </a:spcBef>
              </a:pPr>
              <a:t>8</a:t>
            </a:fld>
            <a:endParaRPr lang="en-US" altLang="en-US" sz="1300"/>
          </a:p>
        </p:txBody>
      </p:sp>
      <p:sp>
        <p:nvSpPr>
          <p:cNvPr id="65539" name="Rectangle 2"/>
          <p:cNvSpPr>
            <a:spLocks noGrp="1" noRot="1" noChangeAspect="1" noChangeArrowheads="1" noTextEdit="1"/>
          </p:cNvSpPr>
          <p:nvPr>
            <p:ph type="sldImg"/>
          </p:nvPr>
        </p:nvSpPr>
        <p:spPr>
          <a:xfrm>
            <a:off x="1371600" y="1143000"/>
            <a:ext cx="4114800" cy="3086100"/>
          </a:xfrm>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a:t>
            </a:r>
            <a:r>
              <a:rPr lang="en-US" altLang="en-US" baseline="0" dirty="0">
                <a:latin typeface="Arial" panose="020B0604020202020204" pitchFamily="34" charset="0"/>
              </a:rPr>
              <a:t> “W</a:t>
            </a:r>
            <a:r>
              <a:rPr lang="en-US" altLang="en-US" dirty="0">
                <a:latin typeface="Arial" panose="020B0604020202020204" pitchFamily="34" charset="0"/>
              </a:rPr>
              <a:t>aiver,</a:t>
            </a:r>
            <a:r>
              <a:rPr lang="en-US" altLang="en-US" baseline="0" dirty="0">
                <a:latin typeface="Arial" panose="020B0604020202020204" pitchFamily="34" charset="0"/>
              </a:rPr>
              <a:t> Indemnification and Medical A</a:t>
            </a:r>
            <a:r>
              <a:rPr lang="en-US" altLang="en-US" dirty="0">
                <a:latin typeface="Arial" panose="020B0604020202020204" pitchFamily="34" charset="0"/>
              </a:rPr>
              <a:t>uthorization Form”,</a:t>
            </a:r>
            <a:r>
              <a:rPr lang="en-US" altLang="en-US" baseline="0" dirty="0">
                <a:latin typeface="Arial" panose="020B0604020202020204" pitchFamily="34" charset="0"/>
              </a:rPr>
              <a:t> </a:t>
            </a:r>
            <a:r>
              <a:rPr lang="en-US" altLang="en-US" dirty="0">
                <a:latin typeface="Arial" panose="020B0604020202020204" pitchFamily="34" charset="0"/>
              </a:rPr>
              <a:t>approved by legal counsel, is</a:t>
            </a:r>
            <a:r>
              <a:rPr lang="en-US" altLang="en-US" baseline="0" dirty="0">
                <a:latin typeface="Arial" panose="020B0604020202020204" pitchFamily="34" charset="0"/>
              </a:rPr>
              <a:t> </a:t>
            </a:r>
            <a:r>
              <a:rPr lang="en-US" altLang="en-US" dirty="0">
                <a:latin typeface="Arial" panose="020B0604020202020204" pitchFamily="34" charset="0"/>
              </a:rPr>
              <a:t>an important tool to use for county events such as county camp, exchange trips, or other overnight or day trips.  It is required for</a:t>
            </a:r>
            <a:r>
              <a:rPr lang="en-US" altLang="en-US" baseline="0" dirty="0">
                <a:latin typeface="Arial" panose="020B0604020202020204" pitchFamily="34" charset="0"/>
              </a:rPr>
              <a:t> activities meeting the “Programs for Minors” classification discussed in the previous slide (see county agent for details).</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These forms do several things:</a:t>
            </a:r>
          </a:p>
          <a:p>
            <a:pPr eaLnBrk="1" hangingPunct="1">
              <a:buFontTx/>
              <a:buChar char="•"/>
            </a:pPr>
            <a:r>
              <a:rPr lang="en-US" altLang="en-US" dirty="0">
                <a:latin typeface="Arial" panose="020B0604020202020204" pitchFamily="34" charset="0"/>
              </a:rPr>
              <a:t>Provide medical insurance information in case there is a need to get medical care at a hospital  or clinic</a:t>
            </a:r>
          </a:p>
          <a:p>
            <a:pPr eaLnBrk="1" hangingPunct="1">
              <a:buFontTx/>
              <a:buChar char="•"/>
            </a:pPr>
            <a:r>
              <a:rPr lang="en-US" altLang="en-US" dirty="0">
                <a:latin typeface="Arial" panose="020B0604020202020204" pitchFamily="34" charset="0"/>
              </a:rPr>
              <a:t>Give permission to the event coordinator to get medical care for the participant when a parent is not there</a:t>
            </a:r>
          </a:p>
          <a:p>
            <a:pPr eaLnBrk="1" hangingPunct="1">
              <a:buFontTx/>
              <a:buChar char="•"/>
            </a:pPr>
            <a:r>
              <a:rPr lang="en-US" altLang="en-US" dirty="0">
                <a:latin typeface="Arial" panose="020B0604020202020204" pitchFamily="34" charset="0"/>
              </a:rPr>
              <a:t>Verify</a:t>
            </a:r>
            <a:r>
              <a:rPr lang="en-US" altLang="en-US" baseline="0" dirty="0">
                <a:latin typeface="Arial" panose="020B0604020202020204" pitchFamily="34" charset="0"/>
              </a:rPr>
              <a:t> that the </a:t>
            </a:r>
            <a:r>
              <a:rPr lang="en-US" altLang="en-US" dirty="0">
                <a:latin typeface="Arial" panose="020B0604020202020204" pitchFamily="34" charset="0"/>
              </a:rPr>
              <a:t>participant assumes all risk for participation, even if there is negligence on the part of any agent, volunteer etc. </a:t>
            </a:r>
          </a:p>
          <a:p>
            <a:pPr eaLnBrk="1" hangingPunct="1">
              <a:buFontTx/>
              <a:buChar char="•"/>
            </a:pPr>
            <a:endParaRPr lang="en-US" altLang="en-US" dirty="0">
              <a:latin typeface="Arial" panose="020B0604020202020204" pitchFamily="34" charset="0"/>
            </a:endParaRPr>
          </a:p>
          <a:p>
            <a:pPr eaLnBrk="1" hangingPunct="1"/>
            <a:r>
              <a:rPr lang="en-US" altLang="en-US" dirty="0">
                <a:latin typeface="Arial" panose="020B0604020202020204" pitchFamily="34" charset="0"/>
              </a:rPr>
              <a:t>The Texas 4-H Conference Center release forms gather</a:t>
            </a:r>
            <a:r>
              <a:rPr lang="en-US" altLang="en-US" baseline="0" dirty="0">
                <a:latin typeface="Arial" panose="020B0604020202020204" pitchFamily="34" charset="0"/>
              </a:rPr>
              <a:t> additional </a:t>
            </a:r>
            <a:r>
              <a:rPr lang="en-US" altLang="en-US" dirty="0">
                <a:latin typeface="Arial" panose="020B0604020202020204" pitchFamily="34" charset="0"/>
              </a:rPr>
              <a:t>information on health history</a:t>
            </a:r>
            <a:r>
              <a:rPr lang="en-US" altLang="en-US" baseline="0" dirty="0">
                <a:latin typeface="Arial" panose="020B0604020202020204" pitchFamily="34" charset="0"/>
              </a:rPr>
              <a:t> as required by their accrediting organization. </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Remember:  </a:t>
            </a:r>
          </a:p>
          <a:p>
            <a:pPr eaLnBrk="1" hangingPunct="1"/>
            <a:r>
              <a:rPr lang="en-US" altLang="en-US" dirty="0">
                <a:latin typeface="Arial" panose="020B0604020202020204" pitchFamily="34" charset="0"/>
              </a:rPr>
              <a:t>If medical history is collected, that information must be kept private and confidential. </a:t>
            </a:r>
          </a:p>
          <a:p>
            <a:pPr eaLnBrk="1" hangingPunct="1"/>
            <a:r>
              <a:rPr lang="en-US" altLang="en-US" dirty="0">
                <a:latin typeface="Arial" panose="020B0604020202020204" pitchFamily="34" charset="0"/>
              </a:rPr>
              <a:t>For extended trips</a:t>
            </a:r>
            <a:r>
              <a:rPr lang="en-US" altLang="en-US" baseline="0" dirty="0">
                <a:latin typeface="Arial" panose="020B0604020202020204" pitchFamily="34" charset="0"/>
              </a:rPr>
              <a:t> or time commitments, it is also important to have this information for the adult volunteers.</a:t>
            </a:r>
            <a:r>
              <a:rPr lang="en-US" altLang="en-US" dirty="0">
                <a:latin typeface="Arial" panose="020B0604020202020204" pitchFamily="34" charset="0"/>
              </a:rPr>
              <a:t> </a:t>
            </a:r>
          </a:p>
        </p:txBody>
      </p:sp>
    </p:spTree>
    <p:extLst>
      <p:ext uri="{BB962C8B-B14F-4D97-AF65-F5344CB8AC3E}">
        <p14:creationId xmlns:p14="http://schemas.microsoft.com/office/powerpoint/2010/main" val="2958244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73368F8-370B-40EE-BECD-579E35FAD7F6}" type="slidenum">
              <a:rPr lang="en-US" altLang="en-US" sz="1300"/>
              <a:pPr eaLnBrk="1" hangingPunct="1">
                <a:spcBef>
                  <a:spcPct val="0"/>
                </a:spcBef>
              </a:pPr>
              <a:t>9</a:t>
            </a:fld>
            <a:endParaRPr lang="en-US" altLang="en-US" sz="1300"/>
          </a:p>
        </p:txBody>
      </p:sp>
      <p:sp>
        <p:nvSpPr>
          <p:cNvPr id="57347" name="Rectangle 2"/>
          <p:cNvSpPr>
            <a:spLocks noGrp="1" noRot="1" noChangeAspect="1" noChangeArrowheads="1" noTextEdit="1"/>
          </p:cNvSpPr>
          <p:nvPr>
            <p:ph type="sldImg"/>
          </p:nvPr>
        </p:nvSpPr>
        <p:spPr>
          <a:xfrm>
            <a:off x="1371600" y="1143000"/>
            <a:ext cx="4114800" cy="3086100"/>
          </a:xfrm>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Only youth who are </a:t>
            </a:r>
            <a:r>
              <a:rPr lang="en-US" altLang="en-US" u="sng" dirty="0">
                <a:latin typeface="Arial" panose="020B0604020202020204" pitchFamily="34" charset="0"/>
              </a:rPr>
              <a:t>enrolled</a:t>
            </a:r>
            <a:r>
              <a:rPr lang="en-US" altLang="en-US" u="sng" baseline="0" dirty="0">
                <a:latin typeface="Arial" panose="020B0604020202020204" pitchFamily="34" charset="0"/>
              </a:rPr>
              <a:t> members</a:t>
            </a:r>
            <a:r>
              <a:rPr lang="en-US" altLang="en-US" u="none" baseline="0" dirty="0">
                <a:latin typeface="Arial" panose="020B0604020202020204" pitchFamily="34" charset="0"/>
              </a:rPr>
              <a:t> </a:t>
            </a:r>
            <a:r>
              <a:rPr lang="en-US" altLang="en-US" baseline="0" dirty="0">
                <a:latin typeface="Arial" panose="020B0604020202020204" pitchFamily="34" charset="0"/>
              </a:rPr>
              <a:t>and </a:t>
            </a:r>
            <a:r>
              <a:rPr lang="en-US" altLang="en-US" u="sng" baseline="0" dirty="0">
                <a:latin typeface="Arial" panose="020B0604020202020204" pitchFamily="34" charset="0"/>
              </a:rPr>
              <a:t>certified volunteers</a:t>
            </a:r>
            <a:r>
              <a:rPr lang="en-US" altLang="en-US" u="none" baseline="0" dirty="0">
                <a:latin typeface="Arial" panose="020B0604020202020204" pitchFamily="34" charset="0"/>
              </a:rPr>
              <a:t> </a:t>
            </a:r>
            <a:r>
              <a:rPr lang="en-US" altLang="en-US" baseline="0" dirty="0">
                <a:latin typeface="Arial" panose="020B0604020202020204" pitchFamily="34" charset="0"/>
              </a:rPr>
              <a:t>are covered by the blanket insurance policy through the Texas 4-H Inc. </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48904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FDF964-910C-42E6-A79E-5D5509DAB1F5}"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361037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DF964-910C-42E6-A79E-5D5509DAB1F5}"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2340123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DF964-910C-42E6-A79E-5D5509DAB1F5}"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215480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DF964-910C-42E6-A79E-5D5509DAB1F5}"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363927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FDF964-910C-42E6-A79E-5D5509DAB1F5}"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3754258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FDF964-910C-42E6-A79E-5D5509DAB1F5}"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248922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FDF964-910C-42E6-A79E-5D5509DAB1F5}"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122517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FDF964-910C-42E6-A79E-5D5509DAB1F5}"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161739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DF964-910C-42E6-A79E-5D5509DAB1F5}"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1675688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FDF964-910C-42E6-A79E-5D5509DAB1F5}"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2899466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FDF964-910C-42E6-A79E-5D5509DAB1F5}"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2176B-33AE-4DDB-8BDE-2398D7EC3D67}" type="slidenum">
              <a:rPr lang="en-US" smtClean="0"/>
              <a:t>‹#›</a:t>
            </a:fld>
            <a:endParaRPr lang="en-US"/>
          </a:p>
        </p:txBody>
      </p:sp>
    </p:spTree>
    <p:extLst>
      <p:ext uri="{BB962C8B-B14F-4D97-AF65-F5344CB8AC3E}">
        <p14:creationId xmlns:p14="http://schemas.microsoft.com/office/powerpoint/2010/main" val="305120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DF964-910C-42E6-A79E-5D5509DAB1F5}" type="datetimeFigureOut">
              <a:rPr lang="en-US" smtClean="0"/>
              <a:t>10/4/2024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2176B-33AE-4DDB-8BDE-2398D7EC3D67}" type="slidenum">
              <a:rPr lang="en-US" smtClean="0"/>
              <a:t>‹#›</a:t>
            </a:fld>
            <a:endParaRPr lang="en-US"/>
          </a:p>
        </p:txBody>
      </p:sp>
    </p:spTree>
    <p:extLst>
      <p:ext uri="{BB962C8B-B14F-4D97-AF65-F5344CB8AC3E}">
        <p14:creationId xmlns:p14="http://schemas.microsoft.com/office/powerpoint/2010/main" val="4053202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4188"/>
            <a:ext cx="8312426" cy="3469515"/>
          </a:xfrm>
        </p:spPr>
        <p:txBody>
          <a:bodyPr>
            <a:normAutofit/>
          </a:bodyPr>
          <a:lstStyle/>
          <a:p>
            <a:r>
              <a:rPr lang="en-US" sz="4000" b="1" dirty="0">
                <a:solidFill>
                  <a:schemeClr val="accent6">
                    <a:lumMod val="75000"/>
                  </a:schemeClr>
                </a:solidFill>
                <a:latin typeface="Arial Black" panose="020B0604020202020204" pitchFamily="34" charset="0"/>
                <a:cs typeface="Arial Black" panose="020B0604020202020204" pitchFamily="34" charset="0"/>
              </a:rPr>
              <a:t>Texas 4-H</a:t>
            </a:r>
            <a:br>
              <a:rPr lang="en-US" b="1">
                <a:latin typeface="Arial Black" panose="020B0604020202020204" pitchFamily="34" charset="0"/>
                <a:cs typeface="Arial Black" panose="020B0604020202020204" pitchFamily="34" charset="0"/>
              </a:rPr>
            </a:br>
            <a:r>
              <a:rPr lang="en-US" sz="6600" b="1">
                <a:latin typeface="Arial Black" panose="020B0604020202020204" pitchFamily="34" charset="0"/>
                <a:cs typeface="Arial Black" panose="020B0604020202020204" pitchFamily="34" charset="0"/>
              </a:rPr>
              <a:t>MANAGING </a:t>
            </a:r>
            <a:r>
              <a:rPr lang="en-US" sz="6600" b="1" dirty="0">
                <a:latin typeface="Arial Black" panose="020B0604020202020204" pitchFamily="34" charset="0"/>
                <a:cs typeface="Arial Black" panose="020B0604020202020204" pitchFamily="34" charset="0"/>
              </a:rPr>
              <a:t>PROGRAM RISKS</a:t>
            </a:r>
          </a:p>
        </p:txBody>
      </p:sp>
    </p:spTree>
    <p:extLst>
      <p:ext uri="{BB962C8B-B14F-4D97-AF65-F5344CB8AC3E}">
        <p14:creationId xmlns:p14="http://schemas.microsoft.com/office/powerpoint/2010/main" val="1588860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28649" y="1162843"/>
            <a:ext cx="8276811" cy="1325563"/>
          </a:xfrm>
        </p:spPr>
        <p:txBody>
          <a:bodyPr>
            <a:normAutofit fontScale="90000"/>
          </a:bodyPr>
          <a:lstStyle/>
          <a:p>
            <a:r>
              <a:rPr lang="en-US" altLang="en-US" b="1" dirty="0">
                <a:latin typeface="Arial Black" panose="020B0604020202020204" pitchFamily="34" charset="0"/>
                <a:cs typeface="Arial Black" panose="020B0604020202020204" pitchFamily="34" charset="0"/>
              </a:rPr>
              <a:t>Texas 4-H Risk Management - Volunteer Liability Policy</a:t>
            </a:r>
          </a:p>
        </p:txBody>
      </p:sp>
      <p:sp>
        <p:nvSpPr>
          <p:cNvPr id="13315" name="Rectangle 3"/>
          <p:cNvSpPr>
            <a:spLocks noGrp="1" noChangeArrowheads="1"/>
          </p:cNvSpPr>
          <p:nvPr>
            <p:ph idx="1"/>
          </p:nvPr>
        </p:nvSpPr>
        <p:spPr>
          <a:xfrm>
            <a:off x="628650" y="2488405"/>
            <a:ext cx="7886700" cy="3176899"/>
          </a:xfrm>
        </p:spPr>
        <p:txBody>
          <a:bodyPr>
            <a:normAutofit fontScale="85000" lnSpcReduction="10000"/>
          </a:bodyPr>
          <a:lstStyle/>
          <a:p>
            <a:r>
              <a:rPr lang="en-US" altLang="en-US" dirty="0"/>
              <a:t>Volunteers approved through the 4-H volunteer screening process and in good standing in 4-H are covered  for civil liability under Section 51.937 of the Education Code, are expected to:</a:t>
            </a:r>
          </a:p>
          <a:p>
            <a:pPr lvl="1"/>
            <a:r>
              <a:rPr lang="en-US" altLang="en-US" dirty="0"/>
              <a:t>Act within the scope of duties as a volunteer</a:t>
            </a:r>
          </a:p>
          <a:p>
            <a:pPr lvl="1"/>
            <a:r>
              <a:rPr lang="en-US" altLang="en-US" dirty="0"/>
              <a:t>Act in good faith and without negligence</a:t>
            </a:r>
          </a:p>
          <a:p>
            <a:r>
              <a:rPr lang="en-US" altLang="en-US" dirty="0"/>
              <a:t>This liability policy does not apply to the operation of motor vehicles</a:t>
            </a:r>
          </a:p>
          <a:p>
            <a:pPr lvl="1"/>
            <a:r>
              <a:rPr lang="en-US" altLang="en-US" dirty="0"/>
              <a:t>The volunteer’s personal homeowner's insurance and automobile insurance is considered </a:t>
            </a:r>
            <a:r>
              <a:rPr lang="en-US" altLang="en-US" i="1" dirty="0"/>
              <a:t>primary</a:t>
            </a:r>
            <a:r>
              <a:rPr lang="en-US" altLang="en-US" dirty="0"/>
              <a:t> liability insurance.</a:t>
            </a:r>
          </a:p>
          <a:p>
            <a:pPr eaLnBrk="1" hangingPunct="1"/>
            <a:endParaRPr lang="en-US" altLang="en-US" dirty="0"/>
          </a:p>
        </p:txBody>
      </p:sp>
    </p:spTree>
    <p:extLst>
      <p:ext uri="{BB962C8B-B14F-4D97-AF65-F5344CB8AC3E}">
        <p14:creationId xmlns:p14="http://schemas.microsoft.com/office/powerpoint/2010/main" val="407648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28650" y="1405421"/>
            <a:ext cx="8232322"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 Volunteer Guides Youth Protection Standards Programs for Minors Policies</a:t>
            </a:r>
          </a:p>
        </p:txBody>
      </p:sp>
      <p:sp>
        <p:nvSpPr>
          <p:cNvPr id="15363" name="Rectangle 3"/>
          <p:cNvSpPr>
            <a:spLocks noGrp="1" noChangeArrowheads="1"/>
          </p:cNvSpPr>
          <p:nvPr>
            <p:ph idx="1"/>
          </p:nvPr>
        </p:nvSpPr>
        <p:spPr>
          <a:xfrm>
            <a:off x="628650" y="3273286"/>
            <a:ext cx="8232322" cy="2405271"/>
          </a:xfrm>
        </p:spPr>
        <p:txBody>
          <a:bodyPr>
            <a:normAutofit fontScale="70000" lnSpcReduction="20000"/>
          </a:bodyPr>
          <a:lstStyle/>
          <a:p>
            <a:pPr eaLnBrk="1" hangingPunct="1"/>
            <a:r>
              <a:rPr lang="en-US" altLang="en-US" dirty="0"/>
              <a:t>Volunteers must pass Youth Protection Standards screening (background checks) or provide proof of screening by an approved entity</a:t>
            </a:r>
          </a:p>
          <a:p>
            <a:pPr lvl="1"/>
            <a:r>
              <a:rPr lang="en-US" altLang="en-US" dirty="0"/>
              <a:t>Volunteers must be re-screened every three years </a:t>
            </a:r>
          </a:p>
          <a:p>
            <a:pPr eaLnBrk="1" hangingPunct="1"/>
            <a:r>
              <a:rPr lang="en-US" altLang="en-US" dirty="0"/>
              <a:t>Required online (Child Protection and Adult Volunteer Orientation) training for volunteers must be completed before approval to serve in a volunteer role</a:t>
            </a:r>
          </a:p>
          <a:p>
            <a:pPr lvl="1"/>
            <a:r>
              <a:rPr lang="en-US" altLang="en-US" dirty="0"/>
              <a:t>Child Protection and Adult Volunteer Orientation Training – thru 4HOnline</a:t>
            </a:r>
          </a:p>
          <a:p>
            <a:pPr lvl="1"/>
            <a:r>
              <a:rPr lang="en-US" altLang="en-US" dirty="0"/>
              <a:t>Child Protection Training - required every 2 years </a:t>
            </a:r>
          </a:p>
        </p:txBody>
      </p:sp>
    </p:spTree>
    <p:extLst>
      <p:ext uri="{BB962C8B-B14F-4D97-AF65-F5344CB8AC3E}">
        <p14:creationId xmlns:p14="http://schemas.microsoft.com/office/powerpoint/2010/main" val="1162309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1127126"/>
            <a:ext cx="8356324"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Policies - Chaperoning</a:t>
            </a:r>
          </a:p>
        </p:txBody>
      </p:sp>
      <p:sp>
        <p:nvSpPr>
          <p:cNvPr id="19459" name="Rectangle 3"/>
          <p:cNvSpPr>
            <a:spLocks noGrp="1" noChangeArrowheads="1"/>
          </p:cNvSpPr>
          <p:nvPr>
            <p:ph idx="1"/>
          </p:nvPr>
        </p:nvSpPr>
        <p:spPr>
          <a:xfrm>
            <a:off x="752889" y="2517912"/>
            <a:ext cx="7700342" cy="3147391"/>
          </a:xfrm>
        </p:spPr>
        <p:txBody>
          <a:bodyPr>
            <a:noAutofit/>
          </a:bodyPr>
          <a:lstStyle/>
          <a:p>
            <a:pPr eaLnBrk="1" hangingPunct="1"/>
            <a:r>
              <a:rPr lang="en-US" altLang="en-US" sz="2400" dirty="0"/>
              <a:t>Chaperones for overnight trips must be 21 years of age</a:t>
            </a:r>
          </a:p>
          <a:p>
            <a:pPr eaLnBrk="1" hangingPunct="1"/>
            <a:r>
              <a:rPr lang="en-US" altLang="en-US" sz="2400" dirty="0"/>
              <a:t>Ratio of chaperones to youth of the same gender is 1:8</a:t>
            </a:r>
          </a:p>
          <a:p>
            <a:pPr eaLnBrk="1" hangingPunct="1"/>
            <a:r>
              <a:rPr lang="en-US" altLang="en-US" sz="2400" dirty="0"/>
              <a:t>Adult chaperones should not be assigned to the same hotel or dorm room as the youth</a:t>
            </a:r>
          </a:p>
          <a:p>
            <a:pPr lvl="1" eaLnBrk="1" hangingPunct="1"/>
            <a:r>
              <a:rPr lang="en-US" altLang="en-US" dirty="0"/>
              <a:t>Exception:  at the 4-H Conference Center, an adult is assigned to a dorm side with up to 12 youth. Whenever possible, a teen leader or second adult should also be assigned to this room</a:t>
            </a:r>
          </a:p>
          <a:p>
            <a:pPr marL="342900" lvl="1" indent="0">
              <a:buNone/>
            </a:pPr>
            <a:endParaRPr lang="en-US" altLang="en-US" dirty="0"/>
          </a:p>
        </p:txBody>
      </p:sp>
    </p:spTree>
    <p:extLst>
      <p:ext uri="{BB962C8B-B14F-4D97-AF65-F5344CB8AC3E}">
        <p14:creationId xmlns:p14="http://schemas.microsoft.com/office/powerpoint/2010/main" val="1616434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28649" y="1162843"/>
            <a:ext cx="8323193"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Policies:  Transportation</a:t>
            </a:r>
          </a:p>
        </p:txBody>
      </p:sp>
      <p:sp>
        <p:nvSpPr>
          <p:cNvPr id="26627" name="Rectangle 3"/>
          <p:cNvSpPr>
            <a:spLocks noGrp="1" noChangeArrowheads="1"/>
          </p:cNvSpPr>
          <p:nvPr>
            <p:ph idx="1"/>
          </p:nvPr>
        </p:nvSpPr>
        <p:spPr>
          <a:xfrm>
            <a:off x="628650" y="2488405"/>
            <a:ext cx="7886700" cy="3157021"/>
          </a:xfrm>
        </p:spPr>
        <p:txBody>
          <a:bodyPr>
            <a:normAutofit/>
          </a:bodyPr>
          <a:lstStyle/>
          <a:p>
            <a:pPr eaLnBrk="1" hangingPunct="1"/>
            <a:r>
              <a:rPr lang="en-US" altLang="en-US" sz="2400" dirty="0"/>
              <a:t>All volunteers who transport youth must be a certified 4-H volunteer, have a valid drivers license and carry vehicle insurance</a:t>
            </a:r>
          </a:p>
          <a:p>
            <a:pPr eaLnBrk="1" hangingPunct="1"/>
            <a:r>
              <a:rPr lang="en-US" altLang="en-US" sz="2400" dirty="0"/>
              <a:t>Volunteers must be 18 years of age to serve as a driver</a:t>
            </a:r>
          </a:p>
          <a:p>
            <a:pPr eaLnBrk="1" hangingPunct="1"/>
            <a:r>
              <a:rPr lang="en-US" altLang="en-US" sz="2400" dirty="0"/>
              <a:t>Adults should avoid traveling alone with a child</a:t>
            </a:r>
          </a:p>
          <a:p>
            <a:pPr eaLnBrk="1" hangingPunct="1"/>
            <a:r>
              <a:rPr lang="en-US" altLang="en-US" sz="2400" dirty="0"/>
              <a:t>Seatbelts should be used for every passenger</a:t>
            </a:r>
          </a:p>
          <a:p>
            <a:pPr eaLnBrk="1" hangingPunct="1"/>
            <a:r>
              <a:rPr lang="en-US" altLang="en-US" sz="2400" dirty="0"/>
              <a:t>12 and 15 passenger vehicles should not be used</a:t>
            </a:r>
          </a:p>
        </p:txBody>
      </p:sp>
    </p:spTree>
    <p:extLst>
      <p:ext uri="{BB962C8B-B14F-4D97-AF65-F5344CB8AC3E}">
        <p14:creationId xmlns:p14="http://schemas.microsoft.com/office/powerpoint/2010/main" val="388920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28650" y="1162843"/>
            <a:ext cx="8369576"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Policies - Facilities Insurance</a:t>
            </a:r>
          </a:p>
        </p:txBody>
      </p:sp>
      <p:sp>
        <p:nvSpPr>
          <p:cNvPr id="18435" name="Rectangle 3"/>
          <p:cNvSpPr>
            <a:spLocks noGrp="1" noChangeArrowheads="1"/>
          </p:cNvSpPr>
          <p:nvPr>
            <p:ph idx="1"/>
          </p:nvPr>
        </p:nvSpPr>
        <p:spPr>
          <a:xfrm>
            <a:off x="628650" y="2597425"/>
            <a:ext cx="7886700" cy="3034749"/>
          </a:xfrm>
        </p:spPr>
        <p:txBody>
          <a:bodyPr>
            <a:normAutofit/>
          </a:bodyPr>
          <a:lstStyle/>
          <a:p>
            <a:pPr eaLnBrk="1" hangingPunct="1"/>
            <a:r>
              <a:rPr lang="en-US" altLang="en-US" sz="2400" dirty="0"/>
              <a:t>4-H events under the direction of an Extension employee may utilize a form letter provided by State 4-H Office for facilities that request proof of liability insurance.  </a:t>
            </a:r>
          </a:p>
          <a:p>
            <a:pPr eaLnBrk="1" hangingPunct="1"/>
            <a:r>
              <a:rPr lang="en-US" altLang="en-US" sz="2400" dirty="0"/>
              <a:t>Some facilities will not recognize the form letter, and counties may still have to purchase a liability policy for the event.</a:t>
            </a:r>
          </a:p>
        </p:txBody>
      </p:sp>
    </p:spTree>
    <p:extLst>
      <p:ext uri="{BB962C8B-B14F-4D97-AF65-F5344CB8AC3E}">
        <p14:creationId xmlns:p14="http://schemas.microsoft.com/office/powerpoint/2010/main" val="319762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28650" y="1127126"/>
            <a:ext cx="8349698" cy="1325563"/>
          </a:xfrm>
        </p:spPr>
        <p:txBody>
          <a:bodyPr>
            <a:normAutofit fontScale="90000"/>
          </a:bodyPr>
          <a:lstStyle/>
          <a:p>
            <a:r>
              <a:rPr lang="en-US" altLang="en-US" b="1" dirty="0">
                <a:latin typeface="Arial Black" panose="020B0604020202020204" pitchFamily="34" charset="0"/>
                <a:cs typeface="Arial Black" panose="020B0604020202020204" pitchFamily="34" charset="0"/>
              </a:rPr>
              <a:t>Texas 4-H Risk Management - Strategies for Assessing Program Risks</a:t>
            </a:r>
          </a:p>
        </p:txBody>
      </p:sp>
      <p:sp>
        <p:nvSpPr>
          <p:cNvPr id="8195" name="Rectangle 3"/>
          <p:cNvSpPr>
            <a:spLocks noGrp="1" noChangeArrowheads="1"/>
          </p:cNvSpPr>
          <p:nvPr>
            <p:ph idx="1"/>
          </p:nvPr>
        </p:nvSpPr>
        <p:spPr>
          <a:xfrm>
            <a:off x="693254" y="2617304"/>
            <a:ext cx="8119441" cy="3074505"/>
          </a:xfrm>
        </p:spPr>
        <p:txBody>
          <a:bodyPr>
            <a:normAutofit fontScale="55000" lnSpcReduction="20000"/>
          </a:bodyPr>
          <a:lstStyle/>
          <a:p>
            <a:pPr eaLnBrk="1" hangingPunct="1"/>
            <a:r>
              <a:rPr lang="en-US" altLang="en-US" sz="4400" dirty="0"/>
              <a:t>Identify the activity</a:t>
            </a:r>
          </a:p>
          <a:p>
            <a:pPr eaLnBrk="1" hangingPunct="1"/>
            <a:r>
              <a:rPr lang="en-US" altLang="en-US" sz="4400" dirty="0"/>
              <a:t>Identify the potential risks</a:t>
            </a:r>
          </a:p>
          <a:p>
            <a:pPr eaLnBrk="1" hangingPunct="1"/>
            <a:r>
              <a:rPr lang="en-US" altLang="en-US" sz="4400" dirty="0"/>
              <a:t>Identify the seriousness of the risks (continuum from minor to life altering or death)</a:t>
            </a:r>
          </a:p>
          <a:p>
            <a:pPr eaLnBrk="1" hangingPunct="1"/>
            <a:r>
              <a:rPr lang="en-US" altLang="en-US" sz="4400" dirty="0"/>
              <a:t>Identify the probability of the risk occurring (continuum from not likely to highly likely)</a:t>
            </a:r>
          </a:p>
          <a:p>
            <a:pPr eaLnBrk="1" hangingPunct="1"/>
            <a:r>
              <a:rPr lang="en-US" altLang="en-US" sz="4400" dirty="0"/>
              <a:t>Identify strategies to manage the risk (reduce, transfer, avoid, assume)</a:t>
            </a:r>
          </a:p>
          <a:p>
            <a:pPr marL="342900" lvl="1" indent="0">
              <a:buNone/>
            </a:pPr>
            <a:endParaRPr lang="en-US" altLang="en-US" dirty="0"/>
          </a:p>
          <a:p>
            <a:pPr marL="342900" lvl="1" indent="0">
              <a:buNone/>
            </a:pPr>
            <a:r>
              <a:rPr lang="en-US" altLang="en-US" dirty="0"/>
              <a:t>*see TX 4-H website for sample risk assessment matrix:  </a:t>
            </a:r>
            <a:r>
              <a:rPr lang="en-US" dirty="0"/>
              <a:t>https://texas4-h.tamu.edu/</a:t>
            </a:r>
            <a:endParaRPr lang="en-US" altLang="en-US" dirty="0"/>
          </a:p>
          <a:p>
            <a:pPr marL="342900" lvl="1" indent="0">
              <a:buNone/>
            </a:pPr>
            <a:endParaRPr lang="en-US" altLang="en-US" dirty="0"/>
          </a:p>
        </p:txBody>
      </p:sp>
    </p:spTree>
    <p:extLst>
      <p:ext uri="{BB962C8B-B14F-4D97-AF65-F5344CB8AC3E}">
        <p14:creationId xmlns:p14="http://schemas.microsoft.com/office/powerpoint/2010/main" val="445858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28649" y="1140378"/>
            <a:ext cx="8429211" cy="1325563"/>
          </a:xfrm>
        </p:spPr>
        <p:txBody>
          <a:bodyPr>
            <a:normAutofit fontScale="90000"/>
          </a:bodyPr>
          <a:lstStyle/>
          <a:p>
            <a:r>
              <a:rPr lang="en-US" altLang="en-US" b="1" dirty="0">
                <a:latin typeface="Arial Black" panose="020B0604020202020204" pitchFamily="34" charset="0"/>
                <a:cs typeface="Arial Black" panose="020B0604020202020204" pitchFamily="34" charset="0"/>
              </a:rPr>
              <a:t>Texas 4-H Risk Management Strategies -  Managing Program Risks</a:t>
            </a:r>
          </a:p>
        </p:txBody>
      </p:sp>
      <p:sp>
        <p:nvSpPr>
          <p:cNvPr id="8195" name="Rectangle 3"/>
          <p:cNvSpPr>
            <a:spLocks noGrp="1" noChangeArrowheads="1"/>
          </p:cNvSpPr>
          <p:nvPr>
            <p:ph idx="1"/>
          </p:nvPr>
        </p:nvSpPr>
        <p:spPr>
          <a:xfrm>
            <a:off x="730526" y="2743199"/>
            <a:ext cx="8267699" cy="2708673"/>
          </a:xfrm>
        </p:spPr>
        <p:txBody>
          <a:bodyPr>
            <a:normAutofit/>
          </a:bodyPr>
          <a:lstStyle/>
          <a:p>
            <a:pPr eaLnBrk="1" hangingPunct="1"/>
            <a:r>
              <a:rPr lang="en-US" altLang="en-US" sz="2400" dirty="0"/>
              <a:t>Accept and Transfer – undertake the risk and responsibility and transfer the liability to another party through an insurance policy</a:t>
            </a:r>
          </a:p>
          <a:p>
            <a:r>
              <a:rPr lang="en-US" altLang="en-US" sz="2400" dirty="0"/>
              <a:t>Manage and reduce – lessen the extent of harm though appropriate practices and mechanisms </a:t>
            </a:r>
          </a:p>
          <a:p>
            <a:r>
              <a:rPr lang="en-US" altLang="en-US" sz="2400" dirty="0"/>
              <a:t>Discontinue– remove hazard or change activity due to high risk of serious injury and high probability of occurrence</a:t>
            </a:r>
          </a:p>
          <a:p>
            <a:pPr eaLnBrk="1" hangingPunct="1"/>
            <a:endParaRPr lang="en-US" altLang="en-US" sz="2400" dirty="0"/>
          </a:p>
        </p:txBody>
      </p:sp>
    </p:spTree>
    <p:extLst>
      <p:ext uri="{BB962C8B-B14F-4D97-AF65-F5344CB8AC3E}">
        <p14:creationId xmlns:p14="http://schemas.microsoft.com/office/powerpoint/2010/main" val="3837464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28650" y="1162843"/>
            <a:ext cx="8376202"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Risk Management Strategies – Accept/Transfer</a:t>
            </a:r>
          </a:p>
        </p:txBody>
      </p:sp>
      <p:sp>
        <p:nvSpPr>
          <p:cNvPr id="12291" name="Rectangle 3"/>
          <p:cNvSpPr>
            <a:spLocks noGrp="1" noChangeArrowheads="1"/>
          </p:cNvSpPr>
          <p:nvPr>
            <p:ph idx="1"/>
          </p:nvPr>
        </p:nvSpPr>
        <p:spPr>
          <a:xfrm>
            <a:off x="628650" y="2488405"/>
            <a:ext cx="7886700" cy="3176899"/>
          </a:xfrm>
        </p:spPr>
        <p:txBody>
          <a:bodyPr>
            <a:normAutofit fontScale="92500" lnSpcReduction="20000"/>
          </a:bodyPr>
          <a:lstStyle/>
          <a:p>
            <a:pPr marL="0" indent="0">
              <a:buNone/>
            </a:pPr>
            <a:r>
              <a:rPr lang="en-US" altLang="en-US" sz="2600" dirty="0"/>
              <a:t>To take upon oneself; undertake.</a:t>
            </a:r>
          </a:p>
          <a:p>
            <a:pPr eaLnBrk="1" hangingPunct="1"/>
            <a:r>
              <a:rPr lang="en-US" altLang="en-US" sz="2600" dirty="0"/>
              <a:t>Examples:</a:t>
            </a:r>
          </a:p>
          <a:p>
            <a:pPr lvl="1"/>
            <a:r>
              <a:rPr lang="en-US" altLang="en-US" sz="2100" dirty="0"/>
              <a:t>Check with the county office to determine if your activity meets the documentation requirements for “Programs with Minors”</a:t>
            </a:r>
          </a:p>
          <a:p>
            <a:pPr lvl="1"/>
            <a:r>
              <a:rPr lang="en-US" altLang="en-US" sz="2100" dirty="0"/>
              <a:t>Make sure volunteers and members are officially enrolled in the program</a:t>
            </a:r>
          </a:p>
          <a:p>
            <a:pPr lvl="1" eaLnBrk="1" hangingPunct="1"/>
            <a:r>
              <a:rPr lang="en-US" altLang="en-US" sz="2100" dirty="0"/>
              <a:t>Use the Indemnity, Waiver and Medical Release Form provided by the State 4-H Office and approved by legal counsel for county activities and trips</a:t>
            </a:r>
          </a:p>
          <a:p>
            <a:pPr lvl="1"/>
            <a:r>
              <a:rPr lang="en-US" altLang="en-US" sz="2100" dirty="0"/>
              <a:t>Have all participants complete the release form before participating in Ropes Course at the 4-H Conference Center or other facilities offering similar activities</a:t>
            </a:r>
          </a:p>
          <a:p>
            <a:pPr lvl="1" eaLnBrk="1" hangingPunct="1"/>
            <a:endParaRPr lang="en-US" altLang="en-US" dirty="0"/>
          </a:p>
          <a:p>
            <a:pPr lvl="1" eaLnBrk="1" hangingPunct="1"/>
            <a:endParaRPr lang="en-US" altLang="en-US" dirty="0"/>
          </a:p>
        </p:txBody>
      </p:sp>
    </p:spTree>
    <p:extLst>
      <p:ext uri="{BB962C8B-B14F-4D97-AF65-F5344CB8AC3E}">
        <p14:creationId xmlns:p14="http://schemas.microsoft.com/office/powerpoint/2010/main" val="753200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28649" y="1166882"/>
            <a:ext cx="8402707" cy="1325563"/>
          </a:xfrm>
        </p:spPr>
        <p:txBody>
          <a:bodyPr/>
          <a:lstStyle/>
          <a:p>
            <a:pPr eaLnBrk="1" hangingPunct="1"/>
            <a:r>
              <a:rPr lang="en-US" altLang="en-US" b="1" dirty="0">
                <a:latin typeface="Arial Black" panose="020B0604020202020204" pitchFamily="34" charset="0"/>
                <a:cs typeface="Arial Black" panose="020B0604020202020204" pitchFamily="34" charset="0"/>
              </a:rPr>
              <a:t>Strategies for Reducing Risk – Manage/Reduce</a:t>
            </a:r>
          </a:p>
        </p:txBody>
      </p:sp>
      <p:sp>
        <p:nvSpPr>
          <p:cNvPr id="9219" name="Rectangle 3"/>
          <p:cNvSpPr>
            <a:spLocks noGrp="1" noChangeArrowheads="1"/>
          </p:cNvSpPr>
          <p:nvPr>
            <p:ph idx="1"/>
          </p:nvPr>
        </p:nvSpPr>
        <p:spPr>
          <a:xfrm>
            <a:off x="723071" y="2637183"/>
            <a:ext cx="8076371" cy="2814690"/>
          </a:xfrm>
        </p:spPr>
        <p:txBody>
          <a:bodyPr>
            <a:normAutofit/>
          </a:bodyPr>
          <a:lstStyle/>
          <a:p>
            <a:pPr marL="0" indent="0">
              <a:buNone/>
            </a:pPr>
            <a:r>
              <a:rPr lang="en-US" altLang="en-US" sz="2400" dirty="0"/>
              <a:t>To lessen in extent, amount, number, degree, or price.  To gain control of.</a:t>
            </a:r>
          </a:p>
          <a:p>
            <a:pPr eaLnBrk="1" hangingPunct="1"/>
            <a:r>
              <a:rPr lang="en-US" altLang="en-US" sz="2400" dirty="0"/>
              <a:t>Examples:  </a:t>
            </a:r>
          </a:p>
          <a:p>
            <a:pPr lvl="1" eaLnBrk="1" hangingPunct="1"/>
            <a:r>
              <a:rPr lang="en-US" altLang="en-US" sz="1800" dirty="0"/>
              <a:t>Use a meeting room on the first floor of a public building</a:t>
            </a:r>
          </a:p>
          <a:p>
            <a:pPr lvl="1" eaLnBrk="1" hangingPunct="1"/>
            <a:r>
              <a:rPr lang="en-US" altLang="en-US" sz="1800" dirty="0"/>
              <a:t>Use gates with latches at the stock show to keep animals from getting out of pens</a:t>
            </a:r>
          </a:p>
          <a:p>
            <a:pPr lvl="1" eaLnBrk="1" hangingPunct="1"/>
            <a:r>
              <a:rPr lang="en-US" altLang="en-US" sz="1800" dirty="0"/>
              <a:t>Post food safety instructions in kitchen facilities</a:t>
            </a:r>
          </a:p>
        </p:txBody>
      </p:sp>
    </p:spTree>
    <p:extLst>
      <p:ext uri="{BB962C8B-B14F-4D97-AF65-F5344CB8AC3E}">
        <p14:creationId xmlns:p14="http://schemas.microsoft.com/office/powerpoint/2010/main" val="1515023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28650" y="1162843"/>
            <a:ext cx="8396080" cy="1325563"/>
          </a:xfrm>
        </p:spPr>
        <p:txBody>
          <a:bodyPr>
            <a:normAutofit/>
          </a:bodyPr>
          <a:lstStyle/>
          <a:p>
            <a:pPr eaLnBrk="1" hangingPunct="1"/>
            <a:r>
              <a:rPr lang="en-US" altLang="en-US" b="1" dirty="0">
                <a:latin typeface="Arial Black" panose="020B0604020202020204" pitchFamily="34" charset="0"/>
                <a:cs typeface="Arial Black" panose="020B0604020202020204" pitchFamily="34" charset="0"/>
              </a:rPr>
              <a:t>Risk Management Strategies – Discontinue</a:t>
            </a:r>
          </a:p>
        </p:txBody>
      </p:sp>
      <p:sp>
        <p:nvSpPr>
          <p:cNvPr id="11267" name="Rectangle 3"/>
          <p:cNvSpPr>
            <a:spLocks noGrp="1" noChangeArrowheads="1"/>
          </p:cNvSpPr>
          <p:nvPr>
            <p:ph idx="1"/>
          </p:nvPr>
        </p:nvSpPr>
        <p:spPr>
          <a:xfrm>
            <a:off x="628650" y="2488405"/>
            <a:ext cx="7886700" cy="3688557"/>
          </a:xfrm>
        </p:spPr>
        <p:txBody>
          <a:bodyPr>
            <a:normAutofit/>
          </a:bodyPr>
          <a:lstStyle/>
          <a:p>
            <a:pPr eaLnBrk="1" hangingPunct="1"/>
            <a:r>
              <a:rPr lang="en-US" altLang="en-US" sz="2400" dirty="0"/>
              <a:t>Taking steps to remove a hazard, engage in an alternative activity, or otherwise end a specific exposure.</a:t>
            </a:r>
          </a:p>
          <a:p>
            <a:pPr eaLnBrk="1" hangingPunct="1"/>
            <a:r>
              <a:rPr lang="en-US" altLang="en-US" sz="2400" dirty="0"/>
              <a:t>Examples:</a:t>
            </a:r>
          </a:p>
          <a:p>
            <a:pPr lvl="1" eaLnBrk="1" hangingPunct="1"/>
            <a:r>
              <a:rPr lang="en-US" altLang="en-US" sz="1800" dirty="0"/>
              <a:t>Change the camp schedule and move the midnight hike to the day time</a:t>
            </a:r>
          </a:p>
          <a:p>
            <a:pPr lvl="1" eaLnBrk="1" hangingPunct="1"/>
            <a:r>
              <a:rPr lang="en-US" altLang="en-US" sz="1800" dirty="0"/>
              <a:t>Change facilities if the conditions and maintenance are not adequate</a:t>
            </a:r>
          </a:p>
          <a:p>
            <a:pPr lvl="1" eaLnBrk="1" hangingPunct="1"/>
            <a:r>
              <a:rPr lang="en-US" altLang="en-US" sz="1800" dirty="0"/>
              <a:t>Cancel the canoe trip the weekend after the flood</a:t>
            </a:r>
          </a:p>
        </p:txBody>
      </p:sp>
    </p:spTree>
    <p:extLst>
      <p:ext uri="{BB962C8B-B14F-4D97-AF65-F5344CB8AC3E}">
        <p14:creationId xmlns:p14="http://schemas.microsoft.com/office/powerpoint/2010/main" val="182013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Managing Program Risks</a:t>
            </a:r>
          </a:p>
        </p:txBody>
      </p:sp>
      <p:sp>
        <p:nvSpPr>
          <p:cNvPr id="3" name="Content Placeholder 2"/>
          <p:cNvSpPr>
            <a:spLocks noGrp="1"/>
          </p:cNvSpPr>
          <p:nvPr>
            <p:ph idx="1"/>
          </p:nvPr>
        </p:nvSpPr>
        <p:spPr>
          <a:xfrm>
            <a:off x="628650" y="2488405"/>
            <a:ext cx="7886700" cy="3183525"/>
          </a:xfrm>
        </p:spPr>
        <p:txBody>
          <a:bodyPr>
            <a:normAutofit/>
          </a:bodyPr>
          <a:lstStyle/>
          <a:p>
            <a:r>
              <a:rPr lang="en-US" sz="2400" dirty="0"/>
              <a:t>Risk Management Overview</a:t>
            </a:r>
          </a:p>
          <a:p>
            <a:r>
              <a:rPr lang="en-US" sz="2400" dirty="0"/>
              <a:t>Texas 4-H Risk Management and Child Protection Policies</a:t>
            </a:r>
          </a:p>
          <a:p>
            <a:r>
              <a:rPr lang="en-US" sz="2400" dirty="0"/>
              <a:t>Strategies for Assessing Risk</a:t>
            </a:r>
          </a:p>
          <a:p>
            <a:r>
              <a:rPr lang="en-US" sz="2400" dirty="0"/>
              <a:t>Best Practices in Youth Protection</a:t>
            </a:r>
          </a:p>
          <a:p>
            <a:endParaRPr lang="en-US" sz="2400" dirty="0"/>
          </a:p>
        </p:txBody>
      </p:sp>
    </p:spTree>
    <p:extLst>
      <p:ext uri="{BB962C8B-B14F-4D97-AF65-F5344CB8AC3E}">
        <p14:creationId xmlns:p14="http://schemas.microsoft.com/office/powerpoint/2010/main" val="3506388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28650" y="1162843"/>
            <a:ext cx="7886700" cy="1325563"/>
          </a:xfrm>
        </p:spPr>
        <p:txBody>
          <a:bodyPr/>
          <a:lstStyle/>
          <a:p>
            <a:r>
              <a:rPr lang="en-US" altLang="en-US" b="1" dirty="0">
                <a:latin typeface="Arial Black" panose="020B0604020202020204" pitchFamily="34" charset="0"/>
                <a:cs typeface="Arial Black" panose="020B0604020202020204" pitchFamily="34" charset="0"/>
              </a:rPr>
              <a:t>Best Practices - Working With Youth</a:t>
            </a:r>
          </a:p>
        </p:txBody>
      </p:sp>
      <p:sp>
        <p:nvSpPr>
          <p:cNvPr id="27651" name="Content Placeholder 2"/>
          <p:cNvSpPr>
            <a:spLocks noGrp="1"/>
          </p:cNvSpPr>
          <p:nvPr>
            <p:ph idx="1"/>
          </p:nvPr>
        </p:nvSpPr>
        <p:spPr>
          <a:xfrm>
            <a:off x="628650" y="2488406"/>
            <a:ext cx="7886700" cy="3150394"/>
          </a:xfrm>
        </p:spPr>
        <p:txBody>
          <a:bodyPr>
            <a:normAutofit/>
          </a:bodyPr>
          <a:lstStyle/>
          <a:p>
            <a:pPr>
              <a:lnSpc>
                <a:spcPct val="85000"/>
              </a:lnSpc>
              <a:spcBef>
                <a:spcPct val="45000"/>
              </a:spcBef>
            </a:pPr>
            <a:r>
              <a:rPr lang="en-US" altLang="en-US" sz="2400" dirty="0"/>
              <a:t>Keep the County Extension Office informed of your activity plans</a:t>
            </a:r>
          </a:p>
          <a:p>
            <a:pPr>
              <a:lnSpc>
                <a:spcPct val="85000"/>
              </a:lnSpc>
              <a:spcBef>
                <a:spcPct val="45000"/>
              </a:spcBef>
            </a:pPr>
            <a:r>
              <a:rPr lang="en-US" altLang="en-US" sz="2400" dirty="0"/>
              <a:t>Be proactive in assessing and managing risks</a:t>
            </a:r>
          </a:p>
          <a:p>
            <a:pPr>
              <a:lnSpc>
                <a:spcPct val="85000"/>
              </a:lnSpc>
              <a:spcBef>
                <a:spcPct val="45000"/>
              </a:spcBef>
            </a:pPr>
            <a:r>
              <a:rPr lang="en-US" altLang="en-US" sz="2400" dirty="0"/>
              <a:t>Work in open places.</a:t>
            </a:r>
          </a:p>
          <a:p>
            <a:pPr>
              <a:lnSpc>
                <a:spcPct val="85000"/>
              </a:lnSpc>
              <a:spcBef>
                <a:spcPct val="45000"/>
              </a:spcBef>
            </a:pPr>
            <a:r>
              <a:rPr lang="en-US" altLang="en-US" sz="2400" dirty="0"/>
              <a:t>Always encourage parents to attend.</a:t>
            </a:r>
          </a:p>
          <a:p>
            <a:pPr>
              <a:lnSpc>
                <a:spcPct val="85000"/>
              </a:lnSpc>
              <a:spcBef>
                <a:spcPct val="45000"/>
              </a:spcBef>
            </a:pPr>
            <a:r>
              <a:rPr lang="en-US" altLang="en-US" sz="2400" dirty="0"/>
              <a:t>Always have two adults present.</a:t>
            </a:r>
          </a:p>
          <a:p>
            <a:pPr marL="0" indent="0">
              <a:buNone/>
            </a:pPr>
            <a:endParaRPr lang="en-US" altLang="en-US" sz="2400" dirty="0"/>
          </a:p>
        </p:txBody>
      </p:sp>
    </p:spTree>
    <p:extLst>
      <p:ext uri="{BB962C8B-B14F-4D97-AF65-F5344CB8AC3E}">
        <p14:creationId xmlns:p14="http://schemas.microsoft.com/office/powerpoint/2010/main" val="4082256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853937" y="2488407"/>
            <a:ext cx="7886700" cy="3137142"/>
          </a:xfrm>
        </p:spPr>
        <p:txBody>
          <a:bodyPr>
            <a:normAutofit/>
          </a:bodyPr>
          <a:lstStyle/>
          <a:p>
            <a:pPr>
              <a:lnSpc>
                <a:spcPct val="85000"/>
              </a:lnSpc>
              <a:spcBef>
                <a:spcPct val="45000"/>
              </a:spcBef>
            </a:pPr>
            <a:r>
              <a:rPr lang="en-US" altLang="en-US" sz="2400" dirty="0"/>
              <a:t>Post and communicate safety rules.</a:t>
            </a:r>
          </a:p>
          <a:p>
            <a:r>
              <a:rPr lang="en-US" altLang="en-US" sz="2400" dirty="0"/>
              <a:t>Provide written guidelines and rules for selection processes.</a:t>
            </a:r>
          </a:p>
          <a:p>
            <a:r>
              <a:rPr lang="en-US" altLang="en-US" sz="2400" dirty="0"/>
              <a:t>Be alert to emotional needs.</a:t>
            </a:r>
          </a:p>
          <a:p>
            <a:r>
              <a:rPr lang="en-US" altLang="en-US" sz="2400" dirty="0"/>
              <a:t>Supervise youth at all times</a:t>
            </a:r>
          </a:p>
          <a:p>
            <a:r>
              <a:rPr lang="en-US" altLang="en-US" sz="2400" dirty="0"/>
              <a:t>Stop bullying and inappropriate behavior immediately</a:t>
            </a:r>
          </a:p>
          <a:p>
            <a:endParaRPr lang="en-US" altLang="en-US" sz="2400" dirty="0"/>
          </a:p>
          <a:p>
            <a:endParaRPr lang="en-US" altLang="en-US" sz="2400" dirty="0"/>
          </a:p>
          <a:p>
            <a:endParaRPr lang="en-US" altLang="en-US" sz="2400" dirty="0"/>
          </a:p>
        </p:txBody>
      </p:sp>
      <p:sp>
        <p:nvSpPr>
          <p:cNvPr id="4" name="Title 1">
            <a:extLst>
              <a:ext uri="{FF2B5EF4-FFF2-40B4-BE49-F238E27FC236}">
                <a16:creationId xmlns:a16="http://schemas.microsoft.com/office/drawing/2014/main" id="{C9812D73-6890-3A49-B28D-DF28115D5FA6}"/>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Best Practices - Working With Youth</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4104140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628650" y="2488405"/>
            <a:ext cx="7886700" cy="3176899"/>
          </a:xfrm>
        </p:spPr>
        <p:txBody>
          <a:bodyPr>
            <a:normAutofit/>
          </a:bodyPr>
          <a:lstStyle/>
          <a:p>
            <a:pPr>
              <a:spcBef>
                <a:spcPct val="50000"/>
              </a:spcBef>
            </a:pPr>
            <a:r>
              <a:rPr lang="en-US" altLang="en-US" sz="2400" dirty="0"/>
              <a:t>Never use physical punishment or deny basic needs.</a:t>
            </a:r>
          </a:p>
          <a:p>
            <a:pPr>
              <a:lnSpc>
                <a:spcPct val="85000"/>
              </a:lnSpc>
              <a:spcBef>
                <a:spcPct val="45000"/>
              </a:spcBef>
            </a:pPr>
            <a:r>
              <a:rPr lang="en-US" altLang="en-US" sz="2400" dirty="0"/>
              <a:t>Respect the privacy of youth.</a:t>
            </a:r>
          </a:p>
          <a:p>
            <a:pPr>
              <a:lnSpc>
                <a:spcPct val="85000"/>
              </a:lnSpc>
              <a:spcBef>
                <a:spcPct val="45000"/>
              </a:spcBef>
            </a:pPr>
            <a:r>
              <a:rPr lang="en-US" altLang="en-US" sz="2400" dirty="0"/>
              <a:t>When physical contact is needed to demonstrate a skill or technique, first ask for permission from the child.</a:t>
            </a:r>
          </a:p>
          <a:p>
            <a:pPr>
              <a:lnSpc>
                <a:spcPct val="85000"/>
              </a:lnSpc>
              <a:spcBef>
                <a:spcPct val="45000"/>
              </a:spcBef>
            </a:pPr>
            <a:r>
              <a:rPr lang="en-US" altLang="en-US" sz="2400" dirty="0"/>
              <a:t>Never work or travel alone with a child.</a:t>
            </a:r>
          </a:p>
          <a:p>
            <a:pPr>
              <a:lnSpc>
                <a:spcPct val="85000"/>
              </a:lnSpc>
              <a:spcBef>
                <a:spcPct val="45000"/>
              </a:spcBef>
            </a:pPr>
            <a:endParaRPr lang="en-US" altLang="en-US" sz="2400" dirty="0"/>
          </a:p>
          <a:p>
            <a:endParaRPr lang="en-US" altLang="en-US" sz="2400" dirty="0"/>
          </a:p>
        </p:txBody>
      </p:sp>
      <p:sp>
        <p:nvSpPr>
          <p:cNvPr id="4" name="Title 1">
            <a:extLst>
              <a:ext uri="{FF2B5EF4-FFF2-40B4-BE49-F238E27FC236}">
                <a16:creationId xmlns:a16="http://schemas.microsoft.com/office/drawing/2014/main" id="{B3DCFC00-9AB8-0E4E-8539-E61EFF97E29A}"/>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Best Practices - Working With Youth</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109726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53629"/>
            <a:ext cx="7886700" cy="1325563"/>
          </a:xfrm>
        </p:spPr>
        <p:txBody>
          <a:bodyPr>
            <a:normAutofit/>
          </a:bodyPr>
          <a:lstStyle/>
          <a:p>
            <a:r>
              <a:rPr lang="en-US" altLang="en-US" b="1" dirty="0">
                <a:latin typeface="Arial Black" panose="020B0604020202020204" pitchFamily="34" charset="0"/>
                <a:cs typeface="Arial Black" panose="020B0604020202020204" pitchFamily="34" charset="0"/>
              </a:rPr>
              <a:t>Determining</a:t>
            </a:r>
            <a:r>
              <a:rPr lang="en-US" altLang="en-US" b="1" baseline="0" dirty="0">
                <a:latin typeface="Arial Black" panose="020B0604020202020204" pitchFamily="34" charset="0"/>
                <a:cs typeface="Arial Black" panose="020B0604020202020204" pitchFamily="34" charset="0"/>
              </a:rPr>
              <a:t> </a:t>
            </a:r>
            <a:r>
              <a:rPr lang="en-US" altLang="en-US" b="1" dirty="0">
                <a:latin typeface="Arial Black" panose="020B0604020202020204" pitchFamily="34" charset="0"/>
                <a:cs typeface="Arial Black" panose="020B0604020202020204" pitchFamily="34" charset="0"/>
              </a:rPr>
              <a:t>if Negligence is Present</a:t>
            </a:r>
            <a:endParaRPr lang="en-US" dirty="0"/>
          </a:p>
        </p:txBody>
      </p:sp>
      <p:sp>
        <p:nvSpPr>
          <p:cNvPr id="3" name="Content Placeholder 2"/>
          <p:cNvSpPr>
            <a:spLocks noGrp="1"/>
          </p:cNvSpPr>
          <p:nvPr>
            <p:ph idx="1"/>
          </p:nvPr>
        </p:nvSpPr>
        <p:spPr>
          <a:xfrm>
            <a:off x="628650" y="2479192"/>
            <a:ext cx="7886700" cy="3245747"/>
          </a:xfrm>
        </p:spPr>
        <p:txBody>
          <a:bodyPr>
            <a:normAutofit fontScale="77500" lnSpcReduction="20000"/>
          </a:bodyPr>
          <a:lstStyle/>
          <a:p>
            <a:pPr marL="0" indent="0">
              <a:lnSpc>
                <a:spcPct val="120000"/>
              </a:lnSpc>
              <a:buNone/>
            </a:pPr>
            <a:r>
              <a:rPr lang="en-US" altLang="en-US" dirty="0">
                <a:latin typeface="Arial" panose="020B0604020202020204" pitchFamily="34" charset="0"/>
              </a:rPr>
              <a:t>You transport 10 kids to judging contest and you only have seats for 8 kids plus the driver and you had a wreck.</a:t>
            </a:r>
          </a:p>
          <a:p>
            <a:pPr marL="0" indent="0">
              <a:lnSpc>
                <a:spcPct val="120000"/>
              </a:lnSpc>
              <a:buNone/>
            </a:pPr>
            <a:endParaRPr lang="en-US" altLang="en-US" dirty="0">
              <a:latin typeface="Arial" panose="020B0604020202020204" pitchFamily="34" charset="0"/>
            </a:endParaRPr>
          </a:p>
          <a:p>
            <a:pPr marL="0" indent="0">
              <a:lnSpc>
                <a:spcPct val="120000"/>
              </a:lnSpc>
              <a:buNone/>
            </a:pPr>
            <a:r>
              <a:rPr lang="en-US" altLang="en-US" dirty="0">
                <a:latin typeface="Arial" panose="020B0604020202020204" pitchFamily="34" charset="0"/>
              </a:rPr>
              <a:t>Would this be an example of negligence?  </a:t>
            </a:r>
          </a:p>
          <a:p>
            <a:pPr lvl="1">
              <a:lnSpc>
                <a:spcPct val="120000"/>
              </a:lnSpc>
            </a:pPr>
            <a:r>
              <a:rPr lang="en-US" altLang="en-US" dirty="0">
                <a:latin typeface="Arial" panose="020B0604020202020204" pitchFamily="34" charset="0"/>
              </a:rPr>
              <a:t>YES! You should always follow the law. </a:t>
            </a:r>
          </a:p>
          <a:p>
            <a:pPr lvl="1">
              <a:lnSpc>
                <a:spcPct val="120000"/>
              </a:lnSpc>
            </a:pPr>
            <a:r>
              <a:rPr lang="en-US" altLang="en-US" dirty="0">
                <a:latin typeface="Arial" panose="020B0604020202020204" pitchFamily="34" charset="0"/>
              </a:rPr>
              <a:t>When transporting youth, carry only as many as you can</a:t>
            </a:r>
            <a:r>
              <a:rPr lang="en-US" altLang="en-US" baseline="0" dirty="0">
                <a:latin typeface="Arial" panose="020B0604020202020204" pitchFamily="34" charset="0"/>
              </a:rPr>
              <a:t> accommodate with s</a:t>
            </a:r>
            <a:r>
              <a:rPr lang="en-US" altLang="en-US" dirty="0">
                <a:latin typeface="Arial" panose="020B0604020202020204" pitchFamily="34" charset="0"/>
              </a:rPr>
              <a:t>eats and seatbelts.</a:t>
            </a:r>
          </a:p>
          <a:p>
            <a:pPr lvl="1">
              <a:lnSpc>
                <a:spcPct val="120000"/>
              </a:lnSpc>
            </a:pPr>
            <a:r>
              <a:rPr lang="en-US" altLang="en-US" dirty="0">
                <a:latin typeface="Arial" panose="020B0604020202020204" pitchFamily="34" charset="0"/>
              </a:rPr>
              <a:t>Check and insist that youth and adults are using seatbelts.</a:t>
            </a:r>
          </a:p>
          <a:p>
            <a:pPr>
              <a:lnSpc>
                <a:spcPct val="120000"/>
              </a:lnSpc>
            </a:pPr>
            <a:endParaRPr lang="en-US" altLang="en-US" dirty="0">
              <a:latin typeface="Arial" panose="020B0604020202020204" pitchFamily="34" charset="0"/>
            </a:endParaRPr>
          </a:p>
          <a:p>
            <a:pPr>
              <a:lnSpc>
                <a:spcPct val="120000"/>
              </a:lnSpc>
            </a:pPr>
            <a:endParaRPr lang="en-US" dirty="0"/>
          </a:p>
        </p:txBody>
      </p:sp>
    </p:spTree>
    <p:extLst>
      <p:ext uri="{BB962C8B-B14F-4D97-AF65-F5344CB8AC3E}">
        <p14:creationId xmlns:p14="http://schemas.microsoft.com/office/powerpoint/2010/main" val="4014891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479192"/>
            <a:ext cx="7886700" cy="3350108"/>
          </a:xfrm>
        </p:spPr>
        <p:txBody>
          <a:bodyPr>
            <a:normAutofit fontScale="62500" lnSpcReduction="20000"/>
          </a:bodyPr>
          <a:lstStyle/>
          <a:p>
            <a:pPr marL="0" indent="0">
              <a:buNone/>
            </a:pPr>
            <a:r>
              <a:rPr lang="en-US" altLang="en-US" sz="3800" dirty="0">
                <a:latin typeface="Arial" panose="020B0604020202020204" pitchFamily="34" charset="0"/>
              </a:rPr>
              <a:t>You schedule the county food show and one of the 4-H members cuts her finger with a knife when preparing her dish for judging. </a:t>
            </a:r>
          </a:p>
          <a:p>
            <a:pPr marL="0" indent="0">
              <a:buNone/>
            </a:pPr>
            <a:br>
              <a:rPr lang="en-US" altLang="en-US" sz="3800" dirty="0">
                <a:latin typeface="Arial" panose="020B0604020202020204" pitchFamily="34" charset="0"/>
              </a:rPr>
            </a:br>
            <a:r>
              <a:rPr lang="en-US" altLang="en-US" sz="3800" dirty="0">
                <a:latin typeface="Arial" panose="020B0604020202020204" pitchFamily="34" charset="0"/>
              </a:rPr>
              <a:t>What proactive measures could you have taken to avoid being perceived as negligent?</a:t>
            </a:r>
          </a:p>
          <a:p>
            <a:pPr lvl="1"/>
            <a:r>
              <a:rPr lang="en-US" altLang="en-US" dirty="0">
                <a:latin typeface="Arial" panose="020B0604020202020204" pitchFamily="34" charset="0"/>
              </a:rPr>
              <a:t>Make sure every participant is covered with the limited accident insurance (enrolled as a 4-H member)</a:t>
            </a:r>
          </a:p>
          <a:p>
            <a:pPr lvl="1"/>
            <a:r>
              <a:rPr lang="en-US" altLang="en-US" dirty="0">
                <a:latin typeface="Arial" panose="020B0604020202020204" pitchFamily="34" charset="0"/>
              </a:rPr>
              <a:t>Assign volunteers to be present and supervise youth when prepping their dishes for judging</a:t>
            </a:r>
          </a:p>
          <a:p>
            <a:pPr lvl="1"/>
            <a:r>
              <a:rPr lang="en-US" altLang="en-US" dirty="0">
                <a:latin typeface="Arial" panose="020B0604020202020204" pitchFamily="34" charset="0"/>
              </a:rPr>
              <a:t>Provide pre-activity direction on how to safely use knives in food preparation</a:t>
            </a:r>
          </a:p>
          <a:p>
            <a:pPr lvl="1"/>
            <a:r>
              <a:rPr lang="en-US" altLang="en-US" dirty="0">
                <a:latin typeface="Arial" panose="020B0604020202020204" pitchFamily="34" charset="0"/>
              </a:rPr>
              <a:t>Provide plastic silverware for participants to use instead of sharp knives.</a:t>
            </a:r>
          </a:p>
          <a:p>
            <a:endParaRPr lang="en-US" dirty="0"/>
          </a:p>
        </p:txBody>
      </p:sp>
      <p:sp>
        <p:nvSpPr>
          <p:cNvPr id="4" name="Title 1">
            <a:extLst>
              <a:ext uri="{FF2B5EF4-FFF2-40B4-BE49-F238E27FC236}">
                <a16:creationId xmlns:a16="http://schemas.microsoft.com/office/drawing/2014/main" id="{C16248C9-3B3D-9548-99A1-9A812DE744A4}"/>
              </a:ext>
            </a:extLst>
          </p:cNvPr>
          <p:cNvSpPr txBox="1">
            <a:spLocks/>
          </p:cNvSpPr>
          <p:nvPr/>
        </p:nvSpPr>
        <p:spPr>
          <a:xfrm>
            <a:off x="628650" y="1153629"/>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Determining if Negligence is Present</a:t>
            </a:r>
            <a:endParaRPr lang="en-US" dirty="0"/>
          </a:p>
        </p:txBody>
      </p:sp>
    </p:spTree>
    <p:extLst>
      <p:ext uri="{BB962C8B-B14F-4D97-AF65-F5344CB8AC3E}">
        <p14:creationId xmlns:p14="http://schemas.microsoft.com/office/powerpoint/2010/main" val="1486810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8650" y="1140378"/>
            <a:ext cx="7886700" cy="1325563"/>
          </a:xfrm>
        </p:spPr>
        <p:txBody>
          <a:bodyPr/>
          <a:lstStyle/>
          <a:p>
            <a:r>
              <a:rPr lang="en-US" altLang="en-US" b="1" dirty="0">
                <a:latin typeface="Arial Black" panose="020B0604020202020204" pitchFamily="34" charset="0"/>
                <a:cs typeface="Arial Black" panose="020B0604020202020204" pitchFamily="34" charset="0"/>
              </a:rPr>
              <a:t>What Would You Do?</a:t>
            </a:r>
          </a:p>
        </p:txBody>
      </p:sp>
      <p:sp>
        <p:nvSpPr>
          <p:cNvPr id="28675" name="Content Placeholder 2"/>
          <p:cNvSpPr>
            <a:spLocks noGrp="1"/>
          </p:cNvSpPr>
          <p:nvPr>
            <p:ph idx="1"/>
          </p:nvPr>
        </p:nvSpPr>
        <p:spPr>
          <a:xfrm>
            <a:off x="685800" y="2465941"/>
            <a:ext cx="8133522" cy="2985932"/>
          </a:xfrm>
        </p:spPr>
        <p:txBody>
          <a:bodyPr>
            <a:normAutofit fontScale="92500" lnSpcReduction="10000"/>
          </a:bodyPr>
          <a:lstStyle/>
          <a:p>
            <a:pPr marL="0" indent="0">
              <a:buNone/>
            </a:pPr>
            <a:r>
              <a:rPr lang="en-US" altLang="en-US" b="1" i="1" dirty="0"/>
              <a:t>QUESTION:  </a:t>
            </a:r>
            <a:r>
              <a:rPr lang="en-US" altLang="en-US" dirty="0"/>
              <a:t>The 4-H Council is sponsoring a dance.  Some parents bring a cooler of alcoholic beverages to the event, and you are working the gate.  The advertisement poster said, “No Alcohol Allowed.”  What do you do?</a:t>
            </a:r>
          </a:p>
          <a:p>
            <a:pPr marL="0" indent="0">
              <a:buNone/>
            </a:pPr>
            <a:endParaRPr lang="en-US" altLang="en-US" dirty="0"/>
          </a:p>
          <a:p>
            <a:pPr marL="0" indent="0">
              <a:buNone/>
            </a:pPr>
            <a:r>
              <a:rPr lang="en-US" altLang="en-US" b="1" i="1" dirty="0"/>
              <a:t>ANSWER:  </a:t>
            </a:r>
            <a:r>
              <a:rPr lang="en-US" altLang="en-US" dirty="0"/>
              <a:t>Do not allow them to bring cooler in; if needed, call for back up support from the county agent or law enforcement.</a:t>
            </a:r>
          </a:p>
        </p:txBody>
      </p:sp>
    </p:spTree>
    <p:extLst>
      <p:ext uri="{BB962C8B-B14F-4D97-AF65-F5344CB8AC3E}">
        <p14:creationId xmlns:p14="http://schemas.microsoft.com/office/powerpoint/2010/main" val="196061776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 calcmode="lin" valueType="num">
                                      <p:cBhvr additive="base">
                                        <p:cTn id="13"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715618" y="2125266"/>
            <a:ext cx="6942482" cy="3212307"/>
          </a:xfrm>
        </p:spPr>
        <p:txBody>
          <a:bodyPr>
            <a:normAutofit fontScale="92500" lnSpcReduction="10000"/>
          </a:bodyPr>
          <a:lstStyle/>
          <a:p>
            <a:pPr marL="0" indent="0">
              <a:buNone/>
            </a:pPr>
            <a:r>
              <a:rPr lang="en-US" altLang="en-US" sz="2600" b="1" i="1" dirty="0"/>
              <a:t>QUESTION:  </a:t>
            </a:r>
            <a:r>
              <a:rPr lang="en-US" altLang="en-US" sz="2600" dirty="0"/>
              <a:t>The county is recruiting volunteers to serve as a chaperone for 4-H County Camp, a 2-night/3-day event.  A former 4-H’er would like to go as a chaperone and is 20 years old.  Can they serve in this role?</a:t>
            </a:r>
          </a:p>
          <a:p>
            <a:pPr marL="0" indent="0">
              <a:buNone/>
            </a:pPr>
            <a:endParaRPr lang="en-US" altLang="en-US" sz="2600" dirty="0"/>
          </a:p>
          <a:p>
            <a:pPr marL="0" indent="0">
              <a:buNone/>
            </a:pPr>
            <a:r>
              <a:rPr lang="en-US" altLang="en-US" sz="2600" b="1" i="1" dirty="0"/>
              <a:t>ANSWER:  </a:t>
            </a:r>
            <a:r>
              <a:rPr lang="en-US" altLang="en-US" sz="2600" dirty="0"/>
              <a:t>NO!  Chaperones for overnight events must be 21 years of age at time of event.  They must also be a certified volunteer. </a:t>
            </a:r>
          </a:p>
          <a:p>
            <a:endParaRPr lang="en-US" altLang="en-US" dirty="0"/>
          </a:p>
        </p:txBody>
      </p:sp>
      <p:sp>
        <p:nvSpPr>
          <p:cNvPr id="4" name="Title 1">
            <a:extLst>
              <a:ext uri="{FF2B5EF4-FFF2-40B4-BE49-F238E27FC236}">
                <a16:creationId xmlns:a16="http://schemas.microsoft.com/office/drawing/2014/main" id="{00D55A6E-3421-3941-BF1B-4434BE5BCB00}"/>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42207453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additive="base">
                                        <p:cTn id="13"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628649" y="2465941"/>
            <a:ext cx="8316567" cy="3219242"/>
          </a:xfrm>
        </p:spPr>
        <p:txBody>
          <a:bodyPr>
            <a:normAutofit fontScale="92500" lnSpcReduction="10000"/>
          </a:bodyPr>
          <a:lstStyle/>
          <a:p>
            <a:pPr marL="0" indent="0">
              <a:buNone/>
            </a:pPr>
            <a:r>
              <a:rPr lang="en-US" altLang="en-US" sz="2600" b="1" i="1" dirty="0"/>
              <a:t>QUESTION</a:t>
            </a:r>
            <a:r>
              <a:rPr lang="en-US" altLang="en-US" sz="2600" dirty="0"/>
              <a:t>:  A new 4-H member moves into the county one week before the livestock judging contest and this 4-H’er judged livestock in the county they moved from.  Do you replace a current member on the team with this new 4-H member?</a:t>
            </a:r>
          </a:p>
          <a:p>
            <a:pPr marL="0" indent="0">
              <a:buNone/>
            </a:pPr>
            <a:endParaRPr lang="en-US" altLang="en-US" sz="2600" dirty="0"/>
          </a:p>
          <a:p>
            <a:pPr marL="0" indent="0">
              <a:buNone/>
            </a:pPr>
            <a:r>
              <a:rPr lang="en-US" altLang="en-US" sz="2600" b="1" i="1" dirty="0"/>
              <a:t>ANSWER</a:t>
            </a:r>
            <a:r>
              <a:rPr lang="en-US" altLang="en-US" sz="2600" dirty="0"/>
              <a:t>:  Always follow the agreed upon or printed rules for selection of judging teams. The 4-H’er may be allowed to judge as an individual, but the recommendation would be not to change the team at this short notice.</a:t>
            </a:r>
          </a:p>
          <a:p>
            <a:pPr eaLnBrk="1" hangingPunct="1"/>
            <a:endParaRPr lang="en-US" altLang="en-US" dirty="0"/>
          </a:p>
        </p:txBody>
      </p:sp>
      <p:sp>
        <p:nvSpPr>
          <p:cNvPr id="4" name="Title 1">
            <a:extLst>
              <a:ext uri="{FF2B5EF4-FFF2-40B4-BE49-F238E27FC236}">
                <a16:creationId xmlns:a16="http://schemas.microsoft.com/office/drawing/2014/main" id="{58EC7CF7-19DE-6749-92EA-6F3C0CB93956}"/>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742069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 calcmode="lin" valueType="num">
                                      <p:cBhvr additive="base">
                                        <p:cTn id="13"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628650" y="2465941"/>
            <a:ext cx="7886700" cy="3166233"/>
          </a:xfrm>
        </p:spPr>
        <p:txBody>
          <a:bodyPr>
            <a:normAutofit/>
          </a:bodyPr>
          <a:lstStyle/>
          <a:p>
            <a:pPr marL="0" indent="0">
              <a:buNone/>
            </a:pPr>
            <a:r>
              <a:rPr lang="en-US" altLang="en-US" sz="2400" b="1" i="1" dirty="0"/>
              <a:t>QUESTION</a:t>
            </a:r>
            <a:r>
              <a:rPr lang="en-US" altLang="en-US" sz="2400" dirty="0"/>
              <a:t>:  Three County Food Show Judges do not show up.  Can two mothers judge in their place?</a:t>
            </a:r>
          </a:p>
          <a:p>
            <a:pPr marL="0" indent="0">
              <a:buNone/>
            </a:pPr>
            <a:endParaRPr lang="en-US" altLang="en-US" sz="2400" dirty="0"/>
          </a:p>
          <a:p>
            <a:pPr marL="0" indent="0">
              <a:buNone/>
            </a:pPr>
            <a:r>
              <a:rPr lang="en-US" altLang="en-US" sz="2400" b="1" i="1" dirty="0"/>
              <a:t>ANSWER</a:t>
            </a:r>
            <a:r>
              <a:rPr lang="en-US" altLang="en-US" sz="2400" dirty="0"/>
              <a:t>:  Yes, they can IF they do not judge a category with their own child involved. Best strategy is to try and find judges who do not have children involved and have back-ups lined up before the event.</a:t>
            </a:r>
          </a:p>
          <a:p>
            <a:pPr eaLnBrk="1" hangingPunct="1"/>
            <a:endParaRPr lang="en-US" altLang="en-US" dirty="0"/>
          </a:p>
        </p:txBody>
      </p:sp>
      <p:sp>
        <p:nvSpPr>
          <p:cNvPr id="4" name="Title 1">
            <a:extLst>
              <a:ext uri="{FF2B5EF4-FFF2-40B4-BE49-F238E27FC236}">
                <a16:creationId xmlns:a16="http://schemas.microsoft.com/office/drawing/2014/main" id="{A613C306-0FEC-7946-B6A7-A6F0F330A46C}"/>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12597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 calcmode="lin" valueType="num">
                                      <p:cBhvr additive="base">
                                        <p:cTn id="13"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628650" y="2465941"/>
            <a:ext cx="7886700" cy="3711022"/>
          </a:xfrm>
        </p:spPr>
        <p:txBody>
          <a:bodyPr>
            <a:normAutofit/>
          </a:bodyPr>
          <a:lstStyle/>
          <a:p>
            <a:r>
              <a:rPr lang="en-US" altLang="en-US" sz="2400" b="1" i="1" dirty="0"/>
              <a:t>QUESTION</a:t>
            </a:r>
            <a:r>
              <a:rPr lang="en-US" altLang="en-US" sz="2400" dirty="0"/>
              <a:t>: A 4-H club member brings their club food show paperwork to you to turn in two days after the deadline.  This is the County Attorney’s daughter.  Do you take it and allow them to participate?</a:t>
            </a:r>
          </a:p>
          <a:p>
            <a:pPr>
              <a:buFontTx/>
              <a:buNone/>
            </a:pPr>
            <a:endParaRPr lang="en-US" altLang="en-US" sz="2400" dirty="0"/>
          </a:p>
          <a:p>
            <a:r>
              <a:rPr lang="en-US" altLang="en-US" sz="2400" b="1" i="1" dirty="0"/>
              <a:t>ANSWER </a:t>
            </a:r>
            <a:r>
              <a:rPr lang="en-US" altLang="en-US" sz="2400" dirty="0"/>
              <a:t>:  Follow printed rules for registration for the event.  If the rules say, “no late entries”, then she should not be allowed to enter.</a:t>
            </a:r>
          </a:p>
          <a:p>
            <a:pPr eaLnBrk="1" hangingPunct="1"/>
            <a:endParaRPr lang="en-US" altLang="en-US" sz="2400" dirty="0"/>
          </a:p>
        </p:txBody>
      </p:sp>
      <p:sp>
        <p:nvSpPr>
          <p:cNvPr id="4" name="Title 1">
            <a:extLst>
              <a:ext uri="{FF2B5EF4-FFF2-40B4-BE49-F238E27FC236}">
                <a16:creationId xmlns:a16="http://schemas.microsoft.com/office/drawing/2014/main" id="{85FBC21B-CDA9-5B40-9208-024271148053}"/>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dirty="0">
                <a:latin typeface="Arial Black" panose="020B0604020202020204" pitchFamily="34" charset="0"/>
                <a:cs typeface="Arial Black" panose="020B0604020202020204" pitchFamily="34" charset="0"/>
              </a:rPr>
              <a:t>What Would You Do?</a:t>
            </a:r>
          </a:p>
        </p:txBody>
      </p:sp>
    </p:spTree>
    <p:extLst>
      <p:ext uri="{BB962C8B-B14F-4D97-AF65-F5344CB8AC3E}">
        <p14:creationId xmlns:p14="http://schemas.microsoft.com/office/powerpoint/2010/main" val="301100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anim calcmode="lin" valueType="num">
                                      <p:cBhvr additive="base">
                                        <p:cTn id="13"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28650" y="1117842"/>
            <a:ext cx="8145118" cy="994172"/>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Why Pay Attention to Risk Management?</a:t>
            </a:r>
          </a:p>
        </p:txBody>
      </p:sp>
      <p:sp>
        <p:nvSpPr>
          <p:cNvPr id="77827" name="Rectangle 3"/>
          <p:cNvSpPr>
            <a:spLocks noGrp="1" noChangeArrowheads="1"/>
          </p:cNvSpPr>
          <p:nvPr>
            <p:ph idx="1"/>
          </p:nvPr>
        </p:nvSpPr>
        <p:spPr>
          <a:xfrm>
            <a:off x="687456" y="2504662"/>
            <a:ext cx="8171622" cy="3165872"/>
          </a:xfrm>
        </p:spPr>
        <p:txBody>
          <a:bodyPr>
            <a:normAutofit/>
          </a:bodyPr>
          <a:lstStyle/>
          <a:p>
            <a:pPr marL="352425" indent="-352425">
              <a:defRPr/>
            </a:pPr>
            <a:r>
              <a:rPr lang="en-US" sz="2400" dirty="0"/>
              <a:t>It focuses on safety and prevention and becomes an important educational component of programs</a:t>
            </a:r>
          </a:p>
          <a:p>
            <a:pPr marL="352425" indent="-352425">
              <a:defRPr/>
            </a:pPr>
            <a:r>
              <a:rPr lang="en-US" sz="2400" dirty="0"/>
              <a:t>When risk management is addressed - participants can focus on learning in a safe, comfortable environment.</a:t>
            </a:r>
          </a:p>
          <a:p>
            <a:pPr marL="352425" indent="-352425">
              <a:defRPr/>
            </a:pPr>
            <a:r>
              <a:rPr lang="en-US" sz="2400" dirty="0"/>
              <a:t>It limits the liability exposure for volunteers.</a:t>
            </a:r>
          </a:p>
          <a:p>
            <a:pPr eaLnBrk="1" hangingPunct="1">
              <a:defRPr/>
            </a:pPr>
            <a:endParaRPr lang="en-US" sz="2400" dirty="0"/>
          </a:p>
        </p:txBody>
      </p:sp>
    </p:spTree>
    <p:extLst>
      <p:ext uri="{BB962C8B-B14F-4D97-AF65-F5344CB8AC3E}">
        <p14:creationId xmlns:p14="http://schemas.microsoft.com/office/powerpoint/2010/main" val="391387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628650" y="2498035"/>
            <a:ext cx="7886700" cy="3160643"/>
          </a:xfrm>
        </p:spPr>
        <p:txBody>
          <a:bodyPr>
            <a:normAutofit fontScale="92500"/>
          </a:bodyPr>
          <a:lstStyle/>
          <a:p>
            <a:pPr marL="0" indent="0">
              <a:buNone/>
            </a:pPr>
            <a:r>
              <a:rPr lang="en-US" altLang="en-US" sz="2400" b="1" i="1" dirty="0"/>
              <a:t>QUESTION</a:t>
            </a:r>
            <a:r>
              <a:rPr lang="en-US" altLang="en-US" sz="2400" dirty="0"/>
              <a:t>: Mrs. Jones has been a 4-H leader for 20 years in Oklahoma and recently moved to Texas.  She wants to volunteer to </a:t>
            </a:r>
            <a:r>
              <a:rPr lang="en-US" altLang="en-US" sz="2400"/>
              <a:t>coach “4-H Has Talent” </a:t>
            </a:r>
            <a:r>
              <a:rPr lang="en-US" altLang="en-US" sz="2400" dirty="0"/>
              <a:t>like she did in Oklahoma.  When asked to fill out a volunteer enrollment form and complete the screening process, she was upset and wanted to be “grandfathered” in because of her 20 years of experience.  Do you allow this?</a:t>
            </a:r>
          </a:p>
          <a:p>
            <a:pPr marL="0" indent="0">
              <a:buNone/>
            </a:pPr>
            <a:endParaRPr lang="en-US" altLang="en-US" sz="2400" dirty="0"/>
          </a:p>
          <a:p>
            <a:pPr marL="0" indent="0">
              <a:buNone/>
            </a:pPr>
            <a:r>
              <a:rPr lang="en-US" altLang="en-US" sz="2400" b="1" i="1" dirty="0"/>
              <a:t>ANSWER </a:t>
            </a:r>
            <a:r>
              <a:rPr lang="en-US" altLang="en-US" sz="2400" dirty="0"/>
              <a:t>:  NO!  ALL volunteers must be screened every three years.</a:t>
            </a:r>
          </a:p>
          <a:p>
            <a:pPr eaLnBrk="1" hangingPunct="1"/>
            <a:endParaRPr lang="en-US" altLang="en-US" sz="2400" dirty="0"/>
          </a:p>
        </p:txBody>
      </p:sp>
      <p:sp>
        <p:nvSpPr>
          <p:cNvPr id="4" name="Title 1">
            <a:extLst>
              <a:ext uri="{FF2B5EF4-FFF2-40B4-BE49-F238E27FC236}">
                <a16:creationId xmlns:a16="http://schemas.microsoft.com/office/drawing/2014/main" id="{FFC09B75-CC67-AD4B-A1ED-0490E9745500}"/>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4147064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 calcmode="lin" valueType="num">
                                      <p:cBhvr additive="base">
                                        <p:cTn id="13"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628650" y="2465941"/>
            <a:ext cx="7886700" cy="3711022"/>
          </a:xfrm>
        </p:spPr>
        <p:txBody>
          <a:bodyPr>
            <a:normAutofit/>
          </a:bodyPr>
          <a:lstStyle/>
          <a:p>
            <a:pPr marL="0" indent="0">
              <a:buNone/>
            </a:pPr>
            <a:r>
              <a:rPr lang="en-US" altLang="en-US" sz="2400" b="1" i="1" dirty="0"/>
              <a:t>QUESTION</a:t>
            </a:r>
            <a:r>
              <a:rPr lang="en-US" altLang="en-US" sz="2400" dirty="0"/>
              <a:t>: It is 5:00 a.m. and the group is gathering to leave for District Roundup.  A volunteer who has agreed to drive is sick and calls to say she can’t go.  A mother who is there to drop off her child says she can drive.  Do you let her?</a:t>
            </a:r>
          </a:p>
          <a:p>
            <a:pPr marL="0" indent="0">
              <a:buNone/>
            </a:pPr>
            <a:endParaRPr lang="en-US" altLang="en-US" sz="2400" dirty="0"/>
          </a:p>
          <a:p>
            <a:pPr marL="0" indent="0">
              <a:buNone/>
            </a:pPr>
            <a:r>
              <a:rPr lang="en-US" altLang="en-US" sz="2400" b="1" i="1" dirty="0"/>
              <a:t>ANSWER </a:t>
            </a:r>
            <a:r>
              <a:rPr lang="en-US" altLang="en-US" sz="2400" dirty="0"/>
              <a:t>:  ONLY if she is an approved volunteer.  If not, she can drive her OWN children, but not others.</a:t>
            </a:r>
          </a:p>
          <a:p>
            <a:pPr eaLnBrk="1" hangingPunct="1"/>
            <a:endParaRPr lang="en-US" altLang="en-US" sz="2400" dirty="0"/>
          </a:p>
        </p:txBody>
      </p:sp>
      <p:sp>
        <p:nvSpPr>
          <p:cNvPr id="4" name="Title 1">
            <a:extLst>
              <a:ext uri="{FF2B5EF4-FFF2-40B4-BE49-F238E27FC236}">
                <a16:creationId xmlns:a16="http://schemas.microsoft.com/office/drawing/2014/main" id="{B4F4F9BC-B124-2B4B-9833-ADEC4EF90CD1}"/>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69468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 calcmode="lin" valueType="num">
                                      <p:cBhvr additive="base">
                                        <p:cTn id="13"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628650" y="2465941"/>
            <a:ext cx="7886700" cy="3245746"/>
          </a:xfrm>
        </p:spPr>
        <p:txBody>
          <a:bodyPr/>
          <a:lstStyle/>
          <a:p>
            <a:pPr marL="0" indent="0">
              <a:buNone/>
            </a:pPr>
            <a:r>
              <a:rPr lang="en-US" altLang="en-US" sz="2250" b="1" i="1" dirty="0"/>
              <a:t>QUESTION</a:t>
            </a:r>
            <a:r>
              <a:rPr lang="en-US" altLang="en-US" sz="2250" dirty="0"/>
              <a:t>: At a 4-H club meeting, a club manager witnesses a parent slapping their child repeatedly before they get out of the car to come in to the meeting.  Does the agent report this as child abuse?</a:t>
            </a:r>
          </a:p>
          <a:p>
            <a:pPr marL="0" indent="0">
              <a:buNone/>
            </a:pPr>
            <a:endParaRPr lang="en-US" altLang="en-US" sz="2250" dirty="0"/>
          </a:p>
          <a:p>
            <a:pPr marL="0" indent="0">
              <a:buNone/>
            </a:pPr>
            <a:r>
              <a:rPr lang="en-US" altLang="en-US" sz="2400" b="1" i="1" dirty="0"/>
              <a:t>ANSWER: </a:t>
            </a:r>
            <a:r>
              <a:rPr lang="en-US" altLang="en-US" sz="2250" dirty="0"/>
              <a:t>An </a:t>
            </a:r>
            <a:r>
              <a:rPr lang="en-US" altLang="en-US" sz="2250" u="sng" dirty="0"/>
              <a:t>agent</a:t>
            </a:r>
            <a:r>
              <a:rPr lang="en-US" altLang="en-US" sz="2250" dirty="0"/>
              <a:t> can only report what they perceive as child abuse </a:t>
            </a:r>
            <a:r>
              <a:rPr lang="en-US" altLang="en-US" sz="2250" u="sng" dirty="0"/>
              <a:t>if they see it</a:t>
            </a:r>
            <a:r>
              <a:rPr lang="en-US" altLang="en-US" sz="2250" dirty="0"/>
              <a:t>.  If the club manager felt strongly that this was a potential case of child abuse, they should report it.</a:t>
            </a:r>
          </a:p>
          <a:p>
            <a:pPr eaLnBrk="1" hangingPunct="1"/>
            <a:endParaRPr lang="en-US" altLang="en-US" dirty="0"/>
          </a:p>
        </p:txBody>
      </p:sp>
      <p:sp>
        <p:nvSpPr>
          <p:cNvPr id="4" name="Title 1">
            <a:extLst>
              <a:ext uri="{FF2B5EF4-FFF2-40B4-BE49-F238E27FC236}">
                <a16:creationId xmlns:a16="http://schemas.microsoft.com/office/drawing/2014/main" id="{E2C98C14-C13D-F64B-9558-F2E36ECD48FB}"/>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177172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anim calcmode="lin" valueType="num">
                                      <p:cBhvr additive="base">
                                        <p:cTn id="13"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628649" y="2465941"/>
            <a:ext cx="8316567" cy="3258998"/>
          </a:xfrm>
        </p:spPr>
        <p:txBody>
          <a:bodyPr>
            <a:normAutofit fontScale="77500" lnSpcReduction="20000"/>
          </a:bodyPr>
          <a:lstStyle/>
          <a:p>
            <a:pPr marL="0" indent="0">
              <a:buNone/>
            </a:pPr>
            <a:r>
              <a:rPr lang="en-US" altLang="en-US" b="1" i="1" dirty="0"/>
              <a:t>QUESTION</a:t>
            </a:r>
            <a:r>
              <a:rPr lang="en-US" altLang="en-US" dirty="0"/>
              <a:t>: The 4-H Dog Project group is meeting at the bank parking lot.  One of the dogs bites another 4-H member.  The county did not purchase insurance for all members at the beginning of the year.  What should have been done?</a:t>
            </a:r>
          </a:p>
          <a:p>
            <a:pPr marL="0" indent="0" eaLnBrk="1" hangingPunct="1">
              <a:buNone/>
            </a:pPr>
            <a:endParaRPr lang="en-US" altLang="en-US" dirty="0"/>
          </a:p>
          <a:p>
            <a:pPr marL="0" indent="0" eaLnBrk="1" hangingPunct="1">
              <a:buNone/>
            </a:pPr>
            <a:r>
              <a:rPr lang="en-US" altLang="en-US" b="1" i="1" dirty="0"/>
              <a:t>ANSWER</a:t>
            </a:r>
            <a:r>
              <a:rPr lang="en-US" altLang="en-US" dirty="0"/>
              <a:t>:  County needs to make sure all members are officially enrolled thought 4HOnline(this covers them under the TX 4-H Foundation blanket policy).</a:t>
            </a:r>
          </a:p>
          <a:p>
            <a:pPr marL="0" indent="0" eaLnBrk="1" hangingPunct="1">
              <a:buNone/>
            </a:pPr>
            <a:r>
              <a:rPr lang="en-US" altLang="en-US" dirty="0"/>
              <a:t>Use the Indemnification, Waiver and Medical Release Authorization Form for high-risk projects.</a:t>
            </a:r>
          </a:p>
          <a:p>
            <a:pPr marL="0" indent="0" eaLnBrk="1" hangingPunct="1">
              <a:buNone/>
            </a:pPr>
            <a:r>
              <a:rPr lang="en-US" altLang="en-US" dirty="0"/>
              <a:t>Do not allow the dog back in the project.</a:t>
            </a:r>
          </a:p>
        </p:txBody>
      </p:sp>
      <p:sp>
        <p:nvSpPr>
          <p:cNvPr id="4" name="Title 1">
            <a:extLst>
              <a:ext uri="{FF2B5EF4-FFF2-40B4-BE49-F238E27FC236}">
                <a16:creationId xmlns:a16="http://schemas.microsoft.com/office/drawing/2014/main" id="{689A56DA-B812-D645-96CC-30347A20DAD3}"/>
              </a:ext>
            </a:extLst>
          </p:cNvPr>
          <p:cNvSpPr txBox="1">
            <a:spLocks/>
          </p:cNvSpPr>
          <p:nvPr/>
        </p:nvSpPr>
        <p:spPr>
          <a:xfrm>
            <a:off x="628650" y="114037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b="1">
                <a:latin typeface="Arial Black" panose="020B0604020202020204" pitchFamily="34" charset="0"/>
                <a:cs typeface="Arial Black" panose="020B0604020202020204" pitchFamily="34" charset="0"/>
              </a:rPr>
              <a:t>What Would You Do?</a:t>
            </a:r>
            <a:endParaRPr lang="en-US" alt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6573817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1">
                                            <p:txEl>
                                              <p:pRg st="2" end="2"/>
                                            </p:txEl>
                                          </p:spTgt>
                                        </p:tgtEl>
                                        <p:attrNameLst>
                                          <p:attrName>style.visibility</p:attrName>
                                        </p:attrNameLst>
                                      </p:cBhvr>
                                      <p:to>
                                        <p:strVal val="visible"/>
                                      </p:to>
                                    </p:set>
                                    <p:anim calcmode="lin" valueType="num">
                                      <p:cBhvr additive="base">
                                        <p:cTn id="13"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 calcmode="lin" valueType="num">
                                      <p:cBhvr additive="base">
                                        <p:cTn id="19"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7891">
                                            <p:txEl>
                                              <p:pRg st="4" end="4"/>
                                            </p:txEl>
                                          </p:spTgt>
                                        </p:tgtEl>
                                        <p:attrNameLst>
                                          <p:attrName>style.visibility</p:attrName>
                                        </p:attrNameLst>
                                      </p:cBhvr>
                                      <p:to>
                                        <p:strVal val="visible"/>
                                      </p:to>
                                    </p:set>
                                    <p:anim calcmode="lin" valueType="num">
                                      <p:cBhvr additive="base">
                                        <p:cTn id="25"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28649" y="1162843"/>
            <a:ext cx="8250307"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Event and Activity Risk Management Considerations</a:t>
            </a:r>
          </a:p>
        </p:txBody>
      </p:sp>
      <p:sp>
        <p:nvSpPr>
          <p:cNvPr id="39939" name="Rectangle 3"/>
          <p:cNvSpPr>
            <a:spLocks noGrp="1" noChangeArrowheads="1"/>
          </p:cNvSpPr>
          <p:nvPr>
            <p:ph idx="1"/>
          </p:nvPr>
        </p:nvSpPr>
        <p:spPr>
          <a:xfrm>
            <a:off x="628650" y="2415518"/>
            <a:ext cx="7886700" cy="2819091"/>
          </a:xfrm>
        </p:spPr>
        <p:txBody>
          <a:bodyPr>
            <a:noAutofit/>
          </a:bodyPr>
          <a:lstStyle/>
          <a:p>
            <a:pPr eaLnBrk="1" hangingPunct="1"/>
            <a:r>
              <a:rPr lang="en-US" altLang="en-US" sz="2200" dirty="0"/>
              <a:t>Youth Program Best Practices</a:t>
            </a:r>
          </a:p>
          <a:p>
            <a:r>
              <a:rPr lang="en-US" altLang="en-US" sz="2200" dirty="0"/>
              <a:t>Physical and Emotional Safety</a:t>
            </a:r>
          </a:p>
          <a:p>
            <a:pPr eaLnBrk="1" hangingPunct="1"/>
            <a:r>
              <a:rPr lang="en-US" altLang="en-US" sz="2200" dirty="0"/>
              <a:t>Food and Facilities</a:t>
            </a:r>
          </a:p>
          <a:p>
            <a:r>
              <a:rPr lang="en-US" altLang="en-US" sz="2200" dirty="0"/>
              <a:t>Housing </a:t>
            </a:r>
          </a:p>
          <a:p>
            <a:pPr eaLnBrk="1" hangingPunct="1"/>
            <a:r>
              <a:rPr lang="en-US" altLang="en-US" sz="2200" dirty="0"/>
              <a:t>Transportation</a:t>
            </a:r>
          </a:p>
          <a:p>
            <a:pPr eaLnBrk="1" hangingPunct="1"/>
            <a:r>
              <a:rPr lang="en-US" altLang="en-US" sz="2200" dirty="0"/>
              <a:t>Health and First Aid</a:t>
            </a:r>
          </a:p>
          <a:p>
            <a:pPr eaLnBrk="1" hangingPunct="1"/>
            <a:r>
              <a:rPr lang="en-US" altLang="en-US" sz="2200" dirty="0"/>
              <a:t>Swimming and Water Sports</a:t>
            </a:r>
          </a:p>
          <a:p>
            <a:pPr eaLnBrk="1" hangingPunct="1"/>
            <a:r>
              <a:rPr lang="en-US" altLang="en-US" sz="2200" dirty="0"/>
              <a:t>Tools, Equipment, Firearms, and Chemicals</a:t>
            </a:r>
          </a:p>
          <a:p>
            <a:pPr eaLnBrk="1" hangingPunct="1"/>
            <a:endParaRPr lang="en-US" altLang="en-US" sz="2400" dirty="0"/>
          </a:p>
        </p:txBody>
      </p:sp>
    </p:spTree>
    <p:extLst>
      <p:ext uri="{BB962C8B-B14F-4D97-AF65-F5344CB8AC3E}">
        <p14:creationId xmlns:p14="http://schemas.microsoft.com/office/powerpoint/2010/main" val="1952245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Managing Program Risks</a:t>
            </a:r>
          </a:p>
        </p:txBody>
      </p:sp>
      <p:sp>
        <p:nvSpPr>
          <p:cNvPr id="3" name="Content Placeholder 2"/>
          <p:cNvSpPr>
            <a:spLocks noGrp="1"/>
          </p:cNvSpPr>
          <p:nvPr>
            <p:ph idx="1"/>
          </p:nvPr>
        </p:nvSpPr>
        <p:spPr>
          <a:xfrm>
            <a:off x="628650" y="2488406"/>
            <a:ext cx="7886700" cy="3223282"/>
          </a:xfrm>
        </p:spPr>
        <p:txBody>
          <a:bodyPr>
            <a:normAutofit/>
          </a:bodyPr>
          <a:lstStyle/>
          <a:p>
            <a:r>
              <a:rPr lang="en-US" sz="2400" dirty="0"/>
              <a:t>Risk Management Overview</a:t>
            </a:r>
          </a:p>
          <a:p>
            <a:r>
              <a:rPr lang="en-US" sz="2400" dirty="0"/>
              <a:t>Texas 4-H Risk Management and Child Protection Policies</a:t>
            </a:r>
          </a:p>
          <a:p>
            <a:r>
              <a:rPr lang="en-US" sz="2400" dirty="0"/>
              <a:t>Strategies for Assessing Risk</a:t>
            </a:r>
          </a:p>
          <a:p>
            <a:r>
              <a:rPr lang="en-US" sz="2400" dirty="0"/>
              <a:t>Best Practices in Youth Protection</a:t>
            </a:r>
          </a:p>
          <a:p>
            <a:endParaRPr lang="en-US" sz="2400" dirty="0"/>
          </a:p>
        </p:txBody>
      </p:sp>
    </p:spTree>
    <p:extLst>
      <p:ext uri="{BB962C8B-B14F-4D97-AF65-F5344CB8AC3E}">
        <p14:creationId xmlns:p14="http://schemas.microsoft.com/office/powerpoint/2010/main" val="3962327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28649" y="1127126"/>
            <a:ext cx="8409333" cy="1325563"/>
          </a:xfrm>
        </p:spPr>
        <p:txBody>
          <a:bodyPr/>
          <a:lstStyle/>
          <a:p>
            <a:pPr eaLnBrk="1" hangingPunct="1"/>
            <a:r>
              <a:rPr lang="en-US" altLang="en-US" b="1" spc="-150" dirty="0">
                <a:latin typeface="Arial Black" panose="020B0604020202020204" pitchFamily="34" charset="0"/>
                <a:cs typeface="Arial Black" panose="020B0604020202020204" pitchFamily="34" charset="0"/>
              </a:rPr>
              <a:t>What is Risk Management?</a:t>
            </a:r>
          </a:p>
        </p:txBody>
      </p:sp>
      <p:sp>
        <p:nvSpPr>
          <p:cNvPr id="5123" name="Rectangle 3"/>
          <p:cNvSpPr>
            <a:spLocks noGrp="1" noChangeArrowheads="1"/>
          </p:cNvSpPr>
          <p:nvPr>
            <p:ph idx="1"/>
          </p:nvPr>
        </p:nvSpPr>
        <p:spPr>
          <a:xfrm>
            <a:off x="730526" y="2511287"/>
            <a:ext cx="8108673" cy="2940586"/>
          </a:xfrm>
        </p:spPr>
        <p:txBody>
          <a:bodyPr>
            <a:normAutofit/>
          </a:bodyPr>
          <a:lstStyle/>
          <a:p>
            <a:pPr eaLnBrk="1" hangingPunct="1"/>
            <a:r>
              <a:rPr lang="en-US" altLang="en-US" sz="2400" dirty="0"/>
              <a:t>When a 4-H club, group or planning committee anticipates potential risks as the activity is planned and determines ways to manage these risks.</a:t>
            </a:r>
          </a:p>
          <a:p>
            <a:pPr eaLnBrk="1" hangingPunct="1"/>
            <a:endParaRPr lang="en-US" altLang="en-US" sz="2400" dirty="0"/>
          </a:p>
        </p:txBody>
      </p:sp>
    </p:spTree>
    <p:extLst>
      <p:ext uri="{BB962C8B-B14F-4D97-AF65-F5344CB8AC3E}">
        <p14:creationId xmlns:p14="http://schemas.microsoft.com/office/powerpoint/2010/main" val="240938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28650" y="1160257"/>
            <a:ext cx="7886700" cy="1325563"/>
          </a:xfrm>
        </p:spPr>
        <p:txBody>
          <a:bodyPr/>
          <a:lstStyle/>
          <a:p>
            <a:pPr eaLnBrk="1" hangingPunct="1"/>
            <a:r>
              <a:rPr lang="en-US" altLang="en-US" b="1" dirty="0">
                <a:latin typeface="Arial Black" panose="020B0604020202020204" pitchFamily="34" charset="0"/>
                <a:cs typeface="Arial Black" panose="020B0604020202020204" pitchFamily="34" charset="0"/>
              </a:rPr>
              <a:t>Risk Management Terms</a:t>
            </a:r>
          </a:p>
        </p:txBody>
      </p:sp>
      <p:sp>
        <p:nvSpPr>
          <p:cNvPr id="7171" name="Rectangle 3"/>
          <p:cNvSpPr>
            <a:spLocks noGrp="1" noChangeArrowheads="1"/>
          </p:cNvSpPr>
          <p:nvPr>
            <p:ph idx="1"/>
          </p:nvPr>
        </p:nvSpPr>
        <p:spPr>
          <a:xfrm>
            <a:off x="730526" y="2485819"/>
            <a:ext cx="7784823" cy="2966053"/>
          </a:xfrm>
        </p:spPr>
        <p:txBody>
          <a:bodyPr>
            <a:normAutofit/>
          </a:bodyPr>
          <a:lstStyle/>
          <a:p>
            <a:pPr eaLnBrk="1" hangingPunct="1"/>
            <a:r>
              <a:rPr lang="en-US" altLang="en-US" sz="2400" b="1" dirty="0"/>
              <a:t>Liability</a:t>
            </a:r>
            <a:r>
              <a:rPr lang="en-US" altLang="en-US" sz="2400" dirty="0"/>
              <a:t> -- Legally bound or responsible. Something for which one is liable; an obligation, a responsibility, or a debt.</a:t>
            </a:r>
          </a:p>
          <a:p>
            <a:pPr eaLnBrk="1" hangingPunct="1"/>
            <a:r>
              <a:rPr lang="en-US" altLang="en-US" sz="2400" b="1" dirty="0"/>
              <a:t>Negligence</a:t>
            </a:r>
            <a:r>
              <a:rPr lang="en-US" altLang="en-US" sz="2400" dirty="0"/>
              <a:t> -- Failure to use that degree of care which an ordinary person of reasonable prudence would use under the given or similar circumstances.</a:t>
            </a:r>
          </a:p>
        </p:txBody>
      </p:sp>
    </p:spTree>
    <p:extLst>
      <p:ext uri="{BB962C8B-B14F-4D97-AF65-F5344CB8AC3E}">
        <p14:creationId xmlns:p14="http://schemas.microsoft.com/office/powerpoint/2010/main" val="82144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28650" y="1127126"/>
            <a:ext cx="8336446"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 Policy Guides  </a:t>
            </a:r>
          </a:p>
        </p:txBody>
      </p:sp>
      <p:sp>
        <p:nvSpPr>
          <p:cNvPr id="14339" name="Rectangle 3"/>
          <p:cNvSpPr>
            <a:spLocks noGrp="1" noChangeArrowheads="1"/>
          </p:cNvSpPr>
          <p:nvPr>
            <p:ph idx="1"/>
          </p:nvPr>
        </p:nvSpPr>
        <p:spPr>
          <a:xfrm>
            <a:off x="730527" y="2349646"/>
            <a:ext cx="8181560" cy="3143380"/>
          </a:xfrm>
        </p:spPr>
        <p:txBody>
          <a:bodyPr>
            <a:noAutofit/>
          </a:bodyPr>
          <a:lstStyle/>
          <a:p>
            <a:pPr eaLnBrk="1" hangingPunct="1"/>
            <a:r>
              <a:rPr lang="en-US" altLang="en-US" sz="2400" dirty="0"/>
              <a:t>Texas 4-H Rules &amp; Guidelines*</a:t>
            </a:r>
          </a:p>
          <a:p>
            <a:pPr lvl="1"/>
            <a:r>
              <a:rPr lang="en-US" altLang="en-US" sz="1600" dirty="0"/>
              <a:t>Updated and published annually</a:t>
            </a:r>
          </a:p>
          <a:p>
            <a:pPr eaLnBrk="1" hangingPunct="1"/>
            <a:r>
              <a:rPr lang="en-US" altLang="en-US" sz="2400" dirty="0"/>
              <a:t>Texas 4-H Ethics Policy for livestock projects*</a:t>
            </a:r>
          </a:p>
          <a:p>
            <a:pPr lvl="1"/>
            <a:r>
              <a:rPr lang="en-US" altLang="en-US" sz="1600" dirty="0"/>
              <a:t>Reviewed and updated annually</a:t>
            </a:r>
          </a:p>
          <a:p>
            <a:pPr eaLnBrk="1" hangingPunct="1"/>
            <a:r>
              <a:rPr lang="en-US" altLang="en-US" sz="2400" dirty="0"/>
              <a:t>Programs for Minors Required Documentation* </a:t>
            </a:r>
          </a:p>
          <a:p>
            <a:pPr lvl="1"/>
            <a:r>
              <a:rPr lang="en-US" altLang="en-US" sz="1600" dirty="0"/>
              <a:t>Contact County Extension Office to see if activities meet the requirements and are included in the policies</a:t>
            </a:r>
          </a:p>
          <a:p>
            <a:r>
              <a:rPr lang="en-US" altLang="en-US" sz="2400" dirty="0"/>
              <a:t>Extension Employee and Volunteer Liability </a:t>
            </a:r>
          </a:p>
          <a:p>
            <a:pPr lvl="1"/>
            <a:r>
              <a:rPr lang="en-US" altLang="en-US" sz="1600" dirty="0"/>
              <a:t>Covered under Education Code Legislation Section 51.937</a:t>
            </a:r>
          </a:p>
          <a:p>
            <a:pPr marL="0" indent="0">
              <a:buNone/>
            </a:pPr>
            <a:r>
              <a:rPr lang="en-US" altLang="en-US" sz="1200" dirty="0"/>
              <a:t>*Publications and related information can be found on the Texas 4-H website: </a:t>
            </a:r>
            <a:r>
              <a:rPr lang="en-US" sz="1200" dirty="0"/>
              <a:t>texas4-h.tamu.edu/</a:t>
            </a:r>
            <a:endParaRPr lang="en-US" altLang="en-US" sz="1200" dirty="0"/>
          </a:p>
        </p:txBody>
      </p:sp>
    </p:spTree>
    <p:extLst>
      <p:ext uri="{BB962C8B-B14F-4D97-AF65-F5344CB8AC3E}">
        <p14:creationId xmlns:p14="http://schemas.microsoft.com/office/powerpoint/2010/main" val="175762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28650" y="1127126"/>
            <a:ext cx="8329820"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 Enrollment Policies</a:t>
            </a:r>
          </a:p>
        </p:txBody>
      </p:sp>
      <p:sp>
        <p:nvSpPr>
          <p:cNvPr id="16387" name="Rectangle 3"/>
          <p:cNvSpPr>
            <a:spLocks noGrp="1" noChangeArrowheads="1"/>
          </p:cNvSpPr>
          <p:nvPr>
            <p:ph idx="1"/>
          </p:nvPr>
        </p:nvSpPr>
        <p:spPr>
          <a:xfrm>
            <a:off x="737980" y="2511287"/>
            <a:ext cx="7829550" cy="2940586"/>
          </a:xfrm>
        </p:spPr>
        <p:txBody>
          <a:bodyPr>
            <a:normAutofit/>
          </a:bodyPr>
          <a:lstStyle/>
          <a:p>
            <a:pPr eaLnBrk="1" hangingPunct="1"/>
            <a:r>
              <a:rPr lang="en-US" altLang="en-US" sz="2400" dirty="0"/>
              <a:t>Youth members and adult volunteers are considered to be official members and covered under the protections provided they have </a:t>
            </a:r>
            <a:r>
              <a:rPr lang="en-US" altLang="en-US" sz="2400" u="sng" dirty="0"/>
              <a:t>met the requirements and are ACTIVELY enrolled </a:t>
            </a:r>
            <a:r>
              <a:rPr lang="en-US" altLang="en-US" sz="2400" dirty="0"/>
              <a:t>thru 4HOnline(online enrollment system) </a:t>
            </a:r>
          </a:p>
          <a:p>
            <a:pPr eaLnBrk="1" hangingPunct="1"/>
            <a:r>
              <a:rPr lang="en-US" altLang="en-US" sz="2400" dirty="0"/>
              <a:t>Member Enrollment forms – include a Code of Conduct, Media Release, Consequences of Misbehavior and Waiver.</a:t>
            </a:r>
          </a:p>
        </p:txBody>
      </p:sp>
    </p:spTree>
    <p:extLst>
      <p:ext uri="{BB962C8B-B14F-4D97-AF65-F5344CB8AC3E}">
        <p14:creationId xmlns:p14="http://schemas.microsoft.com/office/powerpoint/2010/main" val="1568436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28649" y="1162843"/>
            <a:ext cx="8303315"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 Release Forms </a:t>
            </a:r>
          </a:p>
        </p:txBody>
      </p:sp>
      <p:sp>
        <p:nvSpPr>
          <p:cNvPr id="25603" name="Rectangle 3"/>
          <p:cNvSpPr>
            <a:spLocks noGrp="1" noChangeArrowheads="1"/>
          </p:cNvSpPr>
          <p:nvPr>
            <p:ph idx="1"/>
          </p:nvPr>
        </p:nvSpPr>
        <p:spPr>
          <a:xfrm>
            <a:off x="628650" y="2488406"/>
            <a:ext cx="7886700" cy="3216656"/>
          </a:xfrm>
        </p:spPr>
        <p:txBody>
          <a:bodyPr>
            <a:normAutofit fontScale="70000" lnSpcReduction="20000"/>
          </a:bodyPr>
          <a:lstStyle/>
          <a:p>
            <a:r>
              <a:rPr lang="en-US" altLang="en-US" sz="3400" dirty="0"/>
              <a:t>A sample “Waiver, Indemnification and Medical Treatment Authorization Form” is available online (</a:t>
            </a:r>
            <a:r>
              <a:rPr lang="en-US" sz="3400" dirty="0"/>
              <a:t>https://texas4-h.tamu.edu/management/</a:t>
            </a:r>
            <a:r>
              <a:rPr lang="en-US" altLang="en-US" sz="3400" dirty="0"/>
              <a:t>) for counties to use for county events which might include, but are not limited to:</a:t>
            </a:r>
          </a:p>
          <a:p>
            <a:pPr lvl="1" eaLnBrk="1" hangingPunct="1"/>
            <a:r>
              <a:rPr lang="en-US" altLang="en-US" dirty="0"/>
              <a:t>County Camp (not at 4-H Center) – required unless facility has a similar form</a:t>
            </a:r>
          </a:p>
          <a:p>
            <a:pPr lvl="1" eaLnBrk="1" hangingPunct="1"/>
            <a:r>
              <a:rPr lang="en-US" altLang="en-US" dirty="0"/>
              <a:t>County Exchange Trips – required if overnight, recommended for all </a:t>
            </a:r>
          </a:p>
          <a:p>
            <a:pPr lvl="1" eaLnBrk="1" hangingPunct="1"/>
            <a:r>
              <a:rPr lang="en-US" altLang="en-US" dirty="0"/>
              <a:t>Overnight tips - required</a:t>
            </a:r>
          </a:p>
          <a:p>
            <a:pPr lvl="1" eaLnBrk="1" hangingPunct="1"/>
            <a:r>
              <a:rPr lang="en-US" altLang="en-US" dirty="0"/>
              <a:t>Day trips &amp; Extended days– recommended when travel is involved, or activity might result in injury</a:t>
            </a:r>
          </a:p>
          <a:p>
            <a:pPr lvl="1" eaLnBrk="1" hangingPunct="1"/>
            <a:r>
              <a:rPr lang="en-US" altLang="en-US" dirty="0"/>
              <a:t>Programs involving more than 2 consecutive days - required</a:t>
            </a:r>
          </a:p>
          <a:p>
            <a:pPr eaLnBrk="1" hangingPunct="1"/>
            <a:r>
              <a:rPr lang="en-US" altLang="en-US" sz="3400" dirty="0"/>
              <a:t>The Texas 4-H Conference Center has required release forms for events held at their facility</a:t>
            </a:r>
          </a:p>
          <a:p>
            <a:pPr eaLnBrk="1" hangingPunct="1"/>
            <a:endParaRPr lang="en-US" altLang="en-US" dirty="0"/>
          </a:p>
        </p:txBody>
      </p:sp>
    </p:spTree>
    <p:extLst>
      <p:ext uri="{BB962C8B-B14F-4D97-AF65-F5344CB8AC3E}">
        <p14:creationId xmlns:p14="http://schemas.microsoft.com/office/powerpoint/2010/main" val="55447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28650" y="1140378"/>
            <a:ext cx="8376202" cy="1325563"/>
          </a:xfrm>
        </p:spPr>
        <p:txBody>
          <a:bodyPr>
            <a:normAutofit fontScale="90000"/>
          </a:bodyPr>
          <a:lstStyle/>
          <a:p>
            <a:pPr eaLnBrk="1" hangingPunct="1"/>
            <a:r>
              <a:rPr lang="en-US" altLang="en-US" b="1" dirty="0">
                <a:latin typeface="Arial Black" panose="020B0604020202020204" pitchFamily="34" charset="0"/>
                <a:cs typeface="Arial Black" panose="020B0604020202020204" pitchFamily="34" charset="0"/>
              </a:rPr>
              <a:t>Texas 4-H Risk Management - Participant Insurance Policies </a:t>
            </a:r>
          </a:p>
        </p:txBody>
      </p:sp>
      <p:sp>
        <p:nvSpPr>
          <p:cNvPr id="17411" name="Rectangle 3"/>
          <p:cNvSpPr>
            <a:spLocks noGrp="1" noChangeArrowheads="1"/>
          </p:cNvSpPr>
          <p:nvPr>
            <p:ph idx="1"/>
          </p:nvPr>
        </p:nvSpPr>
        <p:spPr>
          <a:xfrm>
            <a:off x="693255" y="2590800"/>
            <a:ext cx="6964846" cy="2861074"/>
          </a:xfrm>
        </p:spPr>
        <p:txBody>
          <a:bodyPr>
            <a:normAutofit/>
          </a:bodyPr>
          <a:lstStyle/>
          <a:p>
            <a:pPr eaLnBrk="1" hangingPunct="1"/>
            <a:r>
              <a:rPr lang="en-US" altLang="en-US" sz="2400" dirty="0"/>
              <a:t>ACTIVELY Enrolled 4-H members in county programs are included in the Texas 4-H, Inc. blanket policy</a:t>
            </a:r>
          </a:p>
          <a:p>
            <a:pPr eaLnBrk="1" hangingPunct="1"/>
            <a:r>
              <a:rPr lang="en-US" altLang="en-US" sz="2400" dirty="0"/>
              <a:t>The policy includes liability and accidental/medical insurance coverage through American Income Life. </a:t>
            </a:r>
          </a:p>
          <a:p>
            <a:pPr eaLnBrk="1" hangingPunct="1"/>
            <a:endParaRPr lang="en-US" altLang="en-US" sz="2400" dirty="0"/>
          </a:p>
          <a:p>
            <a:pPr eaLnBrk="1" hangingPunct="1"/>
            <a:endParaRPr lang="en-US" altLang="en-US" sz="2400" dirty="0"/>
          </a:p>
        </p:txBody>
      </p:sp>
    </p:spTree>
    <p:extLst>
      <p:ext uri="{BB962C8B-B14F-4D97-AF65-F5344CB8AC3E}">
        <p14:creationId xmlns:p14="http://schemas.microsoft.com/office/powerpoint/2010/main" val="39907843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61D822-D992-429B-AA6C-598D59738597}">
  <ds:schemaRefs>
    <ds:schemaRef ds:uri="http://schemas.microsoft.com/sharepoint/v3/contenttype/forms"/>
  </ds:schemaRefs>
</ds:datastoreItem>
</file>

<file path=customXml/itemProps2.xml><?xml version="1.0" encoding="utf-8"?>
<ds:datastoreItem xmlns:ds="http://schemas.openxmlformats.org/officeDocument/2006/customXml" ds:itemID="{ED596165-B0F2-4168-9F2E-655150F17D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b598-47b7-4232-9d1c-903fcf66185b"/>
    <ds:schemaRef ds:uri="630bf596-3ab9-4d32-b2b6-9855c3492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2033</TotalTime>
  <Words>5511</Words>
  <Application>Microsoft Office PowerPoint</Application>
  <PresentationFormat>On-screen Show (4:3)</PresentationFormat>
  <Paragraphs>395</Paragraphs>
  <Slides>35</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Arial Black</vt:lpstr>
      <vt:lpstr>Calibri</vt:lpstr>
      <vt:lpstr>Calibri Light</vt:lpstr>
      <vt:lpstr>Office Theme</vt:lpstr>
      <vt:lpstr>Texas 4-H MANAGING PROGRAM RISKS</vt:lpstr>
      <vt:lpstr>Managing Program Risks</vt:lpstr>
      <vt:lpstr>Why Pay Attention to Risk Management?</vt:lpstr>
      <vt:lpstr>What is Risk Management?</vt:lpstr>
      <vt:lpstr>Risk Management Terms</vt:lpstr>
      <vt:lpstr>Texas 4-H Risk Management – Policy Guides  </vt:lpstr>
      <vt:lpstr>Texas 4-H Risk Management - Enrollment Policies</vt:lpstr>
      <vt:lpstr>Texas 4-H Risk Management - Release Forms </vt:lpstr>
      <vt:lpstr>Texas 4-H Risk Management - Participant Insurance Policies </vt:lpstr>
      <vt:lpstr>Texas 4-H Risk Management - Volunteer Liability Policy</vt:lpstr>
      <vt:lpstr>Texas 4-H Risk Management – Volunteer Guides Youth Protection Standards Programs for Minors Policies</vt:lpstr>
      <vt:lpstr>Texas 4-H Risk Management Policies - Chaperoning</vt:lpstr>
      <vt:lpstr>Texas 4-H Risk Management Policies:  Transportation</vt:lpstr>
      <vt:lpstr>Texas 4-H Risk Management Policies - Facilities Insurance</vt:lpstr>
      <vt:lpstr>Texas 4-H Risk Management - Strategies for Assessing Program Risks</vt:lpstr>
      <vt:lpstr>Texas 4-H Risk Management Strategies -  Managing Program Risks</vt:lpstr>
      <vt:lpstr>Risk Management Strategies – Accept/Transfer</vt:lpstr>
      <vt:lpstr>Strategies for Reducing Risk – Manage/Reduce</vt:lpstr>
      <vt:lpstr>Risk Management Strategies – Discontinue</vt:lpstr>
      <vt:lpstr>Best Practices - Working With Youth</vt:lpstr>
      <vt:lpstr>PowerPoint Presentation</vt:lpstr>
      <vt:lpstr>PowerPoint Presentation</vt:lpstr>
      <vt:lpstr>Determining if Negligence is Present</vt:lpstr>
      <vt:lpstr>PowerPoint Presentation</vt:lpstr>
      <vt:lpstr>What Would You 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Event and Activity Risk Management Considerations</vt:lpstr>
      <vt:lpstr>Managing Program Risks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Program Risks</dc:title>
  <dc:creator>Martz, Jill T</dc:creator>
  <cp:lastModifiedBy>Misty M. Cathey</cp:lastModifiedBy>
  <cp:revision>60</cp:revision>
  <dcterms:created xsi:type="dcterms:W3CDTF">2018-01-31T18:15:16Z</dcterms:created>
  <dcterms:modified xsi:type="dcterms:W3CDTF">2024-10-04T20:23:36Z</dcterms:modified>
</cp:coreProperties>
</file>