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23"/>
  </p:notesMasterIdLst>
  <p:sldIdLst>
    <p:sldId id="256" r:id="rId4"/>
    <p:sldId id="260" r:id="rId5"/>
    <p:sldId id="257" r:id="rId6"/>
    <p:sldId id="258" r:id="rId7"/>
    <p:sldId id="259" r:id="rId8"/>
    <p:sldId id="261" r:id="rId9"/>
    <p:sldId id="262" r:id="rId10"/>
    <p:sldId id="263" r:id="rId11"/>
    <p:sldId id="264" r:id="rId12"/>
    <p:sldId id="267" r:id="rId13"/>
    <p:sldId id="268" r:id="rId14"/>
    <p:sldId id="269" r:id="rId15"/>
    <p:sldId id="270" r:id="rId16"/>
    <p:sldId id="271" r:id="rId17"/>
    <p:sldId id="272" r:id="rId18"/>
    <p:sldId id="273" r:id="rId19"/>
    <p:sldId id="274" r:id="rId20"/>
    <p:sldId id="265" r:id="rId21"/>
    <p:sldId id="266"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82" autoAdjust="0"/>
    <p:restoredTop sz="47458" autoAdjust="0"/>
  </p:normalViewPr>
  <p:slideViewPr>
    <p:cSldViewPr snapToGrid="0">
      <p:cViewPr varScale="1">
        <p:scale>
          <a:sx n="52" d="100"/>
          <a:sy n="52" d="100"/>
        </p:scale>
        <p:origin x="349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sty M. Cathey" userId="98467c9b-84b3-4987-ad24-e8eec6aeaf3e" providerId="ADAL" clId="{549CB684-D797-4CE9-BCE7-BB9FC4FAFDD4}"/>
    <pc:docChg chg="custSel modSld">
      <pc:chgData name="Misty M. Cathey" userId="98467c9b-84b3-4987-ad24-e8eec6aeaf3e" providerId="ADAL" clId="{549CB684-D797-4CE9-BCE7-BB9FC4FAFDD4}" dt="2024-10-07T13:56:38.763" v="3" actId="20577"/>
      <pc:docMkLst>
        <pc:docMk/>
      </pc:docMkLst>
      <pc:sldChg chg="delSp mod">
        <pc:chgData name="Misty M. Cathey" userId="98467c9b-84b3-4987-ad24-e8eec6aeaf3e" providerId="ADAL" clId="{549CB684-D797-4CE9-BCE7-BB9FC4FAFDD4}" dt="2024-10-07T13:55:28.206" v="0" actId="478"/>
        <pc:sldMkLst>
          <pc:docMk/>
          <pc:sldMk cId="1486390743" sldId="258"/>
        </pc:sldMkLst>
        <pc:picChg chg="del">
          <ac:chgData name="Misty M. Cathey" userId="98467c9b-84b3-4987-ad24-e8eec6aeaf3e" providerId="ADAL" clId="{549CB684-D797-4CE9-BCE7-BB9FC4FAFDD4}" dt="2024-10-07T13:55:28.206" v="0" actId="478"/>
          <ac:picMkLst>
            <pc:docMk/>
            <pc:sldMk cId="1486390743" sldId="258"/>
            <ac:picMk id="7" creationId="{7941A4B9-060B-AD47-9F6B-F534F44B336D}"/>
          </ac:picMkLst>
        </pc:picChg>
      </pc:sldChg>
      <pc:sldChg chg="modSp mod modNotesTx">
        <pc:chgData name="Misty M. Cathey" userId="98467c9b-84b3-4987-ad24-e8eec6aeaf3e" providerId="ADAL" clId="{549CB684-D797-4CE9-BCE7-BB9FC4FAFDD4}" dt="2024-10-07T13:56:35.120" v="2" actId="20577"/>
        <pc:sldMkLst>
          <pc:docMk/>
          <pc:sldMk cId="938596896" sldId="263"/>
        </pc:sldMkLst>
        <pc:spChg chg="mod">
          <ac:chgData name="Misty M. Cathey" userId="98467c9b-84b3-4987-ad24-e8eec6aeaf3e" providerId="ADAL" clId="{549CB684-D797-4CE9-BCE7-BB9FC4FAFDD4}" dt="2024-10-07T13:55:42.050" v="1" actId="20577"/>
          <ac:spMkLst>
            <pc:docMk/>
            <pc:sldMk cId="938596896" sldId="263"/>
            <ac:spMk id="3" creationId="{E2456D0F-3240-4270-9896-F2B05CD903B6}"/>
          </ac:spMkLst>
        </pc:spChg>
      </pc:sldChg>
      <pc:sldChg chg="modNotesTx">
        <pc:chgData name="Misty M. Cathey" userId="98467c9b-84b3-4987-ad24-e8eec6aeaf3e" providerId="ADAL" clId="{549CB684-D797-4CE9-BCE7-BB9FC4FAFDD4}" dt="2024-10-07T13:56:38.763" v="3" actId="20577"/>
        <pc:sldMkLst>
          <pc:docMk/>
          <pc:sldMk cId="1366507575" sldId="27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A7B0EE-E977-4B97-8F20-7331CAA07FA7}" type="datetimeFigureOut">
              <a:rPr lang="en-US" smtClean="0"/>
              <a:t>10/7/2024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41B662-AFC5-4A4D-B958-577E6F86F016}" type="slidenum">
              <a:rPr lang="en-US" smtClean="0"/>
              <a:t>‹#›</a:t>
            </a:fld>
            <a:endParaRPr lang="en-US"/>
          </a:p>
        </p:txBody>
      </p:sp>
    </p:spTree>
    <p:extLst>
      <p:ext uri="{BB962C8B-B14F-4D97-AF65-F5344CB8AC3E}">
        <p14:creationId xmlns:p14="http://schemas.microsoft.com/office/powerpoint/2010/main" val="1008929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latin typeface="Arial" panose="020B0604020202020204" pitchFamily="34" charset="0"/>
              </a:rPr>
              <a:t>When recognizing 4-H members for achievement, the major focus should always be on the development of the individual 4-H club member in relation to project work, 4-H club activities, helping other members and sharing experiences, rather than only on awards. Attention must also be given to the differences in age group interests and abilities when deciding the type of recognition to provide.</a:t>
            </a:r>
          </a:p>
          <a:p>
            <a:pPr eaLnBrk="1" hangingPunct="1"/>
            <a:endParaRPr lang="en-US" altLang="en-US" dirty="0">
              <a:latin typeface="Arial" panose="020B0604020202020204" pitchFamily="34" charset="0"/>
            </a:endParaRPr>
          </a:p>
          <a:p>
            <a:pPr marL="171450" indent="-171450">
              <a:buFont typeface="Arial" panose="020B0604020202020204" pitchFamily="34" charset="0"/>
              <a:buChar char="•"/>
            </a:pPr>
            <a:r>
              <a:rPr lang="en-US" altLang="en-US" dirty="0">
                <a:latin typeface="Arial" panose="020B0604020202020204" pitchFamily="34" charset="0"/>
              </a:rPr>
              <a:t>The 5- (or kindergarten) to 8-year-old (K-2</a:t>
            </a:r>
            <a:r>
              <a:rPr lang="en-US" altLang="en-US" baseline="30000" dirty="0">
                <a:latin typeface="Arial" panose="020B0604020202020204" pitchFamily="34" charset="0"/>
              </a:rPr>
              <a:t>nd</a:t>
            </a:r>
            <a:r>
              <a:rPr lang="en-US" altLang="en-US" dirty="0">
                <a:latin typeface="Arial" panose="020B0604020202020204" pitchFamily="34" charset="0"/>
              </a:rPr>
              <a:t> grade) needs special recognition that does not involve peer competition.  </a:t>
            </a:r>
          </a:p>
          <a:p>
            <a:pPr marL="171450" indent="-171450">
              <a:buFont typeface="Arial" panose="020B0604020202020204" pitchFamily="34" charset="0"/>
              <a:buChar char="•"/>
            </a:pPr>
            <a:r>
              <a:rPr lang="en-US" altLang="en-US" dirty="0">
                <a:latin typeface="Arial" panose="020B0604020202020204" pitchFamily="34" charset="0"/>
              </a:rPr>
              <a:t>The 9- to 12-year-old (3</a:t>
            </a:r>
            <a:r>
              <a:rPr lang="en-US" altLang="en-US" baseline="30000" dirty="0">
                <a:latin typeface="Arial" panose="020B0604020202020204" pitchFamily="34" charset="0"/>
              </a:rPr>
              <a:t>rd</a:t>
            </a:r>
            <a:r>
              <a:rPr lang="en-US" altLang="en-US" dirty="0">
                <a:latin typeface="Arial" panose="020B0604020202020204" pitchFamily="34" charset="0"/>
              </a:rPr>
              <a:t> – 5</a:t>
            </a:r>
            <a:r>
              <a:rPr lang="en-US" altLang="en-US" baseline="30000" dirty="0">
                <a:latin typeface="Arial" panose="020B0604020202020204" pitchFamily="34" charset="0"/>
              </a:rPr>
              <a:t>th</a:t>
            </a:r>
            <a:r>
              <a:rPr lang="en-US" altLang="en-US" dirty="0">
                <a:latin typeface="Arial" panose="020B0604020202020204" pitchFamily="34" charset="0"/>
              </a:rPr>
              <a:t> grade) is strongly motivated by the 4-H pin or ribbon as an award and a pat on the back from a leader or parent/supporting adult for recognition.</a:t>
            </a:r>
          </a:p>
          <a:p>
            <a:pPr marL="171450" indent="-171450">
              <a:buFont typeface="Arial" panose="020B0604020202020204" pitchFamily="34" charset="0"/>
              <a:buChar char="•"/>
            </a:pPr>
            <a:r>
              <a:rPr lang="en-US" altLang="en-US" dirty="0">
                <a:latin typeface="Arial" panose="020B0604020202020204" pitchFamily="34" charset="0"/>
              </a:rPr>
              <a:t>The 12- to 14-year-olds (6</a:t>
            </a:r>
            <a:r>
              <a:rPr lang="en-US" altLang="en-US" baseline="30000" dirty="0">
                <a:latin typeface="Arial" panose="020B0604020202020204" pitchFamily="34" charset="0"/>
              </a:rPr>
              <a:t>th</a:t>
            </a:r>
            <a:r>
              <a:rPr lang="en-US" altLang="en-US" dirty="0">
                <a:latin typeface="Arial" panose="020B0604020202020204" pitchFamily="34" charset="0"/>
              </a:rPr>
              <a:t> – 8</a:t>
            </a:r>
            <a:r>
              <a:rPr lang="en-US" altLang="en-US" baseline="30000" dirty="0">
                <a:latin typeface="Arial" panose="020B0604020202020204" pitchFamily="34" charset="0"/>
              </a:rPr>
              <a:t>th</a:t>
            </a:r>
            <a:r>
              <a:rPr lang="en-US" altLang="en-US" dirty="0">
                <a:latin typeface="Arial" panose="020B0604020202020204" pitchFamily="34" charset="0"/>
              </a:rPr>
              <a:t> grade) are influenced by such awards as money, county medals and ranks in organizations; they seek recognition through added responsibility as a junior leader or club officer and admiration by their peers.</a:t>
            </a:r>
          </a:p>
          <a:p>
            <a:pPr marL="171450" indent="-171450">
              <a:buFont typeface="Arial" panose="020B0604020202020204" pitchFamily="34" charset="0"/>
              <a:buChar char="•"/>
            </a:pPr>
            <a:r>
              <a:rPr lang="en-US" altLang="en-US" dirty="0">
                <a:latin typeface="Arial" panose="020B0604020202020204" pitchFamily="34" charset="0"/>
              </a:rPr>
              <a:t>The 14- to 19-year-old (9</a:t>
            </a:r>
            <a:r>
              <a:rPr lang="en-US" altLang="en-US" baseline="30000" dirty="0">
                <a:latin typeface="Arial" panose="020B0604020202020204" pitchFamily="34" charset="0"/>
              </a:rPr>
              <a:t>th</a:t>
            </a:r>
            <a:r>
              <a:rPr lang="en-US" altLang="en-US" dirty="0">
                <a:latin typeface="Arial" panose="020B0604020202020204" pitchFamily="34" charset="0"/>
              </a:rPr>
              <a:t>  - 12</a:t>
            </a:r>
            <a:r>
              <a:rPr lang="en-US" altLang="en-US" baseline="30000" dirty="0">
                <a:latin typeface="Arial" panose="020B0604020202020204" pitchFamily="34" charset="0"/>
              </a:rPr>
              <a:t>th</a:t>
            </a:r>
            <a:r>
              <a:rPr lang="en-US" altLang="en-US" dirty="0">
                <a:latin typeface="Arial" panose="020B0604020202020204" pitchFamily="34" charset="0"/>
              </a:rPr>
              <a:t> grade)  is motivated by trips, scholarships and recognition given by important people in the community and awarded in a public place, and/or by more adult responsibility being given to them.</a:t>
            </a: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FF41B662-AFC5-4A4D-B958-577E6F86F016}" type="slidenum">
              <a:rPr lang="en-US" smtClean="0"/>
              <a:t>3</a:t>
            </a:fld>
            <a:endParaRPr lang="en-US"/>
          </a:p>
        </p:txBody>
      </p:sp>
    </p:spTree>
    <p:extLst>
      <p:ext uri="{BB962C8B-B14F-4D97-AF65-F5344CB8AC3E}">
        <p14:creationId xmlns:p14="http://schemas.microsoft.com/office/powerpoint/2010/main" val="37477380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latin typeface="Arial" panose="020B0604020202020204" pitchFamily="34" charset="0"/>
              </a:rPr>
              <a:t>Recognizing 4-H Members for Cooperation</a:t>
            </a:r>
          </a:p>
          <a:p>
            <a:endParaRPr lang="en-US" altLang="en-US" dirty="0">
              <a:latin typeface="Arial" panose="020B0604020202020204" pitchFamily="34" charset="0"/>
            </a:endParaRPr>
          </a:p>
          <a:p>
            <a:r>
              <a:rPr lang="en-US" altLang="en-US" dirty="0">
                <a:latin typeface="Arial" panose="020B0604020202020204" pitchFamily="34" charset="0"/>
              </a:rPr>
              <a:t>Learning and working together promotes high achievement. Cooperation may take advantage of all the skills represented in the group, as well as the process by which the group approaches the learning task/goal. Everyone is rewarded.</a:t>
            </a:r>
          </a:p>
          <a:p>
            <a:endParaRPr lang="en-US" altLang="en-US" dirty="0">
              <a:latin typeface="Arial" panose="020B0604020202020204" pitchFamily="34" charset="0"/>
            </a:endParaRPr>
          </a:p>
          <a:p>
            <a:r>
              <a:rPr lang="en-US" altLang="en-US" dirty="0">
                <a:latin typeface="Arial" panose="020B0604020202020204" pitchFamily="34" charset="0"/>
              </a:rPr>
              <a:t>Some principles to use in cooperation include:</a:t>
            </a:r>
          </a:p>
          <a:p>
            <a:endParaRPr lang="en-US" altLang="en-US" dirty="0">
              <a:latin typeface="Arial" panose="020B0604020202020204" pitchFamily="34" charset="0"/>
            </a:endParaRPr>
          </a:p>
          <a:p>
            <a:pPr marL="171450" indent="-171450">
              <a:buFont typeface="Arial" panose="020B0604020202020204" pitchFamily="34" charset="0"/>
              <a:buChar char="•"/>
            </a:pPr>
            <a:r>
              <a:rPr lang="en-US" altLang="en-US" dirty="0">
                <a:latin typeface="Arial" panose="020B0604020202020204" pitchFamily="34" charset="0"/>
              </a:rPr>
              <a:t>All young people need to be fully involved in the entire process.</a:t>
            </a:r>
          </a:p>
          <a:p>
            <a:pPr marL="171450" indent="-171450">
              <a:buFont typeface="Arial" panose="020B0604020202020204" pitchFamily="34" charset="0"/>
              <a:buChar char="•"/>
            </a:pPr>
            <a:r>
              <a:rPr lang="en-US" altLang="en-US" dirty="0">
                <a:latin typeface="Arial" panose="020B0604020202020204" pitchFamily="34" charset="0"/>
              </a:rPr>
              <a:t>There need to be mutually agreed upon goals.</a:t>
            </a:r>
          </a:p>
          <a:p>
            <a:pPr marL="171450" indent="-171450">
              <a:buFont typeface="Arial" panose="020B0604020202020204" pitchFamily="34" charset="0"/>
              <a:buChar char="•"/>
            </a:pPr>
            <a:r>
              <a:rPr lang="en-US" altLang="en-US" dirty="0">
                <a:latin typeface="Arial" panose="020B0604020202020204" pitchFamily="34" charset="0"/>
              </a:rPr>
              <a:t>Attention needs to be given to the way the group works, as well as to the project.</a:t>
            </a:r>
          </a:p>
          <a:p>
            <a:pPr marL="171450" indent="-171450">
              <a:buFont typeface="Arial" panose="020B0604020202020204" pitchFamily="34" charset="0"/>
              <a:buChar char="•"/>
            </a:pPr>
            <a:r>
              <a:rPr lang="en-US" altLang="en-US" dirty="0">
                <a:latin typeface="Arial" panose="020B0604020202020204" pitchFamily="34" charset="0"/>
              </a:rPr>
              <a:t>The ultimate goal is not extrinsic recognition, but the satisfaction of being part of a team effort.</a:t>
            </a:r>
          </a:p>
          <a:p>
            <a:pPr marL="171450" indent="-171450">
              <a:buFont typeface="Arial" panose="020B0604020202020204" pitchFamily="34" charset="0"/>
              <a:buChar char="•"/>
            </a:pPr>
            <a:r>
              <a:rPr lang="en-US" altLang="en-US" dirty="0">
                <a:latin typeface="Arial" panose="020B0604020202020204" pitchFamily="34" charset="0"/>
              </a:rPr>
              <a:t>All members are recognized.</a:t>
            </a:r>
          </a:p>
          <a:p>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FF41B662-AFC5-4A4D-B958-577E6F86F016}" type="slidenum">
              <a:rPr lang="en-US" smtClean="0"/>
              <a:t>12</a:t>
            </a:fld>
            <a:endParaRPr lang="en-US"/>
          </a:p>
        </p:txBody>
      </p:sp>
    </p:spTree>
    <p:extLst>
      <p:ext uri="{BB962C8B-B14F-4D97-AF65-F5344CB8AC3E}">
        <p14:creationId xmlns:p14="http://schemas.microsoft.com/office/powerpoint/2010/main" val="35730286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dirty="0"/>
              <a:t>Recognition of Parents/Supporting Adults/Volunteer Leaders</a:t>
            </a:r>
          </a:p>
          <a:p>
            <a:pPr>
              <a:defRPr/>
            </a:pPr>
            <a:endParaRPr lang="en-US" dirty="0"/>
          </a:p>
          <a:p>
            <a:pPr>
              <a:defRPr/>
            </a:pPr>
            <a:r>
              <a:rPr lang="en-US" dirty="0"/>
              <a:t>To be appreciated and to feel important and needed is a prime motivator in all of us. Encouragement and recognition are essential to maintain active involvement in all volunteer groups. A county recognition plan should also include volunteer and parent/supporting adult recognition methods. Everyone needs recognition for his/her work. Individuals differ in the type of recognition they prefer.  </a:t>
            </a:r>
          </a:p>
          <a:p>
            <a:pPr>
              <a:defRPr/>
            </a:pPr>
            <a:endParaRPr lang="en-US" dirty="0"/>
          </a:p>
          <a:p>
            <a:pPr>
              <a:defRPr/>
            </a:pPr>
            <a:r>
              <a:rPr lang="en-US" dirty="0"/>
              <a:t>	Some examples of volunteer recognition include:</a:t>
            </a:r>
          </a:p>
          <a:p>
            <a:pPr>
              <a:defRPr/>
            </a:pPr>
            <a:endParaRPr lang="en-US" dirty="0"/>
          </a:p>
          <a:p>
            <a:pPr>
              <a:defRPr/>
            </a:pPr>
            <a:r>
              <a:rPr lang="en-US" dirty="0"/>
              <a:t>	* Personal letters</a:t>
            </a:r>
          </a:p>
          <a:p>
            <a:pPr>
              <a:defRPr/>
            </a:pPr>
            <a:r>
              <a:rPr lang="en-US" dirty="0"/>
              <a:t>	* Publicity through media outlets, to their employer or other venues</a:t>
            </a:r>
          </a:p>
          <a:p>
            <a:pPr>
              <a:defRPr/>
            </a:pPr>
            <a:r>
              <a:rPr lang="en-US" dirty="0"/>
              <a:t>	* Gift Certificates/coupons</a:t>
            </a:r>
          </a:p>
          <a:p>
            <a:pPr>
              <a:defRPr/>
            </a:pPr>
            <a:r>
              <a:rPr lang="en-US" dirty="0"/>
              <a:t>	* Plaques</a:t>
            </a:r>
          </a:p>
          <a:p>
            <a:pPr>
              <a:defRPr/>
            </a:pPr>
            <a:r>
              <a:rPr lang="en-US" dirty="0"/>
              <a:t>	* Certificates</a:t>
            </a:r>
          </a:p>
          <a:p>
            <a:pPr>
              <a:defRPr/>
            </a:pPr>
            <a:r>
              <a:rPr lang="en-US" dirty="0"/>
              <a:t>	* Promotion or new title</a:t>
            </a:r>
          </a:p>
          <a:p>
            <a:pPr>
              <a:defRPr/>
            </a:pPr>
            <a:r>
              <a:rPr lang="en-US" dirty="0"/>
              <a:t>	* Special learning opportunities</a:t>
            </a:r>
          </a:p>
          <a:p>
            <a:pPr>
              <a:defRPr/>
            </a:pPr>
            <a:endParaRPr lang="en-US" dirty="0"/>
          </a:p>
          <a:p>
            <a:pPr>
              <a:defRPr/>
            </a:pPr>
            <a:r>
              <a:rPr lang="en-US" dirty="0"/>
              <a:t>Just like kids, volunteers need to be told that they are doing a good job! </a:t>
            </a:r>
          </a:p>
          <a:p>
            <a:endParaRPr lang="en-US" dirty="0"/>
          </a:p>
        </p:txBody>
      </p:sp>
      <p:sp>
        <p:nvSpPr>
          <p:cNvPr id="4" name="Slide Number Placeholder 3"/>
          <p:cNvSpPr>
            <a:spLocks noGrp="1"/>
          </p:cNvSpPr>
          <p:nvPr>
            <p:ph type="sldNum" sz="quarter" idx="10"/>
          </p:nvPr>
        </p:nvSpPr>
        <p:spPr/>
        <p:txBody>
          <a:bodyPr/>
          <a:lstStyle/>
          <a:p>
            <a:fld id="{FF41B662-AFC5-4A4D-B958-577E6F86F016}" type="slidenum">
              <a:rPr lang="en-US" smtClean="0"/>
              <a:t>13</a:t>
            </a:fld>
            <a:endParaRPr lang="en-US"/>
          </a:p>
        </p:txBody>
      </p:sp>
    </p:spTree>
    <p:extLst>
      <p:ext uri="{BB962C8B-B14F-4D97-AF65-F5344CB8AC3E}">
        <p14:creationId xmlns:p14="http://schemas.microsoft.com/office/powerpoint/2010/main" val="16667506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dirty="0"/>
              <a:t>Informal Recognition</a:t>
            </a:r>
          </a:p>
          <a:p>
            <a:pPr>
              <a:defRPr/>
            </a:pPr>
            <a:endParaRPr lang="en-US" dirty="0"/>
          </a:p>
          <a:p>
            <a:pPr>
              <a:defRPr/>
            </a:pPr>
            <a:r>
              <a:rPr lang="en-US" dirty="0"/>
              <a:t>Sometimes the most meaningful recognition that can be given in 4-H clubs is not pins, medals, ribbons, plaques, etc. Try some of the following recognition methods and watch members, parents and other leaders develop self-confidence and the desire to do more and better work.</a:t>
            </a:r>
          </a:p>
          <a:p>
            <a:pPr marL="239367" indent="-239367">
              <a:defRPr/>
            </a:pPr>
            <a:endParaRPr lang="en-US" dirty="0"/>
          </a:p>
          <a:p>
            <a:pPr marL="239367" indent="-239367">
              <a:buFont typeface="Arial" pitchFamily="34" charset="0"/>
              <a:buChar char="•"/>
              <a:defRPr/>
            </a:pPr>
            <a:r>
              <a:rPr lang="en-US" dirty="0"/>
              <a:t>Introduce new members and guests at club meetings and activities. </a:t>
            </a:r>
          </a:p>
          <a:p>
            <a:pPr marL="239367" indent="-239367">
              <a:buFont typeface="Arial" pitchFamily="34" charset="0"/>
              <a:buChar char="•"/>
              <a:defRPr/>
            </a:pPr>
            <a:r>
              <a:rPr lang="en-US" dirty="0"/>
              <a:t>Tell and show them that they are welcome. Remember their name!</a:t>
            </a:r>
          </a:p>
          <a:p>
            <a:pPr marL="239367" indent="-239367">
              <a:buFont typeface="Arial" pitchFamily="34" charset="0"/>
              <a:buChar char="•"/>
              <a:defRPr/>
            </a:pPr>
            <a:r>
              <a:rPr lang="en-US" dirty="0"/>
              <a:t>When a member or leader is sick, send a card. When they come back to the club, be sure to say, “We’re all glad you’re back.”</a:t>
            </a:r>
          </a:p>
          <a:p>
            <a:pPr marL="239367" indent="-239367">
              <a:buFont typeface="Arial" pitchFamily="34" charset="0"/>
              <a:buChar char="•"/>
              <a:defRPr/>
            </a:pPr>
            <a:r>
              <a:rPr lang="en-US" dirty="0"/>
              <a:t>Thank those who help on committees and with activities and special assignments.</a:t>
            </a:r>
          </a:p>
          <a:p>
            <a:pPr marL="239367" indent="-239367">
              <a:buFont typeface="Arial" pitchFamily="34" charset="0"/>
              <a:buChar char="•"/>
              <a:defRPr/>
            </a:pPr>
            <a:r>
              <a:rPr lang="en-US" dirty="0"/>
              <a:t>Ask a young member to lead the pledge.</a:t>
            </a:r>
          </a:p>
          <a:p>
            <a:pPr marL="239367" indent="-239367">
              <a:buFont typeface="Arial" pitchFamily="34" charset="0"/>
              <a:buChar char="•"/>
              <a:defRPr/>
            </a:pPr>
            <a:r>
              <a:rPr lang="en-US" dirty="0"/>
              <a:t>Take pictures of the club and give to appropriate members, leaders and parents.</a:t>
            </a:r>
          </a:p>
          <a:p>
            <a:pPr marL="239367" indent="-239367">
              <a:buFont typeface="Arial" pitchFamily="34" charset="0"/>
              <a:buChar char="•"/>
              <a:defRPr/>
            </a:pPr>
            <a:r>
              <a:rPr lang="en-US" dirty="0"/>
              <a:t>Simply say “Thank you.”</a:t>
            </a:r>
          </a:p>
          <a:p>
            <a:pPr marL="239367" indent="-239367">
              <a:buFont typeface="Arial" pitchFamily="34" charset="0"/>
              <a:buChar char="•"/>
              <a:defRPr/>
            </a:pPr>
            <a:r>
              <a:rPr lang="en-US" dirty="0"/>
              <a:t>Give a junior leader a specific responsibility.</a:t>
            </a:r>
          </a:p>
          <a:p>
            <a:pPr marL="239367" indent="-239367">
              <a:buFont typeface="Arial" pitchFamily="34" charset="0"/>
              <a:buChar char="•"/>
              <a:defRPr/>
            </a:pPr>
            <a:r>
              <a:rPr lang="en-US" dirty="0"/>
              <a:t>Take time to say hello and talk for a minute. This says you respect the other person.</a:t>
            </a:r>
          </a:p>
          <a:p>
            <a:endParaRPr lang="en-US" dirty="0"/>
          </a:p>
        </p:txBody>
      </p:sp>
      <p:sp>
        <p:nvSpPr>
          <p:cNvPr id="4" name="Slide Number Placeholder 3"/>
          <p:cNvSpPr>
            <a:spLocks noGrp="1"/>
          </p:cNvSpPr>
          <p:nvPr>
            <p:ph type="sldNum" sz="quarter" idx="10"/>
          </p:nvPr>
        </p:nvSpPr>
        <p:spPr/>
        <p:txBody>
          <a:bodyPr/>
          <a:lstStyle/>
          <a:p>
            <a:fld id="{FF41B662-AFC5-4A4D-B958-577E6F86F016}" type="slidenum">
              <a:rPr lang="en-US" smtClean="0"/>
              <a:t>14</a:t>
            </a:fld>
            <a:endParaRPr lang="en-US"/>
          </a:p>
        </p:txBody>
      </p:sp>
    </p:spTree>
    <p:extLst>
      <p:ext uri="{BB962C8B-B14F-4D97-AF65-F5344CB8AC3E}">
        <p14:creationId xmlns:p14="http://schemas.microsoft.com/office/powerpoint/2010/main" val="6820998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Here are some additional ways to include </a:t>
            </a:r>
            <a:r>
              <a:rPr lang="en-US" altLang="en-US" b="1" dirty="0">
                <a:latin typeface="Arial" panose="020B0604020202020204" pitchFamily="34" charset="0"/>
              </a:rPr>
              <a:t>Informal Recognition </a:t>
            </a:r>
            <a:r>
              <a:rPr lang="en-US" altLang="en-US" dirty="0">
                <a:latin typeface="Arial" panose="020B0604020202020204" pitchFamily="34" charset="0"/>
              </a:rPr>
              <a:t>with members and leaders.  </a:t>
            </a:r>
          </a:p>
          <a:p>
            <a:endParaRPr lang="en-US" altLang="en-US" dirty="0">
              <a:latin typeface="Arial" panose="020B0604020202020204" pitchFamily="34" charset="0"/>
            </a:endParaRPr>
          </a:p>
          <a:p>
            <a:pPr marL="171450" indent="-171450">
              <a:buFont typeface="Arial" panose="020B0604020202020204" pitchFamily="34" charset="0"/>
              <a:buChar char="•"/>
            </a:pPr>
            <a:r>
              <a:rPr lang="en-US" altLang="en-US" dirty="0">
                <a:latin typeface="Arial" panose="020B0604020202020204" pitchFamily="34" charset="0"/>
              </a:rPr>
              <a:t>Notice small improvements and compliment members.  </a:t>
            </a:r>
          </a:p>
          <a:p>
            <a:pPr marL="171450" indent="-171450">
              <a:buFont typeface="Arial" panose="020B0604020202020204" pitchFamily="34" charset="0"/>
              <a:buChar char="•"/>
            </a:pPr>
            <a:r>
              <a:rPr lang="en-US" altLang="en-US" dirty="0">
                <a:latin typeface="Arial" panose="020B0604020202020204" pitchFamily="34" charset="0"/>
              </a:rPr>
              <a:t>Give appreciation to leaders for specific efforts. </a:t>
            </a:r>
          </a:p>
          <a:p>
            <a:pPr marL="171450" indent="-171450">
              <a:buFont typeface="Arial" panose="020B0604020202020204" pitchFamily="34" charset="0"/>
              <a:buChar char="•"/>
            </a:pPr>
            <a:r>
              <a:rPr lang="en-US" altLang="en-US" dirty="0">
                <a:latin typeface="Arial" panose="020B0604020202020204" pitchFamily="34" charset="0"/>
              </a:rPr>
              <a:t>Congratulate members, leaders and parents for their achievements both in 4-H and other activities. </a:t>
            </a:r>
          </a:p>
          <a:p>
            <a:pPr marL="171450" indent="-171450">
              <a:buFont typeface="Arial" panose="020B0604020202020204" pitchFamily="34" charset="0"/>
              <a:buChar char="•"/>
            </a:pPr>
            <a:r>
              <a:rPr lang="en-US" altLang="en-US" dirty="0">
                <a:latin typeface="Arial" panose="020B0604020202020204" pitchFamily="34" charset="0"/>
              </a:rPr>
              <a:t>Pay partial or all expenses for trips won.</a:t>
            </a:r>
          </a:p>
          <a:p>
            <a:pPr marL="171450" indent="-171450">
              <a:buFont typeface="Arial" panose="020B0604020202020204" pitchFamily="34" charset="0"/>
              <a:buChar char="•"/>
            </a:pPr>
            <a:r>
              <a:rPr lang="en-US" altLang="en-US" dirty="0">
                <a:latin typeface="Arial" panose="020B0604020202020204" pitchFamily="34" charset="0"/>
              </a:rPr>
              <a:t>Pay partial or all expenses for chaperons who accompany 4-H members to activities.</a:t>
            </a:r>
          </a:p>
          <a:p>
            <a:pPr marL="171450" indent="-171450">
              <a:buFont typeface="Arial" panose="020B0604020202020204" pitchFamily="34" charset="0"/>
              <a:buChar char="•"/>
            </a:pPr>
            <a:r>
              <a:rPr lang="en-US" altLang="en-US" dirty="0">
                <a:latin typeface="Arial" panose="020B0604020202020204" pitchFamily="34" charset="0"/>
              </a:rPr>
              <a:t>Place newspaper stories in the local paper, county newsletter or club publication about 4-H events to promote enthusiasm and help keep people 	involved.</a:t>
            </a:r>
          </a:p>
          <a:p>
            <a:pPr marL="171450" indent="-171450">
              <a:buFont typeface="Arial" panose="020B0604020202020204" pitchFamily="34" charset="0"/>
              <a:buChar char="•"/>
            </a:pPr>
            <a:r>
              <a:rPr lang="en-US" altLang="en-US" dirty="0">
                <a:latin typeface="Arial" panose="020B0604020202020204" pitchFamily="34" charset="0"/>
              </a:rPr>
              <a:t>Tell 4-H members the good things about their entries in competitions when they did not win an award. Congratulate them on their improvement or participation. Help them realistically evaluate their entries or performances rather than depending on the judging results. Help them see ways to improve and point to future activities that can lead to success for them.</a:t>
            </a:r>
          </a:p>
          <a:p>
            <a:pPr marL="171450" indent="-171450">
              <a:buFont typeface="Arial" panose="020B0604020202020204" pitchFamily="34" charset="0"/>
              <a:buChar char="•"/>
            </a:pPr>
            <a:endParaRPr lang="en-US" altLang="en-US" dirty="0">
              <a:latin typeface="Arial" panose="020B0604020202020204" pitchFamily="34" charset="0"/>
            </a:endParaRPr>
          </a:p>
          <a:p>
            <a:pPr marL="171450" indent="-171450">
              <a:buFont typeface="Arial" panose="020B0604020202020204" pitchFamily="34" charset="0"/>
              <a:buChar char="•"/>
            </a:pPr>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FF41B662-AFC5-4A4D-B958-577E6F86F016}" type="slidenum">
              <a:rPr lang="en-US" smtClean="0"/>
              <a:t>15</a:t>
            </a:fld>
            <a:endParaRPr lang="en-US"/>
          </a:p>
        </p:txBody>
      </p:sp>
    </p:spTree>
    <p:extLst>
      <p:ext uri="{BB962C8B-B14F-4D97-AF65-F5344CB8AC3E}">
        <p14:creationId xmlns:p14="http://schemas.microsoft.com/office/powerpoint/2010/main" val="14385286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dirty="0"/>
              <a:t>Formal Recognition</a:t>
            </a:r>
          </a:p>
          <a:p>
            <a:pPr>
              <a:defRPr/>
            </a:pPr>
            <a:endParaRPr lang="en-US" dirty="0"/>
          </a:p>
          <a:p>
            <a:pPr>
              <a:defRPr/>
            </a:pPr>
            <a:r>
              <a:rPr lang="en-US" dirty="0"/>
              <a:t>Formal recognition and awards should center around participation, improvement or progress toward goals and achievement of set standards. The club or county needs to foster families working together to help each member succeed in the area they have selected rather than compete with other club members for the top success.</a:t>
            </a:r>
          </a:p>
          <a:p>
            <a:pPr>
              <a:defRPr/>
            </a:pPr>
            <a:endParaRPr lang="en-US" dirty="0"/>
          </a:p>
          <a:p>
            <a:pPr>
              <a:defRPr/>
            </a:pPr>
            <a:r>
              <a:rPr lang="en-US" dirty="0"/>
              <a:t>Criteria-based awards are good awards for clubs or the county to give. These kinds of awards list certain things that must be done to achieve the award. Everyone who completes the criteria receives the award. The club goal could be to have each member receive these awards.  Some examples of formal recognition at the club level include:</a:t>
            </a:r>
          </a:p>
          <a:p>
            <a:pPr>
              <a:defRPr/>
            </a:pPr>
            <a:endParaRPr lang="en-US" dirty="0"/>
          </a:p>
          <a:p>
            <a:pPr>
              <a:buFont typeface="Wingdings" pitchFamily="2" charset="2"/>
              <a:buChar char="q"/>
              <a:defRPr/>
            </a:pPr>
            <a:r>
              <a:rPr lang="en-US" dirty="0"/>
              <a:t>Honor Roll Members</a:t>
            </a:r>
          </a:p>
          <a:p>
            <a:pPr lvl="1">
              <a:buFont typeface="Arial" charset="0"/>
              <a:buChar char="•"/>
              <a:defRPr/>
            </a:pPr>
            <a:r>
              <a:rPr lang="en-US" dirty="0"/>
              <a:t>Attend at least 75 percent of regular club meetings</a:t>
            </a:r>
          </a:p>
          <a:p>
            <a:pPr lvl="1">
              <a:buFont typeface="Arial" charset="0"/>
              <a:buChar char="•"/>
              <a:defRPr/>
            </a:pPr>
            <a:r>
              <a:rPr lang="en-US" dirty="0"/>
              <a:t>Turn in completed project report form </a:t>
            </a:r>
            <a:r>
              <a:rPr lang="en-US"/>
              <a:t>or record book</a:t>
            </a:r>
            <a:r>
              <a:rPr lang="en-US" dirty="0"/>
              <a:t>.</a:t>
            </a:r>
          </a:p>
          <a:p>
            <a:pPr lvl="1">
              <a:buFont typeface="Arial" pitchFamily="34" charset="0"/>
              <a:buChar char="•"/>
              <a:defRPr/>
            </a:pPr>
            <a:r>
              <a:rPr lang="en-US" dirty="0"/>
              <a:t>Participate in at least one county event</a:t>
            </a:r>
          </a:p>
          <a:p>
            <a:pPr>
              <a:buFont typeface="Wingdings" pitchFamily="2" charset="2"/>
              <a:buChar char="q"/>
              <a:defRPr/>
            </a:pPr>
            <a:r>
              <a:rPr lang="en-US" dirty="0"/>
              <a:t>100 Percent Attendance Awards – All members who have perfect attendance receive this award.</a:t>
            </a:r>
          </a:p>
          <a:p>
            <a:pPr>
              <a:buFont typeface="Wingdings" pitchFamily="2" charset="2"/>
              <a:buChar char="q"/>
              <a:defRPr/>
            </a:pPr>
            <a:r>
              <a:rPr lang="en-US" dirty="0"/>
              <a:t>Completion Certificates – All 4-H members who have completed a 4-H project consisting of at least 5 educational experiences and turn in a completed Member Achievement Plan (MAP) or other report form.</a:t>
            </a:r>
          </a:p>
          <a:p>
            <a:pPr>
              <a:buFont typeface="Wingdings" pitchFamily="2" charset="2"/>
              <a:buChar char="q"/>
              <a:defRPr/>
            </a:pPr>
            <a:r>
              <a:rPr lang="en-US" dirty="0"/>
              <a:t>Club Officer Pins – All members who serve as club officers.</a:t>
            </a:r>
          </a:p>
          <a:p>
            <a:pPr>
              <a:buFont typeface="Wingdings" pitchFamily="2" charset="2"/>
              <a:buChar char="q"/>
              <a:defRPr/>
            </a:pPr>
            <a:r>
              <a:rPr lang="en-US" dirty="0"/>
              <a:t>Junior Leader Pins or Chevrons – All members who serve as teen leaders.</a:t>
            </a:r>
          </a:p>
          <a:p>
            <a:pPr>
              <a:buFont typeface="Wingdings" pitchFamily="2" charset="2"/>
              <a:buChar char="q"/>
              <a:defRPr/>
            </a:pPr>
            <a:r>
              <a:rPr lang="en-US" dirty="0"/>
              <a:t>Teen Leader Pins or Chevrons – All members who serve as teen leaders.</a:t>
            </a:r>
          </a:p>
          <a:p>
            <a:pPr>
              <a:buFont typeface="Wingdings" pitchFamily="2" charset="2"/>
              <a:buChar char="q"/>
              <a:defRPr/>
            </a:pPr>
            <a:r>
              <a:rPr lang="en-US" dirty="0"/>
              <a:t>Volunteer Leader Pins or Certificates – All volunteer leaders.</a:t>
            </a:r>
          </a:p>
          <a:p>
            <a:pPr>
              <a:defRPr/>
            </a:pPr>
            <a:endParaRPr lang="en-US" dirty="0"/>
          </a:p>
          <a:p>
            <a:endParaRPr lang="en-US" dirty="0"/>
          </a:p>
        </p:txBody>
      </p:sp>
      <p:sp>
        <p:nvSpPr>
          <p:cNvPr id="4" name="Slide Number Placeholder 3"/>
          <p:cNvSpPr>
            <a:spLocks noGrp="1"/>
          </p:cNvSpPr>
          <p:nvPr>
            <p:ph type="sldNum" sz="quarter" idx="10"/>
          </p:nvPr>
        </p:nvSpPr>
        <p:spPr/>
        <p:txBody>
          <a:bodyPr/>
          <a:lstStyle/>
          <a:p>
            <a:fld id="{FF41B662-AFC5-4A4D-B958-577E6F86F016}" type="slidenum">
              <a:rPr lang="en-US" smtClean="0"/>
              <a:t>16</a:t>
            </a:fld>
            <a:endParaRPr lang="en-US"/>
          </a:p>
        </p:txBody>
      </p:sp>
    </p:spTree>
    <p:extLst>
      <p:ext uri="{BB962C8B-B14F-4D97-AF65-F5344CB8AC3E}">
        <p14:creationId xmlns:p14="http://schemas.microsoft.com/office/powerpoint/2010/main" val="7474924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latin typeface="Arial" panose="020B0604020202020204" pitchFamily="34" charset="0"/>
              </a:rPr>
              <a:t>Club Recognition Awards Events</a:t>
            </a:r>
          </a:p>
          <a:p>
            <a:endParaRPr lang="en-US" altLang="en-US" dirty="0">
              <a:latin typeface="Arial" panose="020B0604020202020204" pitchFamily="34" charset="0"/>
            </a:endParaRPr>
          </a:p>
          <a:p>
            <a:r>
              <a:rPr lang="en-US" altLang="en-US" dirty="0">
                <a:latin typeface="Arial" panose="020B0604020202020204" pitchFamily="34" charset="0"/>
              </a:rPr>
              <a:t>It is suggested that clubs conduct recognition/awards events or programs. Possible events or programs could include:</a:t>
            </a:r>
          </a:p>
          <a:p>
            <a:r>
              <a:rPr lang="en-US" altLang="en-US" dirty="0">
                <a:latin typeface="Arial" panose="020B0604020202020204" pitchFamily="34" charset="0"/>
              </a:rPr>
              <a:t>					</a:t>
            </a:r>
          </a:p>
          <a:p>
            <a:pPr marL="171450" indent="-171450">
              <a:buFont typeface="Arial" panose="020B0604020202020204" pitchFamily="34" charset="0"/>
              <a:buChar char="•"/>
            </a:pPr>
            <a:r>
              <a:rPr lang="en-US" altLang="en-US" dirty="0">
                <a:latin typeface="Arial" panose="020B0604020202020204" pitchFamily="34" charset="0"/>
              </a:rPr>
              <a:t>Club Officer Installation Service </a:t>
            </a:r>
          </a:p>
          <a:p>
            <a:pPr marL="171450" indent="-171450">
              <a:buFont typeface="Arial" panose="020B0604020202020204" pitchFamily="34" charset="0"/>
              <a:buChar char="•"/>
            </a:pPr>
            <a:r>
              <a:rPr lang="en-US" altLang="en-US" dirty="0">
                <a:latin typeface="Arial" panose="020B0604020202020204" pitchFamily="34" charset="0"/>
              </a:rPr>
              <a:t>New Member Initiation Ceremony</a:t>
            </a:r>
          </a:p>
          <a:p>
            <a:pPr marL="171450" indent="-171450">
              <a:buFont typeface="Arial" panose="020B0604020202020204" pitchFamily="34" charset="0"/>
              <a:buChar char="•"/>
            </a:pPr>
            <a:r>
              <a:rPr lang="en-US" altLang="en-US" dirty="0">
                <a:latin typeface="Arial" panose="020B0604020202020204" pitchFamily="34" charset="0"/>
              </a:rPr>
              <a:t>Club and/or Group Awards Ceremony</a:t>
            </a:r>
          </a:p>
          <a:p>
            <a:pPr marL="171450" indent="-171450">
              <a:buFont typeface="Arial" panose="020B0604020202020204" pitchFamily="34" charset="0"/>
              <a:buChar char="•"/>
            </a:pPr>
            <a:r>
              <a:rPr lang="en-US" altLang="en-US" dirty="0">
                <a:latin typeface="Arial" panose="020B0604020202020204" pitchFamily="34" charset="0"/>
              </a:rPr>
              <a:t>Club project recognition events such as Club Food Show, Club Fashion Show, Club Project Show, Club Share-the-Fun, Club Project Tour, Club Educational Presentation/Public Speaking Day</a:t>
            </a:r>
          </a:p>
          <a:p>
            <a:endParaRPr lang="en-US" dirty="0"/>
          </a:p>
        </p:txBody>
      </p:sp>
      <p:sp>
        <p:nvSpPr>
          <p:cNvPr id="4" name="Slide Number Placeholder 3"/>
          <p:cNvSpPr>
            <a:spLocks noGrp="1"/>
          </p:cNvSpPr>
          <p:nvPr>
            <p:ph type="sldNum" sz="quarter" idx="10"/>
          </p:nvPr>
        </p:nvSpPr>
        <p:spPr/>
        <p:txBody>
          <a:bodyPr/>
          <a:lstStyle/>
          <a:p>
            <a:fld id="{FF41B662-AFC5-4A4D-B958-577E6F86F016}" type="slidenum">
              <a:rPr lang="en-US" smtClean="0"/>
              <a:t>17</a:t>
            </a:fld>
            <a:endParaRPr lang="en-US"/>
          </a:p>
        </p:txBody>
      </p:sp>
    </p:spTree>
    <p:extLst>
      <p:ext uri="{BB962C8B-B14F-4D97-AF65-F5344CB8AC3E}">
        <p14:creationId xmlns:p14="http://schemas.microsoft.com/office/powerpoint/2010/main" val="12045526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Let’s see what you have learned through this presentation...</a:t>
            </a:r>
          </a:p>
          <a:p>
            <a:endParaRPr lang="en-US" altLang="en-US" dirty="0">
              <a:latin typeface="Arial" panose="020B0604020202020204" pitchFamily="34" charset="0"/>
            </a:endParaRPr>
          </a:p>
          <a:p>
            <a:pPr marL="171450" indent="-171450">
              <a:buFont typeface="Arial" panose="020B0604020202020204" pitchFamily="34" charset="0"/>
              <a:buChar char="•"/>
            </a:pPr>
            <a:r>
              <a:rPr lang="en-US" altLang="en-US" dirty="0">
                <a:latin typeface="Arial" panose="020B0604020202020204" pitchFamily="34" charset="0"/>
              </a:rPr>
              <a:t>Did you learn the 4-H Recognition Model?</a:t>
            </a:r>
          </a:p>
          <a:p>
            <a:pPr marL="171450" indent="-171450">
              <a:buFont typeface="Arial" panose="020B0604020202020204" pitchFamily="34" charset="0"/>
              <a:buChar char="•"/>
            </a:pPr>
            <a:r>
              <a:rPr lang="en-US" altLang="en-US" dirty="0">
                <a:latin typeface="Arial" panose="020B0604020202020204" pitchFamily="34" charset="0"/>
              </a:rPr>
              <a:t>Did you learn how to recognize 4-H members based on age and accomplishment?</a:t>
            </a:r>
          </a:p>
          <a:p>
            <a:pPr marL="171450" indent="-171450">
              <a:buFont typeface="Arial" panose="020B0604020202020204" pitchFamily="34" charset="0"/>
              <a:buChar char="•"/>
            </a:pPr>
            <a:r>
              <a:rPr lang="en-US" altLang="en-US" dirty="0">
                <a:latin typeface="Arial" panose="020B0604020202020204" pitchFamily="34" charset="0"/>
              </a:rPr>
              <a:t>Did you learn how to recognize 4-H volunteers?</a:t>
            </a:r>
          </a:p>
          <a:p>
            <a:pPr marL="171450" indent="-171450">
              <a:buFont typeface="Arial" panose="020B0604020202020204" pitchFamily="34" charset="0"/>
              <a:buChar char="•"/>
            </a:pPr>
            <a:r>
              <a:rPr lang="en-US" altLang="en-US" dirty="0">
                <a:latin typeface="Arial" panose="020B0604020202020204" pitchFamily="34" charset="0"/>
              </a:rPr>
              <a:t>Did you learn how to recognize in an informal and formal setting?</a:t>
            </a:r>
          </a:p>
          <a:p>
            <a:endParaRPr lang="en-US" altLang="en-US" dirty="0">
              <a:latin typeface="Arial" panose="020B0604020202020204" pitchFamily="34" charset="0"/>
            </a:endParaRPr>
          </a:p>
          <a:p>
            <a:r>
              <a:rPr lang="en-US" altLang="en-US" dirty="0">
                <a:latin typeface="Arial" panose="020B0604020202020204" pitchFamily="34" charset="0"/>
              </a:rPr>
              <a:t>Just remember, planning the recognition ahead of time is very important to the success of recognition.  </a:t>
            </a:r>
          </a:p>
          <a:p>
            <a:endParaRPr lang="en-US" dirty="0"/>
          </a:p>
        </p:txBody>
      </p:sp>
      <p:sp>
        <p:nvSpPr>
          <p:cNvPr id="4" name="Slide Number Placeholder 3"/>
          <p:cNvSpPr>
            <a:spLocks noGrp="1"/>
          </p:cNvSpPr>
          <p:nvPr>
            <p:ph type="sldNum" sz="quarter" idx="10"/>
          </p:nvPr>
        </p:nvSpPr>
        <p:spPr/>
        <p:txBody>
          <a:bodyPr/>
          <a:lstStyle/>
          <a:p>
            <a:fld id="{FF41B662-AFC5-4A4D-B958-577E6F86F016}" type="slidenum">
              <a:rPr lang="en-US" smtClean="0"/>
              <a:t>18</a:t>
            </a:fld>
            <a:endParaRPr lang="en-US"/>
          </a:p>
        </p:txBody>
      </p:sp>
    </p:spTree>
    <p:extLst>
      <p:ext uri="{BB962C8B-B14F-4D97-AF65-F5344CB8AC3E}">
        <p14:creationId xmlns:p14="http://schemas.microsoft.com/office/powerpoint/2010/main" val="10678274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Here are a few resources on the National 4-H Recognition Model and recognition in general to help you as you work in your county or clubs to strengthen recognition.  </a:t>
            </a:r>
          </a:p>
          <a:p>
            <a:endParaRPr lang="en-US" altLang="en-US" dirty="0">
              <a:latin typeface="Arial" panose="020B0604020202020204" pitchFamily="34" charset="0"/>
            </a:endParaRPr>
          </a:p>
          <a:p>
            <a:endParaRPr lang="en-US" altLang="en-US" dirty="0">
              <a:latin typeface="Arial" panose="020B0604020202020204" pitchFamily="34" charset="0"/>
            </a:endParaRPr>
          </a:p>
          <a:p>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FF41B662-AFC5-4A4D-B958-577E6F86F016}" type="slidenum">
              <a:rPr lang="en-US" smtClean="0"/>
              <a:t>19</a:t>
            </a:fld>
            <a:endParaRPr lang="en-US"/>
          </a:p>
        </p:txBody>
      </p:sp>
    </p:spTree>
    <p:extLst>
      <p:ext uri="{BB962C8B-B14F-4D97-AF65-F5344CB8AC3E}">
        <p14:creationId xmlns:p14="http://schemas.microsoft.com/office/powerpoint/2010/main" val="1336181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The </a:t>
            </a:r>
            <a:r>
              <a:rPr lang="en-US" altLang="en-US" b="1" dirty="0">
                <a:latin typeface="Arial" panose="020B0604020202020204" pitchFamily="34" charset="0"/>
              </a:rPr>
              <a:t>National Recognition Model </a:t>
            </a:r>
            <a:r>
              <a:rPr lang="en-US" altLang="en-US" dirty="0">
                <a:latin typeface="Arial" panose="020B0604020202020204" pitchFamily="34" charset="0"/>
              </a:rPr>
              <a:t>is a framework for recognition and was designed for recognition for 4-H members. Recognition, support and encouragement for learning is provided equally in all five areas which all overlap. Cooperation partly overlaps Participation, Progress toward self set Goals, Standards of Excellence and Peer competition. Cooperation is a part of all four. The intent of the graphic is to show that recognition is given to individuals and people working together in teams or groups. </a:t>
            </a:r>
          </a:p>
          <a:p>
            <a:endParaRPr lang="en-US" altLang="en-US" dirty="0">
              <a:latin typeface="Arial" panose="020B0604020202020204" pitchFamily="34" charset="0"/>
            </a:endParaRPr>
          </a:p>
          <a:p>
            <a:r>
              <a:rPr lang="en-US" altLang="en-US" dirty="0">
                <a:latin typeface="Arial" panose="020B0604020202020204" pitchFamily="34" charset="0"/>
              </a:rPr>
              <a:t>Recognition for 4-H youth is based on these beliefs:</a:t>
            </a:r>
          </a:p>
          <a:p>
            <a:pPr marL="171450" indent="-171450">
              <a:buFont typeface="Arial" panose="020B0604020202020204" pitchFamily="34" charset="0"/>
              <a:buChar char="•"/>
            </a:pPr>
            <a:r>
              <a:rPr lang="en-US" altLang="en-US" dirty="0">
                <a:latin typeface="Arial" panose="020B0604020202020204" pitchFamily="34" charset="0"/>
              </a:rPr>
              <a:t>Everyone needs to be recognized at some time; the recognition needs of each individual vary </a:t>
            </a:r>
          </a:p>
          <a:p>
            <a:pPr marL="171450" indent="-171450">
              <a:buFont typeface="Arial" panose="020B0604020202020204" pitchFamily="34" charset="0"/>
              <a:buChar char="•"/>
            </a:pPr>
            <a:r>
              <a:rPr lang="en-US" altLang="en-US" dirty="0">
                <a:latin typeface="Arial" panose="020B0604020202020204" pitchFamily="34" charset="0"/>
              </a:rPr>
              <a:t>Recognition builds positive self-concept </a:t>
            </a:r>
          </a:p>
          <a:p>
            <a:pPr marL="171450" indent="-171450">
              <a:buFont typeface="Arial" panose="020B0604020202020204" pitchFamily="34" charset="0"/>
              <a:buChar char="•"/>
            </a:pPr>
            <a:r>
              <a:rPr lang="en-US" altLang="en-US" dirty="0">
                <a:latin typeface="Arial" panose="020B0604020202020204" pitchFamily="34" charset="0"/>
              </a:rPr>
              <a:t>A balance between intrinsic (self-evaluation) and extrinsic (rewards given by others) recognition is essential </a:t>
            </a:r>
          </a:p>
          <a:p>
            <a:pPr marL="171450" indent="-171450">
              <a:buFont typeface="Arial" panose="020B0604020202020204" pitchFamily="34" charset="0"/>
              <a:buChar char="•"/>
            </a:pPr>
            <a:r>
              <a:rPr lang="en-US" altLang="en-US" dirty="0">
                <a:latin typeface="Arial" panose="020B0604020202020204" pitchFamily="34" charset="0"/>
              </a:rPr>
              <a:t>Recognition is more meaningful when it occurs soon after it is earned and is related to a specific task </a:t>
            </a:r>
          </a:p>
          <a:p>
            <a:pPr marL="171450" indent="-171450">
              <a:buFont typeface="Arial" panose="020B0604020202020204" pitchFamily="34" charset="0"/>
              <a:buChar char="•"/>
            </a:pPr>
            <a:r>
              <a:rPr lang="en-US" altLang="en-US" dirty="0">
                <a:latin typeface="Arial" panose="020B0604020202020204" pitchFamily="34" charset="0"/>
              </a:rPr>
              <a:t>Recognition is more meaningful when given by someone closely related to the person. </a:t>
            </a:r>
          </a:p>
          <a:p>
            <a:pPr marL="171450" indent="-171450">
              <a:buFont typeface="Arial" panose="020B0604020202020204" pitchFamily="34" charset="0"/>
              <a:buChar char="•"/>
            </a:pPr>
            <a:r>
              <a:rPr lang="en-US" altLang="en-US" dirty="0">
                <a:latin typeface="Arial" panose="020B0604020202020204" pitchFamily="34" charset="0"/>
              </a:rPr>
              <a:t>Recognition motivates people to excel and take worthwhile risks </a:t>
            </a:r>
          </a:p>
          <a:p>
            <a:pPr marL="171450" indent="-171450">
              <a:buFont typeface="Arial" panose="020B0604020202020204" pitchFamily="34" charset="0"/>
              <a:buChar char="•"/>
            </a:pPr>
            <a:r>
              <a:rPr lang="en-US" altLang="en-US" dirty="0">
                <a:latin typeface="Arial" panose="020B0604020202020204" pitchFamily="34" charset="0"/>
              </a:rPr>
              <a:t>Individual choices in learning and participation need to be allowed and recognized </a:t>
            </a:r>
          </a:p>
          <a:p>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FF41B662-AFC5-4A4D-B958-577E6F86F016}" type="slidenum">
              <a:rPr lang="en-US" smtClean="0"/>
              <a:t>4</a:t>
            </a:fld>
            <a:endParaRPr lang="en-US"/>
          </a:p>
        </p:txBody>
      </p:sp>
    </p:spTree>
    <p:extLst>
      <p:ext uri="{BB962C8B-B14F-4D97-AF65-F5344CB8AC3E}">
        <p14:creationId xmlns:p14="http://schemas.microsoft.com/office/powerpoint/2010/main" val="2737394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latin typeface="Arial" panose="020B0604020202020204" pitchFamily="34" charset="0"/>
              </a:rPr>
              <a:t>Recognizing 4-H Members for Participation in Educational Experiences</a:t>
            </a:r>
          </a:p>
          <a:p>
            <a:endParaRPr lang="en-US" altLang="en-US" dirty="0">
              <a:latin typeface="Arial" panose="020B0604020202020204" pitchFamily="34" charset="0"/>
            </a:endParaRPr>
          </a:p>
          <a:p>
            <a:r>
              <a:rPr lang="en-US" altLang="en-US" dirty="0">
                <a:latin typeface="Arial" panose="020B0604020202020204" pitchFamily="34" charset="0"/>
              </a:rPr>
              <a:t>Develop simple criteria for all youth who participate in a 4-H educational experience. The recognition should be part of the learning experience, can be earned several times and is appropriate for each age level. Because this form of recognition is best received immediately following the participation in a learning activity, it should be given at the very basic learning levels of 4-H, specifically the 4-H club/special group meeting or the project group meeting.</a:t>
            </a:r>
          </a:p>
          <a:p>
            <a:endParaRPr lang="en-US" dirty="0"/>
          </a:p>
        </p:txBody>
      </p:sp>
      <p:sp>
        <p:nvSpPr>
          <p:cNvPr id="4" name="Slide Number Placeholder 3"/>
          <p:cNvSpPr>
            <a:spLocks noGrp="1"/>
          </p:cNvSpPr>
          <p:nvPr>
            <p:ph type="sldNum" sz="quarter" idx="10"/>
          </p:nvPr>
        </p:nvSpPr>
        <p:spPr/>
        <p:txBody>
          <a:bodyPr/>
          <a:lstStyle/>
          <a:p>
            <a:fld id="{FF41B662-AFC5-4A4D-B958-577E6F86F016}" type="slidenum">
              <a:rPr lang="en-US" smtClean="0"/>
              <a:t>5</a:t>
            </a:fld>
            <a:endParaRPr lang="en-US"/>
          </a:p>
        </p:txBody>
      </p:sp>
    </p:spTree>
    <p:extLst>
      <p:ext uri="{BB962C8B-B14F-4D97-AF65-F5344CB8AC3E}">
        <p14:creationId xmlns:p14="http://schemas.microsoft.com/office/powerpoint/2010/main" val="2178083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Some examples of this type </a:t>
            </a:r>
            <a:r>
              <a:rPr lang="en-US" altLang="en-US" b="1" dirty="0">
                <a:latin typeface="Arial" panose="020B0604020202020204" pitchFamily="34" charset="0"/>
              </a:rPr>
              <a:t>(Recognition for Participation) </a:t>
            </a:r>
            <a:r>
              <a:rPr lang="en-US" altLang="en-US" dirty="0">
                <a:latin typeface="Arial" panose="020B0604020202020204" pitchFamily="34" charset="0"/>
              </a:rPr>
              <a:t>of recognition include recognition for:</a:t>
            </a:r>
          </a:p>
          <a:p>
            <a:endParaRPr lang="en-US" altLang="en-US" dirty="0">
              <a:latin typeface="Arial" panose="020B0604020202020204" pitchFamily="34" charset="0"/>
            </a:endParaRPr>
          </a:p>
          <a:p>
            <a:pPr marL="171450" indent="-171450">
              <a:buFont typeface="Arial" panose="020B0604020202020204" pitchFamily="34" charset="0"/>
              <a:buChar char="•"/>
            </a:pPr>
            <a:r>
              <a:rPr lang="en-US" altLang="en-US" dirty="0">
                <a:latin typeface="Arial" panose="020B0604020202020204" pitchFamily="34" charset="0"/>
              </a:rPr>
              <a:t>Participation in a 4-H project group</a:t>
            </a:r>
          </a:p>
          <a:p>
            <a:pPr marL="171450" indent="-171450">
              <a:buFont typeface="Arial" panose="020B0604020202020204" pitchFamily="34" charset="0"/>
              <a:buChar char="•"/>
            </a:pPr>
            <a:r>
              <a:rPr lang="en-US" altLang="en-US" dirty="0">
                <a:latin typeface="Arial" panose="020B0604020202020204" pitchFamily="34" charset="0"/>
              </a:rPr>
              <a:t>Participation in a special 4-H project workshop, tour, field trip, etc.</a:t>
            </a:r>
          </a:p>
          <a:p>
            <a:pPr marL="171450" indent="-171450">
              <a:buFont typeface="Arial" panose="020B0604020202020204" pitchFamily="34" charset="0"/>
              <a:buChar char="•"/>
            </a:pPr>
            <a:r>
              <a:rPr lang="en-US" altLang="en-US" dirty="0">
                <a:latin typeface="Arial" panose="020B0604020202020204" pitchFamily="34" charset="0"/>
              </a:rPr>
              <a:t>Turning in a 4-H project record or evidence of activity</a:t>
            </a:r>
          </a:p>
          <a:p>
            <a:pPr marL="171450" indent="-171450">
              <a:buFont typeface="Arial" panose="020B0604020202020204" pitchFamily="34" charset="0"/>
              <a:buChar char="•"/>
            </a:pPr>
            <a:r>
              <a:rPr lang="en-US" altLang="en-US" dirty="0">
                <a:latin typeface="Arial" panose="020B0604020202020204" pitchFamily="34" charset="0"/>
              </a:rPr>
              <a:t>Participating at a 4-H project exhibit or show</a:t>
            </a:r>
          </a:p>
          <a:p>
            <a:pPr marL="171450" indent="-171450">
              <a:buFont typeface="Arial" panose="020B0604020202020204" pitchFamily="34" charset="0"/>
              <a:buChar char="•"/>
            </a:pPr>
            <a:r>
              <a:rPr lang="en-US" altLang="en-US" dirty="0">
                <a:latin typeface="Arial" panose="020B0604020202020204" pitchFamily="34" charset="0"/>
              </a:rPr>
              <a:t>Attending a certain number of 4-H club meetings</a:t>
            </a:r>
          </a:p>
          <a:p>
            <a:pPr marL="171450" indent="-171450">
              <a:buFont typeface="Arial" panose="020B0604020202020204" pitchFamily="34" charset="0"/>
              <a:buChar char="•"/>
            </a:pPr>
            <a:r>
              <a:rPr lang="en-US" altLang="en-US" dirty="0">
                <a:latin typeface="Arial" panose="020B0604020202020204" pitchFamily="34" charset="0"/>
              </a:rPr>
              <a:t>Participating in the 4-H club meeting program (pledge, committee report, introducing a guest, etc.)</a:t>
            </a:r>
          </a:p>
          <a:p>
            <a:pPr marL="171450" indent="-171450">
              <a:buFont typeface="Arial" panose="020B0604020202020204" pitchFamily="34" charset="0"/>
              <a:buChar char="•"/>
            </a:pPr>
            <a:r>
              <a:rPr lang="en-US" altLang="en-US" dirty="0">
                <a:latin typeface="Arial" panose="020B0604020202020204" pitchFamily="34" charset="0"/>
              </a:rPr>
              <a:t>Participation in the 4-H club’s community service project.</a:t>
            </a:r>
          </a:p>
          <a:p>
            <a:pPr marL="171450" indent="-171450">
              <a:buFont typeface="Arial" panose="020B0604020202020204" pitchFamily="34" charset="0"/>
              <a:buChar char="•"/>
            </a:pPr>
            <a:r>
              <a:rPr lang="en-US" altLang="en-US" dirty="0">
                <a:latin typeface="Arial" panose="020B0604020202020204" pitchFamily="34" charset="0"/>
              </a:rPr>
              <a:t>Representing the club at county/district/state 4-H activities.</a:t>
            </a:r>
          </a:p>
          <a:p>
            <a:endParaRPr lang="en-US" altLang="en-US" dirty="0">
              <a:latin typeface="Arial" panose="020B0604020202020204" pitchFamily="34" charset="0"/>
            </a:endParaRPr>
          </a:p>
          <a:p>
            <a:r>
              <a:rPr lang="en-US" altLang="en-US" dirty="0">
                <a:latin typeface="Arial" panose="020B0604020202020204" pitchFamily="34" charset="0"/>
              </a:rPr>
              <a:t>Examples of awards you might use include t-shirts, caps, movie passes, food coupons, gift certificates, membership/participant cards or any other creative items.  </a:t>
            </a:r>
          </a:p>
          <a:p>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FF41B662-AFC5-4A4D-B958-577E6F86F016}" type="slidenum">
              <a:rPr lang="en-US" smtClean="0"/>
              <a:t>6</a:t>
            </a:fld>
            <a:endParaRPr lang="en-US"/>
          </a:p>
        </p:txBody>
      </p:sp>
    </p:spTree>
    <p:extLst>
      <p:ext uri="{BB962C8B-B14F-4D97-AF65-F5344CB8AC3E}">
        <p14:creationId xmlns:p14="http://schemas.microsoft.com/office/powerpoint/2010/main" val="3726838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b="1" dirty="0"/>
              <a:t>Recognizing 4-H Members for Progress Toward Self-Set Goals</a:t>
            </a:r>
            <a:endParaRPr lang="en-US" altLang="en-US" b="1"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This type of recognition is one step higher than participation in an educational event because the participation in the educational experience also involves the 4-H member setting goals. Goal-setting should be done with the family and/or in a small group (project) situation. Each 4-H member should have his or her own personal goals. Evaluation of 4-H members’ progress toward their goals should involve an adult. Once again, this type of recognition should be given at the 4-H club/special group and 4-H project group level.  </a:t>
            </a:r>
          </a:p>
          <a:p>
            <a:endParaRPr lang="en-US" dirty="0"/>
          </a:p>
        </p:txBody>
      </p:sp>
      <p:sp>
        <p:nvSpPr>
          <p:cNvPr id="4" name="Slide Number Placeholder 3"/>
          <p:cNvSpPr>
            <a:spLocks noGrp="1"/>
          </p:cNvSpPr>
          <p:nvPr>
            <p:ph type="sldNum" sz="quarter" idx="10"/>
          </p:nvPr>
        </p:nvSpPr>
        <p:spPr/>
        <p:txBody>
          <a:bodyPr/>
          <a:lstStyle/>
          <a:p>
            <a:fld id="{FF41B662-AFC5-4A4D-B958-577E6F86F016}" type="slidenum">
              <a:rPr lang="en-US" smtClean="0"/>
              <a:t>7</a:t>
            </a:fld>
            <a:endParaRPr lang="en-US"/>
          </a:p>
        </p:txBody>
      </p:sp>
    </p:spTree>
    <p:extLst>
      <p:ext uri="{BB962C8B-B14F-4D97-AF65-F5344CB8AC3E}">
        <p14:creationId xmlns:p14="http://schemas.microsoft.com/office/powerpoint/2010/main" val="4080241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Some examples of recognition for </a:t>
            </a:r>
            <a:r>
              <a:rPr lang="en-US" altLang="en-US" b="1" dirty="0">
                <a:latin typeface="Arial" panose="020B0604020202020204" pitchFamily="34" charset="0"/>
              </a:rPr>
              <a:t>Progress Towards Self- Set </a:t>
            </a:r>
            <a:r>
              <a:rPr lang="en-US" altLang="en-US" dirty="0">
                <a:latin typeface="Arial" panose="020B0604020202020204" pitchFamily="34" charset="0"/>
              </a:rPr>
              <a:t>goals include recognition for:</a:t>
            </a:r>
          </a:p>
          <a:p>
            <a:endParaRPr lang="en-US" altLang="en-US" dirty="0">
              <a:latin typeface="Arial" panose="020B0604020202020204" pitchFamily="34" charset="0"/>
            </a:endParaRPr>
          </a:p>
          <a:p>
            <a:pPr marL="171450" indent="-171450">
              <a:buFont typeface="Arial" panose="020B0604020202020204" pitchFamily="34" charset="0"/>
              <a:buChar char="•"/>
            </a:pPr>
            <a:r>
              <a:rPr lang="en-US" altLang="en-US" dirty="0">
                <a:latin typeface="Arial" panose="020B0604020202020204" pitchFamily="34" charset="0"/>
              </a:rPr>
              <a:t>Completing goals set in a 4-H project</a:t>
            </a:r>
          </a:p>
          <a:p>
            <a:pPr marL="171450" indent="-171450">
              <a:buFont typeface="Arial" panose="020B0604020202020204" pitchFamily="34" charset="0"/>
              <a:buChar char="•"/>
            </a:pPr>
            <a:r>
              <a:rPr lang="en-US" altLang="en-US" dirty="0">
                <a:latin typeface="Arial" panose="020B0604020202020204" pitchFamily="34" charset="0"/>
              </a:rPr>
              <a:t>Participation in 4-H project learning experiences (workshop, tour, field trip, etc.)</a:t>
            </a:r>
          </a:p>
          <a:p>
            <a:pPr marL="171450" indent="-171450">
              <a:buFont typeface="Arial" panose="020B0604020202020204" pitchFamily="34" charset="0"/>
              <a:buChar char="•"/>
            </a:pPr>
            <a:r>
              <a:rPr lang="en-US" altLang="en-US" dirty="0">
                <a:latin typeface="Arial" panose="020B0604020202020204" pitchFamily="34" charset="0"/>
              </a:rPr>
              <a:t>Turning in a completed record book or project record form</a:t>
            </a:r>
          </a:p>
          <a:p>
            <a:r>
              <a:rPr lang="en-US" altLang="en-US" dirty="0">
                <a:latin typeface="Arial" panose="020B0604020202020204" pitchFamily="34" charset="0"/>
              </a:rPr>
              <a:t>	</a:t>
            </a:r>
          </a:p>
          <a:p>
            <a:r>
              <a:rPr lang="en-US" altLang="en-US" dirty="0">
                <a:latin typeface="Arial" panose="020B0604020202020204" pitchFamily="34" charset="0"/>
              </a:rPr>
              <a:t>Some examples of awards you might use include positive comments to youth, parents or other 4-H members, media coverage, 4-H ribbons, pins, certificates, stickers or other ideas. </a:t>
            </a:r>
          </a:p>
          <a:p>
            <a:endParaRPr lang="en-US" dirty="0"/>
          </a:p>
        </p:txBody>
      </p:sp>
      <p:sp>
        <p:nvSpPr>
          <p:cNvPr id="4" name="Slide Number Placeholder 3"/>
          <p:cNvSpPr>
            <a:spLocks noGrp="1"/>
          </p:cNvSpPr>
          <p:nvPr>
            <p:ph type="sldNum" sz="quarter" idx="10"/>
          </p:nvPr>
        </p:nvSpPr>
        <p:spPr/>
        <p:txBody>
          <a:bodyPr/>
          <a:lstStyle/>
          <a:p>
            <a:fld id="{FF41B662-AFC5-4A4D-B958-577E6F86F016}" type="slidenum">
              <a:rPr lang="en-US" smtClean="0"/>
              <a:t>8</a:t>
            </a:fld>
            <a:endParaRPr lang="en-US"/>
          </a:p>
        </p:txBody>
      </p:sp>
    </p:spTree>
    <p:extLst>
      <p:ext uri="{BB962C8B-B14F-4D97-AF65-F5344CB8AC3E}">
        <p14:creationId xmlns:p14="http://schemas.microsoft.com/office/powerpoint/2010/main" val="1033630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b="1" dirty="0"/>
              <a:t>Recognizing 4-H Members for Achievement of Standards of Excellence</a:t>
            </a:r>
            <a:endParaRPr lang="en-US" altLang="en-US" b="1" dirty="0">
              <a:latin typeface="Arial" panose="020B0604020202020204" pitchFamily="34" charset="0"/>
            </a:endParaRPr>
          </a:p>
          <a:p>
            <a:endParaRPr lang="en-US" altLang="en-US" dirty="0">
              <a:latin typeface="Arial" panose="020B0604020202020204" pitchFamily="34" charset="0"/>
            </a:endParaRPr>
          </a:p>
          <a:p>
            <a:r>
              <a:rPr lang="en-US" altLang="en-US" dirty="0">
                <a:latin typeface="Arial" panose="020B0604020202020204" pitchFamily="34" charset="0"/>
              </a:rPr>
              <a:t>The next type of 4-H recognition is comparing a 4-H member’s knowledge, skills, abilities and/or accomplishments to an established set of standards. The goal of the recognition task force is to make sure that 4-H opportunities are made available to 4-H members that compare their work with set standards. Remember that awards are given only on established standards.  </a:t>
            </a:r>
          </a:p>
          <a:p>
            <a:endParaRPr lang="en-US" dirty="0"/>
          </a:p>
        </p:txBody>
      </p:sp>
      <p:sp>
        <p:nvSpPr>
          <p:cNvPr id="4" name="Slide Number Placeholder 3"/>
          <p:cNvSpPr>
            <a:spLocks noGrp="1"/>
          </p:cNvSpPr>
          <p:nvPr>
            <p:ph type="sldNum" sz="quarter" idx="10"/>
          </p:nvPr>
        </p:nvSpPr>
        <p:spPr/>
        <p:txBody>
          <a:bodyPr/>
          <a:lstStyle/>
          <a:p>
            <a:fld id="{FF41B662-AFC5-4A4D-B958-577E6F86F016}" type="slidenum">
              <a:rPr lang="en-US" smtClean="0"/>
              <a:t>9</a:t>
            </a:fld>
            <a:endParaRPr lang="en-US"/>
          </a:p>
        </p:txBody>
      </p:sp>
    </p:spTree>
    <p:extLst>
      <p:ext uri="{BB962C8B-B14F-4D97-AF65-F5344CB8AC3E}">
        <p14:creationId xmlns:p14="http://schemas.microsoft.com/office/powerpoint/2010/main" val="15985920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Some examples of </a:t>
            </a:r>
            <a:r>
              <a:rPr lang="en-US" altLang="en-US" b="1" dirty="0">
                <a:latin typeface="Arial" panose="020B0604020202020204" pitchFamily="34" charset="0"/>
              </a:rPr>
              <a:t>Standards of Excellence </a:t>
            </a:r>
            <a:r>
              <a:rPr lang="en-US" altLang="en-US" dirty="0">
                <a:latin typeface="Arial" panose="020B0604020202020204" pitchFamily="34" charset="0"/>
              </a:rPr>
              <a:t>recognition include:</a:t>
            </a:r>
          </a:p>
          <a:p>
            <a:endParaRPr lang="en-US" altLang="en-US" dirty="0">
              <a:latin typeface="Arial" panose="020B0604020202020204" pitchFamily="34" charset="0"/>
            </a:endParaRPr>
          </a:p>
          <a:p>
            <a:pPr marL="171450" indent="-171450">
              <a:buFont typeface="Arial" panose="020B0604020202020204" pitchFamily="34" charset="0"/>
              <a:buChar char="•"/>
            </a:pPr>
            <a:r>
              <a:rPr lang="en-US" altLang="en-US" dirty="0">
                <a:latin typeface="Arial" panose="020B0604020202020204" pitchFamily="34" charset="0"/>
              </a:rPr>
              <a:t>Hosting a project/club/county method demonstration/illustrated talk activity in which awards are given based on a blue (100- 90), red (89-80) or white (79 and below) scores as an example.</a:t>
            </a:r>
          </a:p>
          <a:p>
            <a:pPr marL="171450" indent="-171450">
              <a:buFont typeface="Arial" panose="020B0604020202020204" pitchFamily="34" charset="0"/>
              <a:buChar char="•"/>
            </a:pPr>
            <a:r>
              <a:rPr lang="en-US" altLang="en-US" dirty="0">
                <a:latin typeface="Arial" panose="020B0604020202020204" pitchFamily="34" charset="0"/>
              </a:rPr>
              <a:t> Project achievement levels based on completion of preset criteria</a:t>
            </a:r>
          </a:p>
          <a:p>
            <a:pPr marL="171450" indent="-171450">
              <a:buFont typeface="Arial" panose="020B0604020202020204" pitchFamily="34" charset="0"/>
              <a:buChar char="•"/>
            </a:pPr>
            <a:r>
              <a:rPr lang="en-US" altLang="en-US" dirty="0">
                <a:latin typeface="Arial" panose="020B0604020202020204" pitchFamily="34" charset="0"/>
              </a:rPr>
              <a:t> A project show in which 4-H members demonstrate their knowledge in a project, a skill or skills they have learned in their project work, or an exhibit of the results of their project work</a:t>
            </a:r>
          </a:p>
          <a:p>
            <a:pPr marL="171450" indent="-171450">
              <a:buFont typeface="Arial" panose="020B0604020202020204" pitchFamily="34" charset="0"/>
              <a:buChar char="•"/>
            </a:pPr>
            <a:r>
              <a:rPr lang="en-US" altLang="en-US" dirty="0">
                <a:latin typeface="Arial" panose="020B0604020202020204" pitchFamily="34" charset="0"/>
              </a:rPr>
              <a:t> County awards that are based on a member’s involvement in leadership, citizenship, projects, etc. where they receive an award based on the level they achieve (point system)</a:t>
            </a:r>
          </a:p>
          <a:p>
            <a:endParaRPr lang="en-US" altLang="en-US" dirty="0">
              <a:latin typeface="Arial" panose="020B0604020202020204" pitchFamily="34" charset="0"/>
            </a:endParaRPr>
          </a:p>
          <a:p>
            <a:r>
              <a:rPr lang="en-US" altLang="en-US" dirty="0">
                <a:latin typeface="Arial" panose="020B0604020202020204" pitchFamily="34" charset="0"/>
              </a:rPr>
              <a:t>Some examples of awards you might use include ribbons, certificates, project equipment or supplies, plaques, project pins or other items.  </a:t>
            </a:r>
          </a:p>
          <a:p>
            <a:endParaRPr lang="en-US" dirty="0"/>
          </a:p>
        </p:txBody>
      </p:sp>
      <p:sp>
        <p:nvSpPr>
          <p:cNvPr id="4" name="Slide Number Placeholder 3"/>
          <p:cNvSpPr>
            <a:spLocks noGrp="1"/>
          </p:cNvSpPr>
          <p:nvPr>
            <p:ph type="sldNum" sz="quarter" idx="10"/>
          </p:nvPr>
        </p:nvSpPr>
        <p:spPr/>
        <p:txBody>
          <a:bodyPr/>
          <a:lstStyle/>
          <a:p>
            <a:fld id="{FF41B662-AFC5-4A4D-B958-577E6F86F016}" type="slidenum">
              <a:rPr lang="en-US" smtClean="0"/>
              <a:t>10</a:t>
            </a:fld>
            <a:endParaRPr lang="en-US"/>
          </a:p>
        </p:txBody>
      </p:sp>
    </p:spTree>
    <p:extLst>
      <p:ext uri="{BB962C8B-B14F-4D97-AF65-F5344CB8AC3E}">
        <p14:creationId xmlns:p14="http://schemas.microsoft.com/office/powerpoint/2010/main" val="3996862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b="1" dirty="0"/>
              <a:t>Recognizing 4-H Members for Results from Peer Competition</a:t>
            </a:r>
          </a:p>
          <a:p>
            <a:endParaRPr lang="en-US" altLang="en-US" dirty="0">
              <a:latin typeface="Arial" panose="020B0604020202020204" pitchFamily="34" charset="0"/>
            </a:endParaRPr>
          </a:p>
          <a:p>
            <a:r>
              <a:rPr lang="en-US" altLang="en-US" dirty="0">
                <a:latin typeface="Arial" panose="020B0604020202020204" pitchFamily="34" charset="0"/>
              </a:rPr>
              <a:t>Recognition for competition among peers is prevalent in 4-H and is an American tradition. In this type of recognition, it is vital that competition rules must be clearly defined and fully enforced. Because this type of recognition is a high risk to individuals (self-image), those involved need to understand that 4-H is a youth development organization and that highly coveted extrinsic awards sometimes become the ends, not the means, for a successful learning experience. In competition among peers, a winner or champion is named.</a:t>
            </a:r>
          </a:p>
          <a:p>
            <a:endParaRPr lang="en-US" altLang="en-US" dirty="0">
              <a:latin typeface="Arial" panose="020B0604020202020204" pitchFamily="34" charset="0"/>
            </a:endParaRPr>
          </a:p>
          <a:p>
            <a:r>
              <a:rPr lang="en-US" altLang="en-US" dirty="0">
                <a:latin typeface="Arial" panose="020B0604020202020204" pitchFamily="34" charset="0"/>
              </a:rPr>
              <a:t>Some examples of awards you might use include medals, trophies, plaques, scholarships or other things that you can identify to reward success.</a:t>
            </a:r>
          </a:p>
          <a:p>
            <a:endParaRPr lang="en-US" dirty="0"/>
          </a:p>
        </p:txBody>
      </p:sp>
      <p:sp>
        <p:nvSpPr>
          <p:cNvPr id="4" name="Slide Number Placeholder 3"/>
          <p:cNvSpPr>
            <a:spLocks noGrp="1"/>
          </p:cNvSpPr>
          <p:nvPr>
            <p:ph type="sldNum" sz="quarter" idx="10"/>
          </p:nvPr>
        </p:nvSpPr>
        <p:spPr/>
        <p:txBody>
          <a:bodyPr/>
          <a:lstStyle/>
          <a:p>
            <a:fld id="{FF41B662-AFC5-4A4D-B958-577E6F86F016}" type="slidenum">
              <a:rPr lang="en-US" smtClean="0"/>
              <a:t>11</a:t>
            </a:fld>
            <a:endParaRPr lang="en-US"/>
          </a:p>
        </p:txBody>
      </p:sp>
    </p:spTree>
    <p:extLst>
      <p:ext uri="{BB962C8B-B14F-4D97-AF65-F5344CB8AC3E}">
        <p14:creationId xmlns:p14="http://schemas.microsoft.com/office/powerpoint/2010/main" val="1522954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45E5EE-B0A0-4451-829C-15AA2BBAD181}"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9B317-8E81-41ED-AF45-0CEB7F3451FA}" type="slidenum">
              <a:rPr lang="en-US" smtClean="0"/>
              <a:t>‹#›</a:t>
            </a:fld>
            <a:endParaRPr lang="en-US"/>
          </a:p>
        </p:txBody>
      </p:sp>
    </p:spTree>
    <p:extLst>
      <p:ext uri="{BB962C8B-B14F-4D97-AF65-F5344CB8AC3E}">
        <p14:creationId xmlns:p14="http://schemas.microsoft.com/office/powerpoint/2010/main" val="1781909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45E5EE-B0A0-4451-829C-15AA2BBAD181}"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9B317-8E81-41ED-AF45-0CEB7F3451FA}" type="slidenum">
              <a:rPr lang="en-US" smtClean="0"/>
              <a:t>‹#›</a:t>
            </a:fld>
            <a:endParaRPr lang="en-US"/>
          </a:p>
        </p:txBody>
      </p:sp>
    </p:spTree>
    <p:extLst>
      <p:ext uri="{BB962C8B-B14F-4D97-AF65-F5344CB8AC3E}">
        <p14:creationId xmlns:p14="http://schemas.microsoft.com/office/powerpoint/2010/main" val="1738852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45E5EE-B0A0-4451-829C-15AA2BBAD181}"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9B317-8E81-41ED-AF45-0CEB7F3451FA}" type="slidenum">
              <a:rPr lang="en-US" smtClean="0"/>
              <a:t>‹#›</a:t>
            </a:fld>
            <a:endParaRPr lang="en-US"/>
          </a:p>
        </p:txBody>
      </p:sp>
    </p:spTree>
    <p:extLst>
      <p:ext uri="{BB962C8B-B14F-4D97-AF65-F5344CB8AC3E}">
        <p14:creationId xmlns:p14="http://schemas.microsoft.com/office/powerpoint/2010/main" val="510613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45E5EE-B0A0-4451-829C-15AA2BBAD181}"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9B317-8E81-41ED-AF45-0CEB7F3451FA}" type="slidenum">
              <a:rPr lang="en-US" smtClean="0"/>
              <a:t>‹#›</a:t>
            </a:fld>
            <a:endParaRPr lang="en-US"/>
          </a:p>
        </p:txBody>
      </p:sp>
    </p:spTree>
    <p:extLst>
      <p:ext uri="{BB962C8B-B14F-4D97-AF65-F5344CB8AC3E}">
        <p14:creationId xmlns:p14="http://schemas.microsoft.com/office/powerpoint/2010/main" val="1167178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245E5EE-B0A0-4451-829C-15AA2BBAD181}"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F9B317-8E81-41ED-AF45-0CEB7F3451FA}" type="slidenum">
              <a:rPr lang="en-US" smtClean="0"/>
              <a:t>‹#›</a:t>
            </a:fld>
            <a:endParaRPr lang="en-US"/>
          </a:p>
        </p:txBody>
      </p:sp>
    </p:spTree>
    <p:extLst>
      <p:ext uri="{BB962C8B-B14F-4D97-AF65-F5344CB8AC3E}">
        <p14:creationId xmlns:p14="http://schemas.microsoft.com/office/powerpoint/2010/main" val="2760037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45E5EE-B0A0-4451-829C-15AA2BBAD181}" type="datetimeFigureOut">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F9B317-8E81-41ED-AF45-0CEB7F3451FA}" type="slidenum">
              <a:rPr lang="en-US" smtClean="0"/>
              <a:t>‹#›</a:t>
            </a:fld>
            <a:endParaRPr lang="en-US"/>
          </a:p>
        </p:txBody>
      </p:sp>
    </p:spTree>
    <p:extLst>
      <p:ext uri="{BB962C8B-B14F-4D97-AF65-F5344CB8AC3E}">
        <p14:creationId xmlns:p14="http://schemas.microsoft.com/office/powerpoint/2010/main" val="3595680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45E5EE-B0A0-4451-829C-15AA2BBAD181}" type="datetimeFigureOut">
              <a:rPr lang="en-US" smtClean="0"/>
              <a:t>10/7/2024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F9B317-8E81-41ED-AF45-0CEB7F3451FA}" type="slidenum">
              <a:rPr lang="en-US" smtClean="0"/>
              <a:t>‹#›</a:t>
            </a:fld>
            <a:endParaRPr lang="en-US"/>
          </a:p>
        </p:txBody>
      </p:sp>
    </p:spTree>
    <p:extLst>
      <p:ext uri="{BB962C8B-B14F-4D97-AF65-F5344CB8AC3E}">
        <p14:creationId xmlns:p14="http://schemas.microsoft.com/office/powerpoint/2010/main" val="2543674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45E5EE-B0A0-4451-829C-15AA2BBAD181}" type="datetimeFigureOut">
              <a:rPr lang="en-US" smtClean="0"/>
              <a:t>10/7/2024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F9B317-8E81-41ED-AF45-0CEB7F3451FA}" type="slidenum">
              <a:rPr lang="en-US" smtClean="0"/>
              <a:t>‹#›</a:t>
            </a:fld>
            <a:endParaRPr lang="en-US"/>
          </a:p>
        </p:txBody>
      </p:sp>
    </p:spTree>
    <p:extLst>
      <p:ext uri="{BB962C8B-B14F-4D97-AF65-F5344CB8AC3E}">
        <p14:creationId xmlns:p14="http://schemas.microsoft.com/office/powerpoint/2010/main" val="2434038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45E5EE-B0A0-4451-829C-15AA2BBAD181}" type="datetimeFigureOut">
              <a:rPr lang="en-US" smtClean="0"/>
              <a:t>10/7/2024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F9B317-8E81-41ED-AF45-0CEB7F3451FA}" type="slidenum">
              <a:rPr lang="en-US" smtClean="0"/>
              <a:t>‹#›</a:t>
            </a:fld>
            <a:endParaRPr lang="en-US"/>
          </a:p>
        </p:txBody>
      </p:sp>
    </p:spTree>
    <p:extLst>
      <p:ext uri="{BB962C8B-B14F-4D97-AF65-F5344CB8AC3E}">
        <p14:creationId xmlns:p14="http://schemas.microsoft.com/office/powerpoint/2010/main" val="700363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45E5EE-B0A0-4451-829C-15AA2BBAD181}" type="datetimeFigureOut">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F9B317-8E81-41ED-AF45-0CEB7F3451FA}" type="slidenum">
              <a:rPr lang="en-US" smtClean="0"/>
              <a:t>‹#›</a:t>
            </a:fld>
            <a:endParaRPr lang="en-US"/>
          </a:p>
        </p:txBody>
      </p:sp>
    </p:spTree>
    <p:extLst>
      <p:ext uri="{BB962C8B-B14F-4D97-AF65-F5344CB8AC3E}">
        <p14:creationId xmlns:p14="http://schemas.microsoft.com/office/powerpoint/2010/main" val="2809398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45E5EE-B0A0-4451-829C-15AA2BBAD181}" type="datetimeFigureOut">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F9B317-8E81-41ED-AF45-0CEB7F3451FA}" type="slidenum">
              <a:rPr lang="en-US" smtClean="0"/>
              <a:t>‹#›</a:t>
            </a:fld>
            <a:endParaRPr lang="en-US"/>
          </a:p>
        </p:txBody>
      </p:sp>
    </p:spTree>
    <p:extLst>
      <p:ext uri="{BB962C8B-B14F-4D97-AF65-F5344CB8AC3E}">
        <p14:creationId xmlns:p14="http://schemas.microsoft.com/office/powerpoint/2010/main" val="1018081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45E5EE-B0A0-4451-829C-15AA2BBAD181}" type="datetimeFigureOut">
              <a:rPr lang="en-US" smtClean="0"/>
              <a:t>10/7/2024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F9B317-8E81-41ED-AF45-0CEB7F3451FA}" type="slidenum">
              <a:rPr lang="en-US" smtClean="0"/>
              <a:t>‹#›</a:t>
            </a:fld>
            <a:endParaRPr lang="en-US"/>
          </a:p>
        </p:txBody>
      </p:sp>
    </p:spTree>
    <p:extLst>
      <p:ext uri="{BB962C8B-B14F-4D97-AF65-F5344CB8AC3E}">
        <p14:creationId xmlns:p14="http://schemas.microsoft.com/office/powerpoint/2010/main" val="26323536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1CB6F-D241-48B8-BE8C-5CEE92CED827}"/>
              </a:ext>
            </a:extLst>
          </p:cNvPr>
          <p:cNvSpPr>
            <a:spLocks noGrp="1"/>
          </p:cNvSpPr>
          <p:nvPr>
            <p:ph type="ctrTitle"/>
          </p:nvPr>
        </p:nvSpPr>
        <p:spPr>
          <a:xfrm>
            <a:off x="-1" y="2098408"/>
            <a:ext cx="9051533" cy="2387600"/>
          </a:xfrm>
        </p:spPr>
        <p:txBody>
          <a:bodyPr>
            <a:normAutofit/>
          </a:bodyPr>
          <a:lstStyle/>
          <a:p>
            <a:r>
              <a:rPr lang="en-US" sz="4000" b="1" dirty="0">
                <a:solidFill>
                  <a:schemeClr val="accent6">
                    <a:lumMod val="50000"/>
                  </a:schemeClr>
                </a:solidFill>
                <a:latin typeface="Arial Black" panose="020B0604020202020204" pitchFamily="34" charset="0"/>
                <a:cs typeface="Arial Black" panose="020B0604020202020204" pitchFamily="34" charset="0"/>
              </a:rPr>
              <a:t>Texas 4-H</a:t>
            </a:r>
            <a:br>
              <a:rPr lang="en-US" b="1" dirty="0">
                <a:solidFill>
                  <a:schemeClr val="accent6">
                    <a:lumMod val="50000"/>
                  </a:schemeClr>
                </a:solidFill>
                <a:latin typeface="Arial Black" panose="020B0604020202020204" pitchFamily="34" charset="0"/>
                <a:cs typeface="Arial Black" panose="020B0604020202020204" pitchFamily="34" charset="0"/>
              </a:rPr>
            </a:br>
            <a:r>
              <a:rPr lang="en-US" b="1" dirty="0">
                <a:latin typeface="Arial Black" panose="020B0604020202020204" pitchFamily="34" charset="0"/>
                <a:cs typeface="Arial Black" panose="020B0604020202020204" pitchFamily="34" charset="0"/>
              </a:rPr>
              <a:t>RECOGNITION MODEL</a:t>
            </a:r>
          </a:p>
        </p:txBody>
      </p:sp>
    </p:spTree>
    <p:extLst>
      <p:ext uri="{BB962C8B-B14F-4D97-AF65-F5344CB8AC3E}">
        <p14:creationId xmlns:p14="http://schemas.microsoft.com/office/powerpoint/2010/main" val="3751319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3B1E1-D2C5-4227-857E-C54F2A2B68DC}"/>
              </a:ext>
            </a:extLst>
          </p:cNvPr>
          <p:cNvSpPr>
            <a:spLocks noGrp="1"/>
          </p:cNvSpPr>
          <p:nvPr>
            <p:ph type="title"/>
          </p:nvPr>
        </p:nvSpPr>
        <p:spPr>
          <a:xfrm>
            <a:off x="628650" y="1162843"/>
            <a:ext cx="7886700" cy="1325563"/>
          </a:xfrm>
        </p:spPr>
        <p:txBody>
          <a:bodyPr>
            <a:noAutofit/>
          </a:bodyPr>
          <a:lstStyle/>
          <a:p>
            <a:r>
              <a:rPr lang="en-US" altLang="en-US" sz="3600" b="1" dirty="0">
                <a:latin typeface="Arial Black" panose="020B0604020202020204" pitchFamily="34" charset="0"/>
                <a:cs typeface="Arial Black" panose="020B0604020202020204" pitchFamily="34" charset="0"/>
              </a:rPr>
              <a:t>Examples of Recognition for </a:t>
            </a:r>
            <a:br>
              <a:rPr lang="en-US" altLang="en-US" sz="3600" b="1" dirty="0">
                <a:latin typeface="Arial Black" panose="020B0604020202020204" pitchFamily="34" charset="0"/>
                <a:cs typeface="Arial Black" panose="020B0604020202020204" pitchFamily="34" charset="0"/>
              </a:rPr>
            </a:br>
            <a:r>
              <a:rPr lang="en-US" altLang="en-US" sz="3600" b="1" dirty="0">
                <a:latin typeface="Arial Black" panose="020B0604020202020204" pitchFamily="34" charset="0"/>
                <a:cs typeface="Arial Black" panose="020B0604020202020204" pitchFamily="34" charset="0"/>
              </a:rPr>
              <a:t>Achievement of Standards of Excellence</a:t>
            </a:r>
            <a:endParaRPr lang="en-US" sz="3600" b="1" dirty="0">
              <a:latin typeface="Arial Black" panose="020B0604020202020204" pitchFamily="34" charset="0"/>
              <a:cs typeface="Arial Black" panose="020B0604020202020204" pitchFamily="34" charset="0"/>
            </a:endParaRPr>
          </a:p>
        </p:txBody>
      </p:sp>
      <p:sp>
        <p:nvSpPr>
          <p:cNvPr id="3" name="Content Placeholder 2">
            <a:extLst>
              <a:ext uri="{FF2B5EF4-FFF2-40B4-BE49-F238E27FC236}">
                <a16:creationId xmlns:a16="http://schemas.microsoft.com/office/drawing/2014/main" id="{039916A3-CB56-435E-87E1-E9404D8738E5}"/>
              </a:ext>
            </a:extLst>
          </p:cNvPr>
          <p:cNvSpPr>
            <a:spLocks noGrp="1"/>
          </p:cNvSpPr>
          <p:nvPr>
            <p:ph idx="1"/>
          </p:nvPr>
        </p:nvSpPr>
        <p:spPr>
          <a:xfrm>
            <a:off x="628650" y="2488406"/>
            <a:ext cx="7886700" cy="2659548"/>
          </a:xfrm>
        </p:spPr>
        <p:txBody>
          <a:bodyPr>
            <a:normAutofit fontScale="85000" lnSpcReduction="20000"/>
          </a:bodyPr>
          <a:lstStyle/>
          <a:p>
            <a:r>
              <a:rPr lang="en-US" altLang="en-US" dirty="0"/>
              <a:t>Hosting a contest in which awards are based on a point system</a:t>
            </a:r>
          </a:p>
          <a:p>
            <a:r>
              <a:rPr lang="en-US" altLang="en-US" dirty="0"/>
              <a:t>Project achievement levels based on completion of preset criteria</a:t>
            </a:r>
          </a:p>
          <a:p>
            <a:r>
              <a:rPr lang="en-US" altLang="en-US" dirty="0"/>
              <a:t>A project show in which members exhibit knowledge or skills </a:t>
            </a:r>
          </a:p>
          <a:p>
            <a:r>
              <a:rPr lang="en-US" altLang="en-US" dirty="0"/>
              <a:t>Exhibit results of their project work</a:t>
            </a:r>
          </a:p>
          <a:p>
            <a:r>
              <a:rPr lang="en-US" altLang="en-US" dirty="0"/>
              <a:t>A judging contest (compared against a standard)</a:t>
            </a:r>
          </a:p>
          <a:p>
            <a:endParaRPr lang="en-US" dirty="0"/>
          </a:p>
        </p:txBody>
      </p:sp>
      <p:sp>
        <p:nvSpPr>
          <p:cNvPr id="4" name="TextBox 9">
            <a:extLst>
              <a:ext uri="{FF2B5EF4-FFF2-40B4-BE49-F238E27FC236}">
                <a16:creationId xmlns:a16="http://schemas.microsoft.com/office/drawing/2014/main" id="{29D69740-3590-4DF4-B08C-18DBD8549A53}"/>
              </a:ext>
            </a:extLst>
          </p:cNvPr>
          <p:cNvSpPr txBox="1">
            <a:spLocks noChangeArrowheads="1"/>
          </p:cNvSpPr>
          <p:nvPr/>
        </p:nvSpPr>
        <p:spPr bwMode="auto">
          <a:xfrm>
            <a:off x="628650" y="5124202"/>
            <a:ext cx="7886700" cy="584775"/>
          </a:xfrm>
          <a:prstGeom prst="rect">
            <a:avLst/>
          </a:prstGeo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2">
            <a:schemeClr val="dk1"/>
          </a:lnRef>
          <a:fillRef idx="1">
            <a:schemeClr val="lt1"/>
          </a:fillRef>
          <a:effectRef idx="0">
            <a:schemeClr val="dk1"/>
          </a:effectRef>
          <a:fontRef idx="minor">
            <a:schemeClr val="dk1"/>
          </a:fontRef>
        </p:style>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600" dirty="0">
                <a:latin typeface="Arial" panose="020B0604020202020204" pitchFamily="34" charset="0"/>
              </a:rPr>
              <a:t>Some examples of awards you might use include ribbons, certificates, project equipment or supplies, plaques, project pins or other items.</a:t>
            </a:r>
          </a:p>
        </p:txBody>
      </p:sp>
    </p:spTree>
    <p:extLst>
      <p:ext uri="{BB962C8B-B14F-4D97-AF65-F5344CB8AC3E}">
        <p14:creationId xmlns:p14="http://schemas.microsoft.com/office/powerpoint/2010/main" val="3593904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B8A7C-B043-4D63-A5E7-0E56864C7CF7}"/>
              </a:ext>
            </a:extLst>
          </p:cNvPr>
          <p:cNvSpPr>
            <a:spLocks noGrp="1"/>
          </p:cNvSpPr>
          <p:nvPr>
            <p:ph type="title"/>
          </p:nvPr>
        </p:nvSpPr>
        <p:spPr>
          <a:xfrm>
            <a:off x="628650" y="1162843"/>
            <a:ext cx="7886700" cy="1325563"/>
          </a:xfrm>
        </p:spPr>
        <p:txBody>
          <a:bodyPr>
            <a:normAutofit/>
          </a:bodyPr>
          <a:lstStyle/>
          <a:p>
            <a:r>
              <a:rPr lang="en-US" altLang="en-US" sz="3600" b="1" dirty="0">
                <a:latin typeface="Arial Black" panose="020B0604020202020204" pitchFamily="34" charset="0"/>
                <a:cs typeface="Arial Black" panose="020B0604020202020204" pitchFamily="34" charset="0"/>
              </a:rPr>
              <a:t>Recognizing 4-H Members for </a:t>
            </a:r>
            <a:br>
              <a:rPr lang="en-US" altLang="en-US" sz="3600" b="1" dirty="0">
                <a:latin typeface="Arial Black" panose="020B0604020202020204" pitchFamily="34" charset="0"/>
                <a:cs typeface="Arial Black" panose="020B0604020202020204" pitchFamily="34" charset="0"/>
              </a:rPr>
            </a:br>
            <a:r>
              <a:rPr lang="en-US" altLang="en-US" sz="3600" b="1" dirty="0">
                <a:latin typeface="Arial Black" panose="020B0604020202020204" pitchFamily="34" charset="0"/>
                <a:cs typeface="Arial Black" panose="020B0604020202020204" pitchFamily="34" charset="0"/>
              </a:rPr>
              <a:t>Results from Peer Competition</a:t>
            </a:r>
            <a:endParaRPr lang="en-US" sz="3600" b="1" dirty="0">
              <a:latin typeface="Arial Black" panose="020B0604020202020204" pitchFamily="34" charset="0"/>
              <a:cs typeface="Arial Black" panose="020B0604020202020204" pitchFamily="34" charset="0"/>
            </a:endParaRPr>
          </a:p>
        </p:txBody>
      </p:sp>
      <p:sp>
        <p:nvSpPr>
          <p:cNvPr id="3" name="Content Placeholder 2">
            <a:extLst>
              <a:ext uri="{FF2B5EF4-FFF2-40B4-BE49-F238E27FC236}">
                <a16:creationId xmlns:a16="http://schemas.microsoft.com/office/drawing/2014/main" id="{08DF9168-C698-4590-B5E2-075E6CCC3FE4}"/>
              </a:ext>
            </a:extLst>
          </p:cNvPr>
          <p:cNvSpPr>
            <a:spLocks noGrp="1"/>
          </p:cNvSpPr>
          <p:nvPr>
            <p:ph idx="1"/>
          </p:nvPr>
        </p:nvSpPr>
        <p:spPr>
          <a:xfrm>
            <a:off x="628650" y="2488405"/>
            <a:ext cx="7886700" cy="1489829"/>
          </a:xfrm>
        </p:spPr>
        <p:txBody>
          <a:bodyPr>
            <a:normAutofit/>
          </a:bodyPr>
          <a:lstStyle/>
          <a:p>
            <a:r>
              <a:rPr lang="en-US" altLang="en-US" sz="2400" dirty="0"/>
              <a:t>Competition rules must be clearly defined and fully enforced</a:t>
            </a:r>
          </a:p>
          <a:p>
            <a:r>
              <a:rPr lang="en-US" altLang="en-US" sz="2400" dirty="0"/>
              <a:t>A winner is named in this type of recognition</a:t>
            </a:r>
          </a:p>
          <a:p>
            <a:endParaRPr lang="en-US" sz="2400" dirty="0"/>
          </a:p>
        </p:txBody>
      </p:sp>
      <p:sp>
        <p:nvSpPr>
          <p:cNvPr id="4" name="TextBox 5">
            <a:extLst>
              <a:ext uri="{FF2B5EF4-FFF2-40B4-BE49-F238E27FC236}">
                <a16:creationId xmlns:a16="http://schemas.microsoft.com/office/drawing/2014/main" id="{CE3E9CE4-11B9-4559-8713-20B2901CD33A}"/>
              </a:ext>
            </a:extLst>
          </p:cNvPr>
          <p:cNvSpPr txBox="1">
            <a:spLocks noChangeArrowheads="1"/>
          </p:cNvSpPr>
          <p:nvPr/>
        </p:nvSpPr>
        <p:spPr bwMode="auto">
          <a:xfrm>
            <a:off x="673924" y="3978234"/>
            <a:ext cx="7841425" cy="646113"/>
          </a:xfrm>
          <a:prstGeom prst="rect">
            <a:avLst/>
          </a:prstGeo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2">
            <a:schemeClr val="dk1"/>
          </a:lnRef>
          <a:fillRef idx="1">
            <a:schemeClr val="lt1"/>
          </a:fillRef>
          <a:effectRef idx="0">
            <a:schemeClr val="dk1"/>
          </a:effectRef>
          <a:fontRef idx="minor">
            <a:schemeClr val="dk1"/>
          </a:fontRef>
        </p:style>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dirty="0">
                <a:latin typeface="Arial" panose="020B0604020202020204" pitchFamily="34" charset="0"/>
              </a:rPr>
              <a:t>Some examples of awards you might use include medals, trophies, plaques, scholarships or other things.</a:t>
            </a:r>
          </a:p>
        </p:txBody>
      </p:sp>
    </p:spTree>
    <p:extLst>
      <p:ext uri="{BB962C8B-B14F-4D97-AF65-F5344CB8AC3E}">
        <p14:creationId xmlns:p14="http://schemas.microsoft.com/office/powerpoint/2010/main" val="4008941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87E37-5EEE-4FD1-BC58-8BE3C6E035A2}"/>
              </a:ext>
            </a:extLst>
          </p:cNvPr>
          <p:cNvSpPr>
            <a:spLocks noGrp="1"/>
          </p:cNvSpPr>
          <p:nvPr>
            <p:ph type="title"/>
          </p:nvPr>
        </p:nvSpPr>
        <p:spPr>
          <a:xfrm>
            <a:off x="628650" y="1162843"/>
            <a:ext cx="7886700" cy="1325563"/>
          </a:xfrm>
        </p:spPr>
        <p:txBody>
          <a:bodyPr>
            <a:normAutofit/>
          </a:bodyPr>
          <a:lstStyle/>
          <a:p>
            <a:r>
              <a:rPr lang="en-US" altLang="en-US" sz="3600" b="1" dirty="0">
                <a:latin typeface="Arial Black" panose="020B0604020202020204" pitchFamily="34" charset="0"/>
                <a:cs typeface="Arial Black" panose="020B0604020202020204" pitchFamily="34" charset="0"/>
              </a:rPr>
              <a:t>Recognizing 4-H Members for Cooperation</a:t>
            </a:r>
            <a:endParaRPr lang="en-US" sz="3600" b="1" dirty="0">
              <a:latin typeface="Arial Black" panose="020B0604020202020204" pitchFamily="34" charset="0"/>
              <a:cs typeface="Arial Black" panose="020B0604020202020204" pitchFamily="34" charset="0"/>
            </a:endParaRPr>
          </a:p>
        </p:txBody>
      </p:sp>
      <p:sp>
        <p:nvSpPr>
          <p:cNvPr id="3" name="Content Placeholder 2">
            <a:extLst>
              <a:ext uri="{FF2B5EF4-FFF2-40B4-BE49-F238E27FC236}">
                <a16:creationId xmlns:a16="http://schemas.microsoft.com/office/drawing/2014/main" id="{6E062DA7-1C6C-41D9-88DB-FEF8C9453F3D}"/>
              </a:ext>
            </a:extLst>
          </p:cNvPr>
          <p:cNvSpPr>
            <a:spLocks noGrp="1"/>
          </p:cNvSpPr>
          <p:nvPr>
            <p:ph idx="1"/>
          </p:nvPr>
        </p:nvSpPr>
        <p:spPr>
          <a:xfrm>
            <a:off x="628650" y="2488405"/>
            <a:ext cx="7886700" cy="3176125"/>
          </a:xfrm>
        </p:spPr>
        <p:txBody>
          <a:bodyPr>
            <a:normAutofit lnSpcReduction="10000"/>
          </a:bodyPr>
          <a:lstStyle/>
          <a:p>
            <a:r>
              <a:rPr lang="en-US" altLang="en-US" sz="2600" dirty="0"/>
              <a:t>All young people need to be fully involved in the entire process.</a:t>
            </a:r>
          </a:p>
          <a:p>
            <a:r>
              <a:rPr lang="en-US" altLang="en-US" sz="2600" dirty="0"/>
              <a:t>There need to be mutually agreed upon goals.</a:t>
            </a:r>
          </a:p>
          <a:p>
            <a:r>
              <a:rPr lang="en-US" altLang="en-US" sz="2600" dirty="0"/>
              <a:t>Attention needs to be given to the way the group works.</a:t>
            </a:r>
          </a:p>
          <a:p>
            <a:r>
              <a:rPr lang="en-US" altLang="en-US" sz="2600" dirty="0"/>
              <a:t>The ultimate goal is the satisfaction of being part of a team.</a:t>
            </a:r>
          </a:p>
          <a:p>
            <a:r>
              <a:rPr lang="en-US" altLang="en-US" sz="2600" dirty="0"/>
              <a:t>All members are recognized.</a:t>
            </a:r>
          </a:p>
          <a:p>
            <a:endParaRPr lang="en-US" dirty="0"/>
          </a:p>
        </p:txBody>
      </p:sp>
    </p:spTree>
    <p:extLst>
      <p:ext uri="{BB962C8B-B14F-4D97-AF65-F5344CB8AC3E}">
        <p14:creationId xmlns:p14="http://schemas.microsoft.com/office/powerpoint/2010/main" val="3438182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0975D-10BB-4E5D-85EA-2326FDC6622A}"/>
              </a:ext>
            </a:extLst>
          </p:cNvPr>
          <p:cNvSpPr>
            <a:spLocks noGrp="1"/>
          </p:cNvSpPr>
          <p:nvPr>
            <p:ph type="title"/>
          </p:nvPr>
        </p:nvSpPr>
        <p:spPr>
          <a:xfrm>
            <a:off x="628650" y="1162843"/>
            <a:ext cx="7886700" cy="1325563"/>
          </a:xfrm>
        </p:spPr>
        <p:txBody>
          <a:bodyPr>
            <a:normAutofit fontScale="90000"/>
          </a:bodyPr>
          <a:lstStyle/>
          <a:p>
            <a:r>
              <a:rPr lang="en-US" altLang="en-US" sz="3600" b="1" dirty="0">
                <a:latin typeface="Arial Black" panose="020B0604020202020204" pitchFamily="34" charset="0"/>
                <a:cs typeface="Arial Black" panose="020B0604020202020204" pitchFamily="34" charset="0"/>
              </a:rPr>
              <a:t>Recognition of Parents/Supporting Adults/Volunteer Leaders</a:t>
            </a:r>
            <a:endParaRPr lang="en-US" sz="3600" b="1" dirty="0">
              <a:latin typeface="Arial Black" panose="020B0604020202020204" pitchFamily="34" charset="0"/>
              <a:cs typeface="Arial Black" panose="020B0604020202020204" pitchFamily="34" charset="0"/>
            </a:endParaRPr>
          </a:p>
        </p:txBody>
      </p:sp>
      <p:sp>
        <p:nvSpPr>
          <p:cNvPr id="3" name="Content Placeholder 2">
            <a:extLst>
              <a:ext uri="{FF2B5EF4-FFF2-40B4-BE49-F238E27FC236}">
                <a16:creationId xmlns:a16="http://schemas.microsoft.com/office/drawing/2014/main" id="{04128273-708F-4EDA-83CF-0DE15ECB2F0A}"/>
              </a:ext>
            </a:extLst>
          </p:cNvPr>
          <p:cNvSpPr>
            <a:spLocks noGrp="1"/>
          </p:cNvSpPr>
          <p:nvPr>
            <p:ph idx="1"/>
          </p:nvPr>
        </p:nvSpPr>
        <p:spPr>
          <a:xfrm>
            <a:off x="628650" y="2488405"/>
            <a:ext cx="7886700" cy="3688557"/>
          </a:xfrm>
        </p:spPr>
        <p:txBody>
          <a:bodyPr/>
          <a:lstStyle/>
          <a:p>
            <a:r>
              <a:rPr lang="en-US" altLang="en-US" sz="2400" dirty="0"/>
              <a:t>Personal letters</a:t>
            </a:r>
          </a:p>
          <a:p>
            <a:r>
              <a:rPr lang="en-US" altLang="en-US" sz="2400" dirty="0"/>
              <a:t>Publicity</a:t>
            </a:r>
          </a:p>
          <a:p>
            <a:r>
              <a:rPr lang="en-US" altLang="en-US" sz="2400" dirty="0"/>
              <a:t>Gift certificates/coupons</a:t>
            </a:r>
          </a:p>
          <a:p>
            <a:r>
              <a:rPr lang="en-US" altLang="en-US" sz="2400" dirty="0"/>
              <a:t>Plaques</a:t>
            </a:r>
          </a:p>
          <a:p>
            <a:r>
              <a:rPr lang="en-US" altLang="en-US" sz="2400" dirty="0"/>
              <a:t>Promotion or new title</a:t>
            </a:r>
          </a:p>
          <a:p>
            <a:r>
              <a:rPr lang="en-US" altLang="en-US" sz="2400" dirty="0"/>
              <a:t>Special learning opportunities</a:t>
            </a:r>
          </a:p>
          <a:p>
            <a:endParaRPr lang="en-US" dirty="0"/>
          </a:p>
        </p:txBody>
      </p:sp>
    </p:spTree>
    <p:extLst>
      <p:ext uri="{BB962C8B-B14F-4D97-AF65-F5344CB8AC3E}">
        <p14:creationId xmlns:p14="http://schemas.microsoft.com/office/powerpoint/2010/main" val="699533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3AE22-2765-411A-BED0-938A843DC048}"/>
              </a:ext>
            </a:extLst>
          </p:cNvPr>
          <p:cNvSpPr>
            <a:spLocks noGrp="1"/>
          </p:cNvSpPr>
          <p:nvPr>
            <p:ph type="title"/>
          </p:nvPr>
        </p:nvSpPr>
        <p:spPr>
          <a:xfrm>
            <a:off x="628650" y="1162843"/>
            <a:ext cx="7886700" cy="1325563"/>
          </a:xfrm>
        </p:spPr>
        <p:txBody>
          <a:bodyPr>
            <a:normAutofit/>
          </a:bodyPr>
          <a:lstStyle/>
          <a:p>
            <a:r>
              <a:rPr lang="en-US" altLang="en-US" sz="3600" b="1" dirty="0">
                <a:latin typeface="Arial Black" panose="020B0604020202020204" pitchFamily="34" charset="0"/>
                <a:cs typeface="Arial Black" panose="020B0604020202020204" pitchFamily="34" charset="0"/>
              </a:rPr>
              <a:t>Informal Recognition</a:t>
            </a:r>
            <a:endParaRPr lang="en-US" sz="3600" b="1" dirty="0">
              <a:latin typeface="Arial Black" panose="020B0604020202020204" pitchFamily="34" charset="0"/>
              <a:cs typeface="Arial Black" panose="020B0604020202020204" pitchFamily="34" charset="0"/>
            </a:endParaRPr>
          </a:p>
        </p:txBody>
      </p:sp>
      <p:sp>
        <p:nvSpPr>
          <p:cNvPr id="3" name="Content Placeholder 2">
            <a:extLst>
              <a:ext uri="{FF2B5EF4-FFF2-40B4-BE49-F238E27FC236}">
                <a16:creationId xmlns:a16="http://schemas.microsoft.com/office/drawing/2014/main" id="{22576DDF-E26F-4054-A04A-B7B2DC7B983B}"/>
              </a:ext>
            </a:extLst>
          </p:cNvPr>
          <p:cNvSpPr>
            <a:spLocks noGrp="1"/>
          </p:cNvSpPr>
          <p:nvPr>
            <p:ph idx="1"/>
          </p:nvPr>
        </p:nvSpPr>
        <p:spPr>
          <a:xfrm>
            <a:off x="628650" y="2488405"/>
            <a:ext cx="7886700" cy="3146437"/>
          </a:xfrm>
        </p:spPr>
        <p:txBody>
          <a:bodyPr>
            <a:normAutofit fontScale="92500" lnSpcReduction="10000"/>
          </a:bodyPr>
          <a:lstStyle/>
          <a:p>
            <a:r>
              <a:rPr lang="en-US" altLang="en-US" sz="2400" dirty="0"/>
              <a:t>Introduce new members and guests.</a:t>
            </a:r>
          </a:p>
          <a:p>
            <a:r>
              <a:rPr lang="en-US" altLang="en-US" sz="2400" dirty="0"/>
              <a:t>Send cards.</a:t>
            </a:r>
          </a:p>
          <a:p>
            <a:r>
              <a:rPr lang="en-US" altLang="en-US" sz="2400" dirty="0"/>
              <a:t>Thank those that took leadership.</a:t>
            </a:r>
          </a:p>
          <a:p>
            <a:r>
              <a:rPr lang="en-US" altLang="en-US" sz="2400" dirty="0"/>
              <a:t>Ask a young member to lead the pledge.</a:t>
            </a:r>
          </a:p>
          <a:p>
            <a:r>
              <a:rPr lang="en-US" altLang="en-US" sz="2400" dirty="0"/>
              <a:t>Take pictures and display them.</a:t>
            </a:r>
          </a:p>
          <a:p>
            <a:r>
              <a:rPr lang="en-US" altLang="en-US" sz="2400" dirty="0"/>
              <a:t>Say “Thank you.”</a:t>
            </a:r>
          </a:p>
          <a:p>
            <a:r>
              <a:rPr lang="en-US" altLang="en-US" sz="2400" dirty="0"/>
              <a:t>Give responsibility.</a:t>
            </a:r>
          </a:p>
          <a:p>
            <a:r>
              <a:rPr lang="en-US" altLang="en-US" sz="2400" dirty="0"/>
              <a:t>Say hello.</a:t>
            </a:r>
          </a:p>
          <a:p>
            <a:endParaRPr lang="en-US" sz="2400" dirty="0"/>
          </a:p>
        </p:txBody>
      </p:sp>
    </p:spTree>
    <p:extLst>
      <p:ext uri="{BB962C8B-B14F-4D97-AF65-F5344CB8AC3E}">
        <p14:creationId xmlns:p14="http://schemas.microsoft.com/office/powerpoint/2010/main" val="1438682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424E6F-2DB4-4FEE-8E78-34A7BDD4EA58}"/>
              </a:ext>
            </a:extLst>
          </p:cNvPr>
          <p:cNvSpPr>
            <a:spLocks noGrp="1"/>
          </p:cNvSpPr>
          <p:nvPr>
            <p:ph idx="1"/>
          </p:nvPr>
        </p:nvSpPr>
        <p:spPr>
          <a:xfrm>
            <a:off x="628650" y="2488405"/>
            <a:ext cx="7886700" cy="3003933"/>
          </a:xfrm>
        </p:spPr>
        <p:txBody>
          <a:bodyPr>
            <a:normAutofit/>
          </a:bodyPr>
          <a:lstStyle/>
          <a:p>
            <a:r>
              <a:rPr lang="en-US" altLang="en-US" sz="2400" dirty="0"/>
              <a:t>Compliment members for improvements.</a:t>
            </a:r>
          </a:p>
          <a:p>
            <a:r>
              <a:rPr lang="en-US" altLang="en-US" sz="2400" dirty="0"/>
              <a:t>Give appreciation to leaders for specific efforts.</a:t>
            </a:r>
          </a:p>
          <a:p>
            <a:r>
              <a:rPr lang="en-US" altLang="en-US" sz="2400" dirty="0"/>
              <a:t>Congratulate for achievement in and out of 4-H.</a:t>
            </a:r>
          </a:p>
          <a:p>
            <a:r>
              <a:rPr lang="en-US" altLang="en-US" sz="2400" dirty="0"/>
              <a:t>Pay partial expenses for trips.</a:t>
            </a:r>
          </a:p>
          <a:p>
            <a:r>
              <a:rPr lang="en-US" altLang="en-US" sz="2400" dirty="0"/>
              <a:t>Put articles in the newspaper.</a:t>
            </a:r>
          </a:p>
          <a:p>
            <a:r>
              <a:rPr lang="en-US" altLang="en-US" sz="2400" dirty="0"/>
              <a:t>Help members evaluate 4-H entries.</a:t>
            </a:r>
          </a:p>
          <a:p>
            <a:pPr>
              <a:buFontTx/>
              <a:buNone/>
            </a:pPr>
            <a:endParaRPr lang="en-US" altLang="en-US" sz="2400" dirty="0"/>
          </a:p>
          <a:p>
            <a:endParaRPr lang="en-US" sz="2400" dirty="0"/>
          </a:p>
        </p:txBody>
      </p:sp>
      <p:sp>
        <p:nvSpPr>
          <p:cNvPr id="4" name="Title 1">
            <a:extLst>
              <a:ext uri="{FF2B5EF4-FFF2-40B4-BE49-F238E27FC236}">
                <a16:creationId xmlns:a16="http://schemas.microsoft.com/office/drawing/2014/main" id="{9A72A3D9-26A3-6A4C-8AF0-832945C725B9}"/>
              </a:ext>
            </a:extLst>
          </p:cNvPr>
          <p:cNvSpPr txBox="1">
            <a:spLocks/>
          </p:cNvSpPr>
          <p:nvPr/>
        </p:nvSpPr>
        <p:spPr>
          <a:xfrm>
            <a:off x="628650" y="1162843"/>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600" b="1">
                <a:latin typeface="Arial Black" panose="020B0604020202020204" pitchFamily="34" charset="0"/>
                <a:cs typeface="Arial Black" panose="020B0604020202020204" pitchFamily="34" charset="0"/>
              </a:rPr>
              <a:t>Informal Recognition</a:t>
            </a:r>
            <a:endParaRPr lang="en-US" sz="3600" b="1"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4275038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506BFA-9A24-4EA9-A913-324D71A3A6A0}"/>
              </a:ext>
            </a:extLst>
          </p:cNvPr>
          <p:cNvSpPr>
            <a:spLocks noGrp="1"/>
          </p:cNvSpPr>
          <p:nvPr>
            <p:ph idx="1"/>
          </p:nvPr>
        </p:nvSpPr>
        <p:spPr>
          <a:xfrm>
            <a:off x="628650" y="2488406"/>
            <a:ext cx="7886700" cy="3187999"/>
          </a:xfrm>
        </p:spPr>
        <p:txBody>
          <a:bodyPr>
            <a:normAutofit fontScale="62500" lnSpcReduction="20000"/>
          </a:bodyPr>
          <a:lstStyle/>
          <a:p>
            <a:pPr fontAlgn="auto">
              <a:spcAft>
                <a:spcPts val="0"/>
              </a:spcAft>
              <a:defRPr/>
            </a:pPr>
            <a:r>
              <a:rPr lang="en-US" altLang="en-US" dirty="0"/>
              <a:t>Honor Roll Members</a:t>
            </a:r>
          </a:p>
          <a:p>
            <a:pPr fontAlgn="auto">
              <a:spcAft>
                <a:spcPts val="0"/>
              </a:spcAft>
              <a:buFontTx/>
              <a:buNone/>
              <a:defRPr/>
            </a:pPr>
            <a:r>
              <a:rPr lang="en-US" altLang="en-US" dirty="0"/>
              <a:t>	* Attend at least 75 percent of regular club meetings</a:t>
            </a:r>
          </a:p>
          <a:p>
            <a:pPr fontAlgn="auto">
              <a:spcAft>
                <a:spcPts val="0"/>
              </a:spcAft>
              <a:buFontTx/>
              <a:buNone/>
              <a:defRPr/>
            </a:pPr>
            <a:r>
              <a:rPr lang="en-US" altLang="en-US" dirty="0"/>
              <a:t>	* Turn in completed Member Achievement Plan (MAP) or other  report form.</a:t>
            </a:r>
          </a:p>
          <a:p>
            <a:pPr fontAlgn="auto">
              <a:spcAft>
                <a:spcPts val="0"/>
              </a:spcAft>
              <a:buFontTx/>
              <a:buNone/>
              <a:defRPr/>
            </a:pPr>
            <a:r>
              <a:rPr lang="en-US" altLang="en-US" dirty="0"/>
              <a:t>	* Participate in at least one county event</a:t>
            </a:r>
          </a:p>
          <a:p>
            <a:pPr fontAlgn="auto">
              <a:spcAft>
                <a:spcPts val="0"/>
              </a:spcAft>
              <a:defRPr/>
            </a:pPr>
            <a:r>
              <a:rPr lang="en-US" altLang="en-US" dirty="0"/>
              <a:t>100% Attendance Awards </a:t>
            </a:r>
          </a:p>
          <a:p>
            <a:pPr fontAlgn="auto">
              <a:spcAft>
                <a:spcPts val="0"/>
              </a:spcAft>
              <a:defRPr/>
            </a:pPr>
            <a:r>
              <a:rPr lang="en-US" altLang="en-US" dirty="0"/>
              <a:t>Completion Certificates </a:t>
            </a:r>
          </a:p>
          <a:p>
            <a:pPr fontAlgn="auto">
              <a:spcAft>
                <a:spcPts val="0"/>
              </a:spcAft>
              <a:defRPr/>
            </a:pPr>
            <a:r>
              <a:rPr lang="en-US" altLang="en-US" dirty="0"/>
              <a:t>Club Officer Pins </a:t>
            </a:r>
          </a:p>
          <a:p>
            <a:pPr fontAlgn="auto">
              <a:spcAft>
                <a:spcPts val="0"/>
              </a:spcAft>
              <a:defRPr/>
            </a:pPr>
            <a:r>
              <a:rPr lang="en-US" altLang="en-US" dirty="0"/>
              <a:t>Junior Leader Pins or Chevrons</a:t>
            </a:r>
          </a:p>
          <a:p>
            <a:pPr fontAlgn="auto">
              <a:spcAft>
                <a:spcPts val="0"/>
              </a:spcAft>
              <a:defRPr/>
            </a:pPr>
            <a:r>
              <a:rPr lang="en-US" altLang="en-US" dirty="0"/>
              <a:t>Teen Leader Pins or Chevrons</a:t>
            </a:r>
          </a:p>
          <a:p>
            <a:pPr fontAlgn="auto">
              <a:spcAft>
                <a:spcPts val="0"/>
              </a:spcAft>
              <a:defRPr/>
            </a:pPr>
            <a:r>
              <a:rPr lang="en-US" altLang="en-US" dirty="0"/>
              <a:t>Volunteer Leader Pins or Certificates</a:t>
            </a:r>
          </a:p>
          <a:p>
            <a:pPr fontAlgn="auto">
              <a:spcAft>
                <a:spcPts val="0"/>
              </a:spcAft>
              <a:defRPr/>
            </a:pPr>
            <a:endParaRPr lang="en-US" altLang="en-US" sz="2400" dirty="0"/>
          </a:p>
          <a:p>
            <a:endParaRPr lang="en-US" dirty="0"/>
          </a:p>
        </p:txBody>
      </p:sp>
      <p:sp>
        <p:nvSpPr>
          <p:cNvPr id="4" name="Title 1">
            <a:extLst>
              <a:ext uri="{FF2B5EF4-FFF2-40B4-BE49-F238E27FC236}">
                <a16:creationId xmlns:a16="http://schemas.microsoft.com/office/drawing/2014/main" id="{2C5863A2-FC04-8D41-AF9E-A24DC009135B}"/>
              </a:ext>
            </a:extLst>
          </p:cNvPr>
          <p:cNvSpPr txBox="1">
            <a:spLocks/>
          </p:cNvSpPr>
          <p:nvPr/>
        </p:nvSpPr>
        <p:spPr>
          <a:xfrm>
            <a:off x="628650" y="1162843"/>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600" b="1" dirty="0">
                <a:latin typeface="Arial Black" panose="020B0604020202020204" pitchFamily="34" charset="0"/>
                <a:cs typeface="Arial Black" panose="020B0604020202020204" pitchFamily="34" charset="0"/>
              </a:rPr>
              <a:t>Formal Recognition</a:t>
            </a:r>
            <a:endParaRPr lang="en-US" sz="3600" b="1"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13665075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237A8-7A29-49A9-96AB-807C1C244E5B}"/>
              </a:ext>
            </a:extLst>
          </p:cNvPr>
          <p:cNvSpPr>
            <a:spLocks noGrp="1"/>
          </p:cNvSpPr>
          <p:nvPr>
            <p:ph type="title"/>
          </p:nvPr>
        </p:nvSpPr>
        <p:spPr>
          <a:xfrm>
            <a:off x="628650" y="1162843"/>
            <a:ext cx="7886700" cy="1325563"/>
          </a:xfrm>
        </p:spPr>
        <p:txBody>
          <a:bodyPr/>
          <a:lstStyle/>
          <a:p>
            <a:r>
              <a:rPr lang="en-US" altLang="en-US" b="1" dirty="0">
                <a:latin typeface="Arial Black" panose="020B0604020202020204" pitchFamily="34" charset="0"/>
                <a:cs typeface="Arial Black" panose="020B0604020202020204" pitchFamily="34" charset="0"/>
              </a:rPr>
              <a:t>Club Recognition Awards Events</a:t>
            </a:r>
            <a:endParaRPr lang="en-US" b="1" dirty="0">
              <a:latin typeface="Arial Black" panose="020B0604020202020204" pitchFamily="34" charset="0"/>
              <a:cs typeface="Arial Black" panose="020B0604020202020204" pitchFamily="34" charset="0"/>
            </a:endParaRPr>
          </a:p>
        </p:txBody>
      </p:sp>
      <p:sp>
        <p:nvSpPr>
          <p:cNvPr id="3" name="Content Placeholder 2">
            <a:extLst>
              <a:ext uri="{FF2B5EF4-FFF2-40B4-BE49-F238E27FC236}">
                <a16:creationId xmlns:a16="http://schemas.microsoft.com/office/drawing/2014/main" id="{03BDEC07-0965-4A7C-AAEB-41D8126A076F}"/>
              </a:ext>
            </a:extLst>
          </p:cNvPr>
          <p:cNvSpPr>
            <a:spLocks noGrp="1"/>
          </p:cNvSpPr>
          <p:nvPr>
            <p:ph idx="1"/>
          </p:nvPr>
        </p:nvSpPr>
        <p:spPr>
          <a:xfrm>
            <a:off x="628650" y="2488405"/>
            <a:ext cx="7886700" cy="3098935"/>
          </a:xfrm>
        </p:spPr>
        <p:txBody>
          <a:bodyPr>
            <a:normAutofit/>
          </a:bodyPr>
          <a:lstStyle/>
          <a:p>
            <a:r>
              <a:rPr lang="en-US" altLang="en-US" sz="2400" dirty="0"/>
              <a:t>All clubs need a recognition event</a:t>
            </a:r>
          </a:p>
          <a:p>
            <a:pPr lvl="1"/>
            <a:r>
              <a:rPr lang="en-US" altLang="en-US" dirty="0"/>
              <a:t>Club officer installation service</a:t>
            </a:r>
          </a:p>
          <a:p>
            <a:pPr lvl="1"/>
            <a:r>
              <a:rPr lang="en-US" altLang="en-US" dirty="0"/>
              <a:t>New member initiation ceremony</a:t>
            </a:r>
          </a:p>
          <a:p>
            <a:pPr lvl="1"/>
            <a:r>
              <a:rPr lang="en-US" altLang="en-US" dirty="0"/>
              <a:t>Club and/or group awards ceremony</a:t>
            </a:r>
          </a:p>
          <a:p>
            <a:pPr lvl="1"/>
            <a:r>
              <a:rPr lang="en-US" altLang="en-US" dirty="0"/>
              <a:t>Club project recognition</a:t>
            </a:r>
          </a:p>
          <a:p>
            <a:endParaRPr lang="en-US" sz="2400" dirty="0"/>
          </a:p>
        </p:txBody>
      </p:sp>
    </p:spTree>
    <p:extLst>
      <p:ext uri="{BB962C8B-B14F-4D97-AF65-F5344CB8AC3E}">
        <p14:creationId xmlns:p14="http://schemas.microsoft.com/office/powerpoint/2010/main" val="3338187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56C54-EA26-4143-BE9F-E351EBEC421C}"/>
              </a:ext>
            </a:extLst>
          </p:cNvPr>
          <p:cNvSpPr>
            <a:spLocks noGrp="1"/>
          </p:cNvSpPr>
          <p:nvPr>
            <p:ph type="title"/>
          </p:nvPr>
        </p:nvSpPr>
        <p:spPr>
          <a:xfrm>
            <a:off x="628650" y="1162843"/>
            <a:ext cx="7886700" cy="1325563"/>
          </a:xfrm>
        </p:spPr>
        <p:txBody>
          <a:bodyPr>
            <a:normAutofit/>
          </a:bodyPr>
          <a:lstStyle/>
          <a:p>
            <a:r>
              <a:rPr lang="en-US" altLang="en-US" sz="3600" b="1" dirty="0">
                <a:latin typeface="Arial Black" panose="020B0604020202020204" pitchFamily="34" charset="0"/>
                <a:cs typeface="Arial Black" panose="020B0604020202020204" pitchFamily="34" charset="0"/>
              </a:rPr>
              <a:t>What did you learn? </a:t>
            </a:r>
            <a:endParaRPr lang="en-US" sz="3600" b="1" dirty="0">
              <a:latin typeface="Arial Black" panose="020B0604020202020204" pitchFamily="34" charset="0"/>
              <a:cs typeface="Arial Black" panose="020B0604020202020204" pitchFamily="34" charset="0"/>
            </a:endParaRPr>
          </a:p>
        </p:txBody>
      </p:sp>
      <p:sp>
        <p:nvSpPr>
          <p:cNvPr id="3" name="Content Placeholder 2">
            <a:extLst>
              <a:ext uri="{FF2B5EF4-FFF2-40B4-BE49-F238E27FC236}">
                <a16:creationId xmlns:a16="http://schemas.microsoft.com/office/drawing/2014/main" id="{151EB9AA-616C-4CD4-B8E2-E999B9254AD2}"/>
              </a:ext>
            </a:extLst>
          </p:cNvPr>
          <p:cNvSpPr>
            <a:spLocks noGrp="1"/>
          </p:cNvSpPr>
          <p:nvPr>
            <p:ph idx="1"/>
          </p:nvPr>
        </p:nvSpPr>
        <p:spPr>
          <a:xfrm>
            <a:off x="628650" y="2488405"/>
            <a:ext cx="7886700" cy="3170187"/>
          </a:xfrm>
        </p:spPr>
        <p:txBody>
          <a:bodyPr>
            <a:normAutofit/>
          </a:bodyPr>
          <a:lstStyle/>
          <a:p>
            <a:r>
              <a:rPr lang="en-US" altLang="en-US" sz="2400" dirty="0"/>
              <a:t>4-H Recognition Model?</a:t>
            </a:r>
          </a:p>
          <a:p>
            <a:r>
              <a:rPr lang="en-US" altLang="en-US" sz="2400" dirty="0"/>
              <a:t>How to recognize 4-H members based on age and accomplishment?</a:t>
            </a:r>
          </a:p>
          <a:p>
            <a:r>
              <a:rPr lang="en-US" altLang="en-US" sz="2400" dirty="0"/>
              <a:t>How to recognize 4-H volunteers?</a:t>
            </a:r>
          </a:p>
          <a:p>
            <a:r>
              <a:rPr lang="en-US" altLang="en-US" sz="2400" dirty="0"/>
              <a:t>How to recognize in an informal and formal setting?</a:t>
            </a:r>
          </a:p>
          <a:p>
            <a:endParaRPr lang="en-US" sz="2400" dirty="0"/>
          </a:p>
        </p:txBody>
      </p:sp>
    </p:spTree>
    <p:extLst>
      <p:ext uri="{BB962C8B-B14F-4D97-AF65-F5344CB8AC3E}">
        <p14:creationId xmlns:p14="http://schemas.microsoft.com/office/powerpoint/2010/main" val="2944669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4E73D-0813-4112-9AEE-048092008CA6}"/>
              </a:ext>
            </a:extLst>
          </p:cNvPr>
          <p:cNvSpPr>
            <a:spLocks noGrp="1"/>
          </p:cNvSpPr>
          <p:nvPr>
            <p:ph type="title"/>
          </p:nvPr>
        </p:nvSpPr>
        <p:spPr>
          <a:xfrm>
            <a:off x="628650" y="1162843"/>
            <a:ext cx="7886700" cy="1325563"/>
          </a:xfrm>
        </p:spPr>
        <p:txBody>
          <a:bodyPr>
            <a:normAutofit/>
          </a:bodyPr>
          <a:lstStyle/>
          <a:p>
            <a:r>
              <a:rPr lang="en-US" altLang="en-US" sz="4000" b="1" dirty="0">
                <a:latin typeface="Arial Black" panose="020B0604020202020204" pitchFamily="34" charset="0"/>
                <a:cs typeface="Arial Black" panose="020B0604020202020204" pitchFamily="34" charset="0"/>
              </a:rPr>
              <a:t>Resources</a:t>
            </a:r>
            <a:endParaRPr lang="en-US" sz="4000" b="1" dirty="0">
              <a:latin typeface="Arial Black" panose="020B0604020202020204" pitchFamily="34" charset="0"/>
              <a:cs typeface="Arial Black" panose="020B0604020202020204" pitchFamily="34" charset="0"/>
            </a:endParaRPr>
          </a:p>
        </p:txBody>
      </p:sp>
      <p:sp>
        <p:nvSpPr>
          <p:cNvPr id="3" name="Content Placeholder 2">
            <a:extLst>
              <a:ext uri="{FF2B5EF4-FFF2-40B4-BE49-F238E27FC236}">
                <a16:creationId xmlns:a16="http://schemas.microsoft.com/office/drawing/2014/main" id="{F6A7FEF4-8B0A-446B-A25B-C05644C4C822}"/>
              </a:ext>
            </a:extLst>
          </p:cNvPr>
          <p:cNvSpPr>
            <a:spLocks noGrp="1"/>
          </p:cNvSpPr>
          <p:nvPr>
            <p:ph idx="1"/>
          </p:nvPr>
        </p:nvSpPr>
        <p:spPr>
          <a:xfrm>
            <a:off x="628650" y="2488406"/>
            <a:ext cx="7886700" cy="3015808"/>
          </a:xfrm>
        </p:spPr>
        <p:txBody>
          <a:bodyPr/>
          <a:lstStyle/>
          <a:p>
            <a:r>
              <a:rPr lang="en-US" altLang="en-US" sz="2400" dirty="0"/>
              <a:t>Texas 4-H Club Management Guide- National Recognition Model </a:t>
            </a:r>
          </a:p>
          <a:p>
            <a:r>
              <a:rPr lang="en-US" altLang="en-US" sz="2400" dirty="0"/>
              <a:t>Maximizing Recognition in 4-H</a:t>
            </a:r>
          </a:p>
          <a:p>
            <a:r>
              <a:rPr lang="en-US" altLang="en-US" sz="2400" dirty="0"/>
              <a:t>100+ Ways To Recognize Volunteers Handout</a:t>
            </a:r>
          </a:p>
          <a:p>
            <a:endParaRPr lang="en-US" dirty="0"/>
          </a:p>
        </p:txBody>
      </p:sp>
    </p:spTree>
    <p:extLst>
      <p:ext uri="{BB962C8B-B14F-4D97-AF65-F5344CB8AC3E}">
        <p14:creationId xmlns:p14="http://schemas.microsoft.com/office/powerpoint/2010/main" val="3269791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25438-BE5F-4E21-97F2-1430C6B60809}"/>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Topics</a:t>
            </a:r>
          </a:p>
        </p:txBody>
      </p:sp>
      <p:sp>
        <p:nvSpPr>
          <p:cNvPr id="3" name="Content Placeholder 2">
            <a:extLst>
              <a:ext uri="{FF2B5EF4-FFF2-40B4-BE49-F238E27FC236}">
                <a16:creationId xmlns:a16="http://schemas.microsoft.com/office/drawing/2014/main" id="{04BEBAD5-B2BB-43F5-BFFA-6813E4D1F495}"/>
              </a:ext>
            </a:extLst>
          </p:cNvPr>
          <p:cNvSpPr>
            <a:spLocks noGrp="1"/>
          </p:cNvSpPr>
          <p:nvPr>
            <p:ph idx="1"/>
          </p:nvPr>
        </p:nvSpPr>
        <p:spPr>
          <a:xfrm>
            <a:off x="628650" y="2488406"/>
            <a:ext cx="7886700" cy="3193938"/>
          </a:xfrm>
        </p:spPr>
        <p:txBody>
          <a:bodyPr>
            <a:normAutofit/>
          </a:bodyPr>
          <a:lstStyle/>
          <a:p>
            <a:r>
              <a:rPr lang="en-US" sz="2400" dirty="0"/>
              <a:t>Recognition of 4-H members</a:t>
            </a:r>
          </a:p>
          <a:p>
            <a:r>
              <a:rPr lang="en-US" sz="2400" dirty="0"/>
              <a:t>National 4-H Recognition Model</a:t>
            </a:r>
          </a:p>
          <a:p>
            <a:r>
              <a:rPr lang="en-US" sz="2400" dirty="0"/>
              <a:t>Recognition Ideas</a:t>
            </a:r>
          </a:p>
        </p:txBody>
      </p:sp>
    </p:spTree>
    <p:extLst>
      <p:ext uri="{BB962C8B-B14F-4D97-AF65-F5344CB8AC3E}">
        <p14:creationId xmlns:p14="http://schemas.microsoft.com/office/powerpoint/2010/main" val="1570303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BCB55-F36B-4705-8EAE-E32638B66A28}"/>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Recognition of 4-H Members</a:t>
            </a:r>
          </a:p>
        </p:txBody>
      </p:sp>
      <p:sp>
        <p:nvSpPr>
          <p:cNvPr id="3" name="Content Placeholder 2">
            <a:extLst>
              <a:ext uri="{FF2B5EF4-FFF2-40B4-BE49-F238E27FC236}">
                <a16:creationId xmlns:a16="http://schemas.microsoft.com/office/drawing/2014/main" id="{AA06328B-0B2A-47AE-9AF4-4449BEB7BA92}"/>
              </a:ext>
            </a:extLst>
          </p:cNvPr>
          <p:cNvSpPr>
            <a:spLocks noGrp="1"/>
          </p:cNvSpPr>
          <p:nvPr>
            <p:ph idx="1"/>
          </p:nvPr>
        </p:nvSpPr>
        <p:spPr>
          <a:xfrm>
            <a:off x="628650" y="2488406"/>
            <a:ext cx="7886700" cy="3116748"/>
          </a:xfrm>
        </p:spPr>
        <p:txBody>
          <a:bodyPr>
            <a:normAutofit/>
          </a:bodyPr>
          <a:lstStyle/>
          <a:p>
            <a:r>
              <a:rPr lang="en-US" sz="2400" dirty="0"/>
              <a:t>Focus on development of each individual 4-H member</a:t>
            </a:r>
          </a:p>
          <a:p>
            <a:r>
              <a:rPr lang="en-US" sz="2400" dirty="0"/>
              <a:t>Relate to project work, 4-H club activities, helping other members or sharing experiences</a:t>
            </a:r>
          </a:p>
          <a:p>
            <a:r>
              <a:rPr lang="en-US" sz="2400" dirty="0"/>
              <a:t>Pay attention to differences in age group interests and abilities.</a:t>
            </a:r>
          </a:p>
        </p:txBody>
      </p:sp>
    </p:spTree>
    <p:extLst>
      <p:ext uri="{BB962C8B-B14F-4D97-AF65-F5344CB8AC3E}">
        <p14:creationId xmlns:p14="http://schemas.microsoft.com/office/powerpoint/2010/main" val="797777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B4229-0E25-440D-AEA6-93ABB7F81B5B}"/>
              </a:ext>
            </a:extLst>
          </p:cNvPr>
          <p:cNvSpPr>
            <a:spLocks noGrp="1"/>
          </p:cNvSpPr>
          <p:nvPr>
            <p:ph type="title"/>
          </p:nvPr>
        </p:nvSpPr>
        <p:spPr>
          <a:xfrm>
            <a:off x="628649" y="1131085"/>
            <a:ext cx="8396597" cy="1325563"/>
          </a:xfrm>
        </p:spPr>
        <p:txBody>
          <a:bodyPr>
            <a:normAutofit fontScale="90000"/>
          </a:bodyPr>
          <a:lstStyle/>
          <a:p>
            <a:r>
              <a:rPr lang="en-US" b="1" spc="-300" dirty="0">
                <a:latin typeface="Arial Black" panose="020B0604020202020204" pitchFamily="34" charset="0"/>
                <a:cs typeface="Arial Black" panose="020B0604020202020204" pitchFamily="34" charset="0"/>
              </a:rPr>
              <a:t>National 4-H Recognition Model</a:t>
            </a:r>
            <a:br>
              <a:rPr lang="en-US" dirty="0"/>
            </a:br>
            <a:r>
              <a:rPr lang="en-US" sz="1800" dirty="0"/>
              <a:t>For: Individuals &amp; Groups, Youth, Adults, Families, &amp; Partners </a:t>
            </a:r>
            <a:endParaRPr lang="en-US" dirty="0"/>
          </a:p>
        </p:txBody>
      </p:sp>
    </p:spTree>
    <p:extLst>
      <p:ext uri="{BB962C8B-B14F-4D97-AF65-F5344CB8AC3E}">
        <p14:creationId xmlns:p14="http://schemas.microsoft.com/office/powerpoint/2010/main" val="1486390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717D0-C6C7-4B7C-BE48-88B44305EB54}"/>
              </a:ext>
            </a:extLst>
          </p:cNvPr>
          <p:cNvSpPr>
            <a:spLocks noGrp="1"/>
          </p:cNvSpPr>
          <p:nvPr>
            <p:ph type="title"/>
          </p:nvPr>
        </p:nvSpPr>
        <p:spPr>
          <a:xfrm>
            <a:off x="628650" y="1162843"/>
            <a:ext cx="7886700" cy="1325563"/>
          </a:xfrm>
        </p:spPr>
        <p:txBody>
          <a:bodyPr>
            <a:noAutofit/>
          </a:bodyPr>
          <a:lstStyle/>
          <a:p>
            <a:r>
              <a:rPr lang="en-US" altLang="en-US" sz="3600" b="1" dirty="0">
                <a:latin typeface="Arial Black" panose="020B0604020202020204" pitchFamily="34" charset="0"/>
                <a:cs typeface="Arial Black" panose="020B0604020202020204" pitchFamily="34" charset="0"/>
              </a:rPr>
              <a:t>Recognizing 4-H Members for Participation in Educational Experiences</a:t>
            </a:r>
            <a:endParaRPr lang="en-US" sz="3600" b="1" dirty="0">
              <a:latin typeface="Arial Black" panose="020B0604020202020204" pitchFamily="34" charset="0"/>
              <a:cs typeface="Arial Black" panose="020B0604020202020204" pitchFamily="34" charset="0"/>
            </a:endParaRPr>
          </a:p>
        </p:txBody>
      </p:sp>
      <p:sp>
        <p:nvSpPr>
          <p:cNvPr id="3" name="Content Placeholder 2">
            <a:extLst>
              <a:ext uri="{FF2B5EF4-FFF2-40B4-BE49-F238E27FC236}">
                <a16:creationId xmlns:a16="http://schemas.microsoft.com/office/drawing/2014/main" id="{7EB69E11-4EC9-4F7E-85A5-3A0D9E448369}"/>
              </a:ext>
            </a:extLst>
          </p:cNvPr>
          <p:cNvSpPr>
            <a:spLocks noGrp="1"/>
          </p:cNvSpPr>
          <p:nvPr>
            <p:ph idx="1"/>
          </p:nvPr>
        </p:nvSpPr>
        <p:spPr>
          <a:xfrm>
            <a:off x="628650" y="2713512"/>
            <a:ext cx="7886700" cy="2915392"/>
          </a:xfrm>
        </p:spPr>
        <p:txBody>
          <a:bodyPr>
            <a:normAutofit/>
          </a:bodyPr>
          <a:lstStyle/>
          <a:p>
            <a:r>
              <a:rPr lang="en-US" altLang="en-US" sz="2400" dirty="0"/>
              <a:t>Recognition should be part of the learning experience</a:t>
            </a:r>
          </a:p>
          <a:p>
            <a:r>
              <a:rPr lang="en-US" altLang="en-US" sz="2400" dirty="0"/>
              <a:t>Can be earned several times</a:t>
            </a:r>
          </a:p>
          <a:p>
            <a:r>
              <a:rPr lang="en-US" altLang="en-US" sz="2400" dirty="0"/>
              <a:t>Appropriate for each age level</a:t>
            </a:r>
          </a:p>
          <a:p>
            <a:r>
              <a:rPr lang="en-US" altLang="en-US" sz="2400" dirty="0"/>
              <a:t>Should be given in a 4-H club meeting or project meeting</a:t>
            </a:r>
          </a:p>
          <a:p>
            <a:pPr marL="0" indent="0">
              <a:buNone/>
            </a:pPr>
            <a:endParaRPr lang="en-US" sz="2400" dirty="0"/>
          </a:p>
        </p:txBody>
      </p:sp>
    </p:spTree>
    <p:extLst>
      <p:ext uri="{BB962C8B-B14F-4D97-AF65-F5344CB8AC3E}">
        <p14:creationId xmlns:p14="http://schemas.microsoft.com/office/powerpoint/2010/main" val="2411320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A0292-9B72-4A86-A472-3C95E0CD9D93}"/>
              </a:ext>
            </a:extLst>
          </p:cNvPr>
          <p:cNvSpPr>
            <a:spLocks noGrp="1"/>
          </p:cNvSpPr>
          <p:nvPr>
            <p:ph type="title"/>
          </p:nvPr>
        </p:nvSpPr>
        <p:spPr>
          <a:xfrm>
            <a:off x="628650" y="1162843"/>
            <a:ext cx="7886700" cy="1325563"/>
          </a:xfrm>
        </p:spPr>
        <p:txBody>
          <a:bodyPr>
            <a:noAutofit/>
          </a:bodyPr>
          <a:lstStyle/>
          <a:p>
            <a:r>
              <a:rPr lang="en-US" altLang="en-US" sz="3600" b="1" dirty="0">
                <a:latin typeface="Arial Black" panose="020B0604020202020204" pitchFamily="34" charset="0"/>
                <a:cs typeface="Arial Black" panose="020B0604020202020204" pitchFamily="34" charset="0"/>
              </a:rPr>
              <a:t>Examples of Recognition for Participation in Educational Experiences</a:t>
            </a:r>
            <a:endParaRPr lang="en-US" sz="3600" b="1" dirty="0">
              <a:latin typeface="Arial Black" panose="020B0604020202020204" pitchFamily="34" charset="0"/>
              <a:cs typeface="Arial Black" panose="020B0604020202020204" pitchFamily="34" charset="0"/>
            </a:endParaRPr>
          </a:p>
        </p:txBody>
      </p:sp>
      <p:sp>
        <p:nvSpPr>
          <p:cNvPr id="4" name="Content Placeholder 2">
            <a:extLst>
              <a:ext uri="{FF2B5EF4-FFF2-40B4-BE49-F238E27FC236}">
                <a16:creationId xmlns:a16="http://schemas.microsoft.com/office/drawing/2014/main" id="{2E59CBFD-9F8E-4145-B06F-261D7F4B92CC}"/>
              </a:ext>
            </a:extLst>
          </p:cNvPr>
          <p:cNvSpPr>
            <a:spLocks noGrp="1" noChangeArrowheads="1"/>
          </p:cNvSpPr>
          <p:nvPr>
            <p:ph idx="1"/>
          </p:nvPr>
        </p:nvSpPr>
        <p:spPr bwMode="auto">
          <a:xfrm>
            <a:off x="628651" y="2648197"/>
            <a:ext cx="3943350" cy="3528766"/>
          </a:xfrm>
        </p:spPr>
        <p:txBody>
          <a:bodyPr wrap="square" numCol="1" anchor="t" anchorCtr="0" compatLnSpc="1">
            <a:prstTxWarp prst="textNoShape">
              <a:avLst/>
            </a:prstTxWarp>
          </a:bodyPr>
          <a:lstStyle/>
          <a:p>
            <a:r>
              <a:rPr lang="en-US" altLang="en-US" sz="2000" dirty="0"/>
              <a:t>Participation in 4-H project group</a:t>
            </a:r>
          </a:p>
          <a:p>
            <a:r>
              <a:rPr lang="en-US" altLang="en-US" sz="2000" dirty="0"/>
              <a:t>Participation in a project workshop, tour, etc.</a:t>
            </a:r>
          </a:p>
          <a:p>
            <a:r>
              <a:rPr lang="en-US" altLang="en-US" sz="2000" dirty="0"/>
              <a:t>Submitting a 4-H project record</a:t>
            </a:r>
          </a:p>
          <a:p>
            <a:r>
              <a:rPr lang="en-US" altLang="en-US" sz="2000" dirty="0"/>
              <a:t>Participation in a 4-H project exhibit or show</a:t>
            </a:r>
          </a:p>
        </p:txBody>
      </p:sp>
      <p:sp>
        <p:nvSpPr>
          <p:cNvPr id="5" name="Content Placeholder 3">
            <a:extLst>
              <a:ext uri="{FF2B5EF4-FFF2-40B4-BE49-F238E27FC236}">
                <a16:creationId xmlns:a16="http://schemas.microsoft.com/office/drawing/2014/main" id="{EF6DDB2E-A7FB-480A-9639-7F77BEA45B48}"/>
              </a:ext>
            </a:extLst>
          </p:cNvPr>
          <p:cNvSpPr txBox="1">
            <a:spLocks noChangeArrowheads="1"/>
          </p:cNvSpPr>
          <p:nvPr/>
        </p:nvSpPr>
        <p:spPr bwMode="auto">
          <a:xfrm>
            <a:off x="4572000" y="2648197"/>
            <a:ext cx="4343400" cy="2377828"/>
          </a:xfrm>
          <a:prstGeom prst="rect">
            <a:avLst/>
          </a:prstGeom>
        </p:spPr>
        <p:txBody>
          <a:bodyPr wrap="square" numCol="1" anchor="t" anchorCtr="0" compatLnSpc="1">
            <a:prstTxWarp prst="textNoShape">
              <a:avLst/>
            </a:prstTxWarp>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000" dirty="0"/>
              <a:t>Attending a certain number of 4-H meetings</a:t>
            </a:r>
          </a:p>
          <a:p>
            <a:r>
              <a:rPr lang="en-US" altLang="en-US" sz="2000" dirty="0"/>
              <a:t>Participation in the 4-H club meeting program</a:t>
            </a:r>
          </a:p>
          <a:p>
            <a:r>
              <a:rPr lang="en-US" altLang="en-US" sz="2000" dirty="0"/>
              <a:t>Participation in the 4-H community service project</a:t>
            </a:r>
          </a:p>
          <a:p>
            <a:r>
              <a:rPr lang="en-US" altLang="en-US" sz="2000" dirty="0"/>
              <a:t>Representing the club at county/district/state 4-H activities</a:t>
            </a:r>
          </a:p>
          <a:p>
            <a:pPr>
              <a:buFontTx/>
              <a:buNone/>
            </a:pPr>
            <a:endParaRPr lang="en-US" altLang="en-US" sz="2400" dirty="0"/>
          </a:p>
        </p:txBody>
      </p:sp>
      <p:sp>
        <p:nvSpPr>
          <p:cNvPr id="6" name="Rectangle 5">
            <a:extLst>
              <a:ext uri="{FF2B5EF4-FFF2-40B4-BE49-F238E27FC236}">
                <a16:creationId xmlns:a16="http://schemas.microsoft.com/office/drawing/2014/main" id="{936A03B1-9A0D-4D46-8417-B2B99E3462A8}"/>
              </a:ext>
            </a:extLst>
          </p:cNvPr>
          <p:cNvSpPr/>
          <p:nvPr/>
        </p:nvSpPr>
        <p:spPr>
          <a:xfrm>
            <a:off x="504701" y="4788865"/>
            <a:ext cx="3984171"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US" altLang="en-US" sz="1600" dirty="0">
                <a:latin typeface="Arial" panose="020B0604020202020204" pitchFamily="34" charset="0"/>
              </a:rPr>
              <a:t>Examples of awards you might use include t-shirts, caps, gift cards or certificates, or any other creative items. </a:t>
            </a:r>
          </a:p>
        </p:txBody>
      </p:sp>
    </p:spTree>
    <p:extLst>
      <p:ext uri="{BB962C8B-B14F-4D97-AF65-F5344CB8AC3E}">
        <p14:creationId xmlns:p14="http://schemas.microsoft.com/office/powerpoint/2010/main" val="1032450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D2B73-E3A4-4661-8834-7EB6FBDE777E}"/>
              </a:ext>
            </a:extLst>
          </p:cNvPr>
          <p:cNvSpPr>
            <a:spLocks noGrp="1"/>
          </p:cNvSpPr>
          <p:nvPr>
            <p:ph type="title"/>
          </p:nvPr>
        </p:nvSpPr>
        <p:spPr>
          <a:xfrm>
            <a:off x="628650" y="1162843"/>
            <a:ext cx="7886700" cy="1325563"/>
          </a:xfrm>
        </p:spPr>
        <p:txBody>
          <a:bodyPr>
            <a:normAutofit/>
          </a:bodyPr>
          <a:lstStyle/>
          <a:p>
            <a:r>
              <a:rPr lang="en-US" altLang="en-US" sz="3600" b="1" dirty="0">
                <a:latin typeface="Arial" panose="020B0604020202020204" pitchFamily="34" charset="0"/>
                <a:cs typeface="Arial" panose="020B0604020202020204" pitchFamily="34" charset="0"/>
              </a:rPr>
              <a:t>Recognizing 4-H Members for Progress Toward Self-Set Goals</a:t>
            </a:r>
            <a:endParaRPr lang="en-US" sz="36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0DF50A1-08B8-414C-8FB1-8C2295ECFDFD}"/>
              </a:ext>
            </a:extLst>
          </p:cNvPr>
          <p:cNvSpPr>
            <a:spLocks noGrp="1"/>
          </p:cNvSpPr>
          <p:nvPr>
            <p:ph idx="1"/>
          </p:nvPr>
        </p:nvSpPr>
        <p:spPr>
          <a:xfrm>
            <a:off x="628650" y="2488406"/>
            <a:ext cx="7886700" cy="3164250"/>
          </a:xfrm>
        </p:spPr>
        <p:txBody>
          <a:bodyPr/>
          <a:lstStyle/>
          <a:p>
            <a:r>
              <a:rPr lang="en-US" altLang="en-US" sz="2400" dirty="0"/>
              <a:t>Involves the 4-H member setting goals</a:t>
            </a:r>
          </a:p>
          <a:p>
            <a:r>
              <a:rPr lang="en-US" altLang="en-US" sz="2400" dirty="0"/>
              <a:t>Goal-setting should be done with the family or small group</a:t>
            </a:r>
          </a:p>
          <a:p>
            <a:r>
              <a:rPr lang="en-US" altLang="en-US" sz="2400" dirty="0"/>
              <a:t>Each 4-H member should have their own goals</a:t>
            </a:r>
          </a:p>
          <a:p>
            <a:r>
              <a:rPr lang="en-US" altLang="en-US" sz="2400" dirty="0"/>
              <a:t>Evaluation of progress toward goals should involve an adult</a:t>
            </a:r>
          </a:p>
          <a:p>
            <a:r>
              <a:rPr lang="en-US" altLang="en-US" sz="2400" dirty="0"/>
              <a:t>Recognition should be given at 4-H club meeting or project meeting</a:t>
            </a:r>
          </a:p>
          <a:p>
            <a:endParaRPr lang="en-US" dirty="0"/>
          </a:p>
        </p:txBody>
      </p:sp>
    </p:spTree>
    <p:extLst>
      <p:ext uri="{BB962C8B-B14F-4D97-AF65-F5344CB8AC3E}">
        <p14:creationId xmlns:p14="http://schemas.microsoft.com/office/powerpoint/2010/main" val="2422460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4600E-79CF-471E-B189-6C4FB3A28EBF}"/>
              </a:ext>
            </a:extLst>
          </p:cNvPr>
          <p:cNvSpPr>
            <a:spLocks noGrp="1"/>
          </p:cNvSpPr>
          <p:nvPr>
            <p:ph type="title"/>
          </p:nvPr>
        </p:nvSpPr>
        <p:spPr>
          <a:xfrm>
            <a:off x="628650" y="1162843"/>
            <a:ext cx="7886700" cy="1325563"/>
          </a:xfrm>
        </p:spPr>
        <p:txBody>
          <a:bodyPr>
            <a:normAutofit fontScale="90000"/>
          </a:bodyPr>
          <a:lstStyle/>
          <a:p>
            <a:r>
              <a:rPr lang="en-US" altLang="en-US" sz="3600" b="1" dirty="0">
                <a:latin typeface="Arial Black" panose="020B0604020202020204" pitchFamily="34" charset="0"/>
                <a:cs typeface="Arial Black" panose="020B0604020202020204" pitchFamily="34" charset="0"/>
              </a:rPr>
              <a:t>Examples of Recognition for Progress Toward Self-Set Goals</a:t>
            </a:r>
            <a:endParaRPr lang="en-US" sz="3600" b="1" dirty="0">
              <a:latin typeface="Arial Black" panose="020B0604020202020204" pitchFamily="34" charset="0"/>
              <a:cs typeface="Arial Black" panose="020B0604020202020204" pitchFamily="34" charset="0"/>
            </a:endParaRPr>
          </a:p>
        </p:txBody>
      </p:sp>
      <p:sp>
        <p:nvSpPr>
          <p:cNvPr id="3" name="Content Placeholder 2">
            <a:extLst>
              <a:ext uri="{FF2B5EF4-FFF2-40B4-BE49-F238E27FC236}">
                <a16:creationId xmlns:a16="http://schemas.microsoft.com/office/drawing/2014/main" id="{E2456D0F-3240-4270-9896-F2B05CD903B6}"/>
              </a:ext>
            </a:extLst>
          </p:cNvPr>
          <p:cNvSpPr>
            <a:spLocks noGrp="1"/>
          </p:cNvSpPr>
          <p:nvPr>
            <p:ph idx="1"/>
          </p:nvPr>
        </p:nvSpPr>
        <p:spPr>
          <a:xfrm>
            <a:off x="628650" y="2488405"/>
            <a:ext cx="7886700" cy="1442327"/>
          </a:xfrm>
        </p:spPr>
        <p:txBody>
          <a:bodyPr>
            <a:normAutofit/>
          </a:bodyPr>
          <a:lstStyle/>
          <a:p>
            <a:r>
              <a:rPr lang="en-US" altLang="en-US" sz="2400" dirty="0"/>
              <a:t>Completing goals set is a 4-H project</a:t>
            </a:r>
          </a:p>
          <a:p>
            <a:r>
              <a:rPr lang="en-US" altLang="en-US" sz="2400" dirty="0"/>
              <a:t>Participation in 4-H project learning experience</a:t>
            </a:r>
          </a:p>
          <a:p>
            <a:r>
              <a:rPr lang="en-US" altLang="en-US" sz="2400" dirty="0"/>
              <a:t>Turning in a completed Record book or Project Record form</a:t>
            </a:r>
          </a:p>
          <a:p>
            <a:endParaRPr lang="en-US" sz="2400" dirty="0"/>
          </a:p>
        </p:txBody>
      </p:sp>
      <p:sp>
        <p:nvSpPr>
          <p:cNvPr id="4" name="TextBox 3">
            <a:extLst>
              <a:ext uri="{FF2B5EF4-FFF2-40B4-BE49-F238E27FC236}">
                <a16:creationId xmlns:a16="http://schemas.microsoft.com/office/drawing/2014/main" id="{293508B4-5BDD-4A92-9AC1-8426C9D39955}"/>
              </a:ext>
            </a:extLst>
          </p:cNvPr>
          <p:cNvSpPr txBox="1">
            <a:spLocks noChangeArrowheads="1"/>
          </p:cNvSpPr>
          <p:nvPr/>
        </p:nvSpPr>
        <p:spPr bwMode="auto">
          <a:xfrm>
            <a:off x="628650" y="4585458"/>
            <a:ext cx="7886700" cy="923925"/>
          </a:xfrm>
          <a:prstGeom prst="rect">
            <a:avLst/>
          </a:prstGeo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2">
            <a:schemeClr val="dk1"/>
          </a:lnRef>
          <a:fillRef idx="1">
            <a:schemeClr val="lt1"/>
          </a:fillRef>
          <a:effectRef idx="0">
            <a:schemeClr val="dk1"/>
          </a:effectRef>
          <a:fontRef idx="minor">
            <a:schemeClr val="dk1"/>
          </a:fontRef>
        </p:style>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dirty="0">
                <a:latin typeface="Arial" panose="020B0604020202020204" pitchFamily="34" charset="0"/>
              </a:rPr>
              <a:t>Some examples of awards you might use include positive comments to youth, parents or other 4-H members, media coverage, 4-H ribbons, pins, certificates, stickers or other ideas. </a:t>
            </a:r>
          </a:p>
        </p:txBody>
      </p:sp>
    </p:spTree>
    <p:extLst>
      <p:ext uri="{BB962C8B-B14F-4D97-AF65-F5344CB8AC3E}">
        <p14:creationId xmlns:p14="http://schemas.microsoft.com/office/powerpoint/2010/main" val="938596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65D30-27F6-47CE-B1C4-7B59F05A8944}"/>
              </a:ext>
            </a:extLst>
          </p:cNvPr>
          <p:cNvSpPr>
            <a:spLocks noGrp="1"/>
          </p:cNvSpPr>
          <p:nvPr>
            <p:ph type="title"/>
          </p:nvPr>
        </p:nvSpPr>
        <p:spPr>
          <a:xfrm>
            <a:off x="628650" y="1162843"/>
            <a:ext cx="7886700" cy="1325563"/>
          </a:xfrm>
        </p:spPr>
        <p:txBody>
          <a:bodyPr>
            <a:noAutofit/>
          </a:bodyPr>
          <a:lstStyle/>
          <a:p>
            <a:r>
              <a:rPr lang="en-US" altLang="en-US" sz="3600" b="1" dirty="0">
                <a:latin typeface="Arial Black" panose="020B0604020202020204" pitchFamily="34" charset="0"/>
                <a:cs typeface="Arial Black" panose="020B0604020202020204" pitchFamily="34" charset="0"/>
              </a:rPr>
              <a:t>Recognizing 4-H Members for Achievement of Standards of Excellence</a:t>
            </a:r>
            <a:endParaRPr lang="en-US" sz="3600" b="1" dirty="0">
              <a:latin typeface="Arial Black" panose="020B0604020202020204" pitchFamily="34" charset="0"/>
              <a:cs typeface="Arial Black" panose="020B0604020202020204" pitchFamily="34" charset="0"/>
            </a:endParaRPr>
          </a:p>
        </p:txBody>
      </p:sp>
      <p:sp>
        <p:nvSpPr>
          <p:cNvPr id="3" name="Content Placeholder 2">
            <a:extLst>
              <a:ext uri="{FF2B5EF4-FFF2-40B4-BE49-F238E27FC236}">
                <a16:creationId xmlns:a16="http://schemas.microsoft.com/office/drawing/2014/main" id="{F0BBEFCE-D500-4F54-B11F-BB1FF02B8BAC}"/>
              </a:ext>
            </a:extLst>
          </p:cNvPr>
          <p:cNvSpPr>
            <a:spLocks noGrp="1"/>
          </p:cNvSpPr>
          <p:nvPr>
            <p:ph idx="1"/>
          </p:nvPr>
        </p:nvSpPr>
        <p:spPr>
          <a:xfrm>
            <a:off x="628650" y="2677886"/>
            <a:ext cx="7886700" cy="3004457"/>
          </a:xfrm>
        </p:spPr>
        <p:txBody>
          <a:bodyPr>
            <a:normAutofit/>
          </a:bodyPr>
          <a:lstStyle/>
          <a:p>
            <a:r>
              <a:rPr lang="en-US" altLang="en-US" sz="2400" dirty="0"/>
              <a:t>Comparing a 4-H member’s knowledge, skills, abilities and/or accomplishments to an established set of standards</a:t>
            </a:r>
          </a:p>
          <a:p>
            <a:r>
              <a:rPr lang="en-US" altLang="en-US" sz="2400" dirty="0"/>
              <a:t>Standards are established on most 4-H contests  </a:t>
            </a:r>
          </a:p>
          <a:p>
            <a:endParaRPr lang="en-US" sz="2400" dirty="0"/>
          </a:p>
        </p:txBody>
      </p:sp>
    </p:spTree>
    <p:extLst>
      <p:ext uri="{BB962C8B-B14F-4D97-AF65-F5344CB8AC3E}">
        <p14:creationId xmlns:p14="http://schemas.microsoft.com/office/powerpoint/2010/main" val="29358183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4E3BDFFDC33BC4C982E2A31ED857D51" ma:contentTypeVersion="24" ma:contentTypeDescription="Create a new document." ma:contentTypeScope="" ma:versionID="0fa8a3182c6ffd666a4d4dbe2652baf5">
  <xsd:schema xmlns:xsd="http://www.w3.org/2001/XMLSchema" xmlns:xs="http://www.w3.org/2001/XMLSchema" xmlns:p="http://schemas.microsoft.com/office/2006/metadata/properties" xmlns:ns2="be38b598-47b7-4232-9d1c-903fcf66185b" xmlns:ns3="630bf596-3ab9-4d32-b2b6-9855c349290e" targetNamespace="http://schemas.microsoft.com/office/2006/metadata/properties" ma:root="true" ma:fieldsID="969cb92680752d4842216258ce92cc04" ns2:_="" ns3:_="">
    <xsd:import namespace="be38b598-47b7-4232-9d1c-903fcf66185b"/>
    <xsd:import namespace="630bf596-3ab9-4d32-b2b6-9855c349290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AutoKeyPoints" minOccurs="0"/>
                <xsd:element ref="ns2:MediaServiceKeyPoints" minOccurs="0"/>
                <xsd:element ref="ns2:MediaServiceLocation" minOccurs="0"/>
                <xsd:element ref="ns2:MediaServiceGenerationTime" minOccurs="0"/>
                <xsd:element ref="ns2:MediaServiceEventHashCode" minOccurs="0"/>
                <xsd:element ref="ns3:SharedWithUsers" minOccurs="0"/>
                <xsd:element ref="ns3:SharedWithDetails" minOccurs="0"/>
                <xsd:element ref="ns3:TaxCatchAll" minOccurs="0"/>
                <xsd:element ref="ns2:lcf76f155ced4ddcb4097134ff3c332f" minOccurs="0"/>
                <xsd:element ref="ns2:MediaLengthInSeconds"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38b598-47b7-4232-9d1c-903fcf6618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a05c2eb-d2c0-41df-817a-9abe70ce6ca6"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30bf596-3ab9-4d32-b2b6-9855c349290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abb3cad9-1801-4045-9b3a-9fed23a7f521}" ma:internalName="TaxCatchAll" ma:showField="CatchAllData" ma:web="630bf596-3ab9-4d32-b2b6-9855c349290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AEB7BDA-0827-491F-83E5-1C23E48A6CFD}">
  <ds:schemaRefs>
    <ds:schemaRef ds:uri="http://schemas.microsoft.com/sharepoint/v3/contenttype/forms"/>
  </ds:schemaRefs>
</ds:datastoreItem>
</file>

<file path=customXml/itemProps2.xml><?xml version="1.0" encoding="utf-8"?>
<ds:datastoreItem xmlns:ds="http://schemas.openxmlformats.org/officeDocument/2006/customXml" ds:itemID="{660C14FA-2064-4AD2-BA19-6AD75D8A8F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38b598-47b7-4232-9d1c-903fcf66185b"/>
    <ds:schemaRef ds:uri="630bf596-3ab9-4d32-b2b6-9855c34929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68</TotalTime>
  <Words>3002</Words>
  <Application>Microsoft Office PowerPoint</Application>
  <PresentationFormat>On-screen Show (4:3)</PresentationFormat>
  <Paragraphs>264</Paragraphs>
  <Slides>19</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Arial Black</vt:lpstr>
      <vt:lpstr>Calibri</vt:lpstr>
      <vt:lpstr>Calibri Light</vt:lpstr>
      <vt:lpstr>Wingdings</vt:lpstr>
      <vt:lpstr>Office Theme</vt:lpstr>
      <vt:lpstr>Texas 4-H RECOGNITION MODEL</vt:lpstr>
      <vt:lpstr>Topics</vt:lpstr>
      <vt:lpstr>Recognition of 4-H Members</vt:lpstr>
      <vt:lpstr>National 4-H Recognition Model For: Individuals &amp; Groups, Youth, Adults, Families, &amp; Partners </vt:lpstr>
      <vt:lpstr>Recognizing 4-H Members for Participation in Educational Experiences</vt:lpstr>
      <vt:lpstr>Examples of Recognition for Participation in Educational Experiences</vt:lpstr>
      <vt:lpstr>Recognizing 4-H Members for Progress Toward Self-Set Goals</vt:lpstr>
      <vt:lpstr>Examples of Recognition for Progress Toward Self-Set Goals</vt:lpstr>
      <vt:lpstr>Recognizing 4-H Members for Achievement of Standards of Excellence</vt:lpstr>
      <vt:lpstr>Examples of Recognition for  Achievement of Standards of Excellence</vt:lpstr>
      <vt:lpstr>Recognizing 4-H Members for  Results from Peer Competition</vt:lpstr>
      <vt:lpstr>Recognizing 4-H Members for Cooperation</vt:lpstr>
      <vt:lpstr>Recognition of Parents/Supporting Adults/Volunteer Leaders</vt:lpstr>
      <vt:lpstr>Informal Recognition</vt:lpstr>
      <vt:lpstr>PowerPoint Presentation</vt:lpstr>
      <vt:lpstr>PowerPoint Presentation</vt:lpstr>
      <vt:lpstr>Club Recognition Awards Events</vt:lpstr>
      <vt:lpstr>What did you learn? </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4-H Recognition Model</dc:title>
  <dc:creator>Meredith C. Miller</dc:creator>
  <cp:lastModifiedBy>Misty M. Cathey</cp:lastModifiedBy>
  <cp:revision>13</cp:revision>
  <dcterms:created xsi:type="dcterms:W3CDTF">2018-02-14T21:53:51Z</dcterms:created>
  <dcterms:modified xsi:type="dcterms:W3CDTF">2024-10-07T13:56:44Z</dcterms:modified>
</cp:coreProperties>
</file>