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a A. Huebinger" initials="LAH" lastIdx="18" clrIdx="0">
    <p:extLst>
      <p:ext uri="{19B8F6BF-5375-455C-9EA6-DF929625EA0E}">
        <p15:presenceInfo xmlns:p15="http://schemas.microsoft.com/office/powerpoint/2012/main" userId="Laura A. Huebing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858" autoAdjust="0"/>
    <p:restoredTop sz="90633" autoAdjust="0"/>
  </p:normalViewPr>
  <p:slideViewPr>
    <p:cSldViewPr snapToGrid="0">
      <p:cViewPr varScale="1">
        <p:scale>
          <a:sx n="178" d="100"/>
          <a:sy n="178" d="100"/>
        </p:scale>
        <p:origin x="1800" y="1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B603CB-D05F-494E-8315-455E15D5CB48}" type="datetimeFigureOut">
              <a:rPr lang="en-US" smtClean="0"/>
              <a:t>3/19/18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85E80C-D63E-45D8-894C-B2C24926CB21}" type="slidenum">
              <a:rPr lang="en-US" smtClean="0"/>
              <a:t>‹#›</a:t>
            </a:fld>
            <a:endParaRPr lang="en-US"/>
          </a:p>
        </p:txBody>
      </p:sp>
    </p:spTree>
    <p:extLst>
      <p:ext uri="{BB962C8B-B14F-4D97-AF65-F5344CB8AC3E}">
        <p14:creationId xmlns:p14="http://schemas.microsoft.com/office/powerpoint/2010/main" val="38739610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Welcome to the training on Planning To Strengthen Club Effectiveness.   We all know that if the meetings are not well organized and planned, then members do not come. We also recognize that kids and adults value club meetings for different reasons and we’ll be discussing how we can make those expectations of both groups mesh.  We will also be addressing strategies for annual club planning.   Often times, the planning is the part that we skip or do not spend enough quality time working on before the 4-H year begins. With busy schedules, everyone has other things to do and if a club meeting is not organized and running like a well-oiled machine, people tend not to come back!  We’ve also got some other information to help your club meetings be more effective.  Let’s get started with an activity to get your mind going!</a:t>
            </a:r>
          </a:p>
          <a:p>
            <a:endParaRPr lang="en-US" dirty="0"/>
          </a:p>
        </p:txBody>
      </p:sp>
      <p:sp>
        <p:nvSpPr>
          <p:cNvPr id="4" name="Slide Number Placeholder 3"/>
          <p:cNvSpPr>
            <a:spLocks noGrp="1"/>
          </p:cNvSpPr>
          <p:nvPr>
            <p:ph type="sldNum" sz="quarter" idx="10"/>
          </p:nvPr>
        </p:nvSpPr>
        <p:spPr/>
        <p:txBody>
          <a:bodyPr/>
          <a:lstStyle/>
          <a:p>
            <a:fld id="{FB85E80C-D63E-45D8-894C-B2C24926CB21}" type="slidenum">
              <a:rPr lang="en-US" smtClean="0"/>
              <a:t>2</a:t>
            </a:fld>
            <a:endParaRPr lang="en-US"/>
          </a:p>
        </p:txBody>
      </p:sp>
    </p:spTree>
    <p:extLst>
      <p:ext uri="{BB962C8B-B14F-4D97-AF65-F5344CB8AC3E}">
        <p14:creationId xmlns:p14="http://schemas.microsoft.com/office/powerpoint/2010/main" val="4370292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altLang="en-US" dirty="0">
                <a:latin typeface="Arial" panose="020B0604020202020204" pitchFamily="34" charset="0"/>
              </a:rPr>
              <a:t>The ideal time of year for clubs to plan is during the summer.  Most clubs elect officers in April or May for the next year.  Counties generally host a 4-H club manager and officer training during the summer.  When that training is held, there should be time committed to annual club program planning.  </a:t>
            </a:r>
          </a:p>
          <a:p>
            <a:endParaRPr lang="en-US" altLang="en-US" dirty="0">
              <a:latin typeface="Arial" panose="020B0604020202020204" pitchFamily="34" charset="0"/>
            </a:endParaRPr>
          </a:p>
          <a:p>
            <a:r>
              <a:rPr lang="en-US" altLang="en-US" dirty="0">
                <a:latin typeface="Arial" panose="020B0604020202020204" pitchFamily="34" charset="0"/>
              </a:rPr>
              <a:t>Things will change throughout the year, even if you develop an excellent plan.  Someone will get sick or a program speaker will have to cancel.  You may need to adapt the plan throughout the year.  It would be a great idea to have some “back up plans” in place.  For example, have a list of other potential program ideas or speakers in case someone cancels on you.  </a:t>
            </a:r>
          </a:p>
          <a:p>
            <a:endParaRPr lang="en-US" dirty="0"/>
          </a:p>
        </p:txBody>
      </p:sp>
      <p:sp>
        <p:nvSpPr>
          <p:cNvPr id="4" name="Slide Number Placeholder 3"/>
          <p:cNvSpPr>
            <a:spLocks noGrp="1"/>
          </p:cNvSpPr>
          <p:nvPr>
            <p:ph type="sldNum" sz="quarter" idx="10"/>
          </p:nvPr>
        </p:nvSpPr>
        <p:spPr/>
        <p:txBody>
          <a:bodyPr/>
          <a:lstStyle/>
          <a:p>
            <a:fld id="{FB85E80C-D63E-45D8-894C-B2C24926CB21}" type="slidenum">
              <a:rPr lang="en-US" smtClean="0"/>
              <a:t>11</a:t>
            </a:fld>
            <a:endParaRPr lang="en-US"/>
          </a:p>
        </p:txBody>
      </p:sp>
    </p:spTree>
    <p:extLst>
      <p:ext uri="{BB962C8B-B14F-4D97-AF65-F5344CB8AC3E}">
        <p14:creationId xmlns:p14="http://schemas.microsoft.com/office/powerpoint/2010/main" val="34274979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eaLnBrk="1" hangingPunct="1">
              <a:defRPr/>
            </a:pPr>
            <a:r>
              <a:rPr lang="en-US" dirty="0"/>
              <a:t>A good plan will involve every member in the club meetings.  Some clubs may not have enrollment until September so this may have to wait. But another way to address member involvement is to have members volunteer each month for a job at the next club meeting.</a:t>
            </a:r>
          </a:p>
          <a:p>
            <a:pPr eaLnBrk="1" hangingPunct="1">
              <a:defRPr/>
            </a:pPr>
            <a:endParaRPr lang="en-US" dirty="0"/>
          </a:p>
          <a:p>
            <a:pPr eaLnBrk="1" hangingPunct="1">
              <a:defRPr/>
            </a:pPr>
            <a:r>
              <a:rPr lang="en-US" dirty="0"/>
              <a:t>Plans should also include recognition of club members.  It is good to recognize members at each club meeting for accomplishments or successes. This could be done in the County 4-H Newsletter, County or Club Blog, Newspaper, Radio or an end of year club banquet. What are some other ways you can think of to recognize your club members?</a:t>
            </a:r>
          </a:p>
          <a:p>
            <a:pPr eaLnBrk="1" hangingPunct="1">
              <a:defRPr/>
            </a:pPr>
            <a:endParaRPr lang="en-US" dirty="0"/>
          </a:p>
          <a:p>
            <a:pPr eaLnBrk="1" hangingPunct="1">
              <a:defRPr/>
            </a:pPr>
            <a:r>
              <a:rPr lang="en-US" dirty="0"/>
              <a:t>Promotion is an important part of 4-H.  If we don’t’ tell others about 4-H, how do we expect to gain new members?  Think about these ideas for promotion:</a:t>
            </a:r>
          </a:p>
          <a:p>
            <a:pPr eaLnBrk="1" hangingPunct="1">
              <a:buFont typeface="Arial" pitchFamily="34" charset="0"/>
              <a:buChar char="•"/>
              <a:defRPr/>
            </a:pPr>
            <a:r>
              <a:rPr lang="en-US" dirty="0"/>
              <a:t>Set up a 4-H booth a school open house or a home school association meeting</a:t>
            </a:r>
          </a:p>
          <a:p>
            <a:pPr eaLnBrk="1" hangingPunct="1">
              <a:buFont typeface="Arial" pitchFamily="34" charset="0"/>
              <a:buChar char="•"/>
              <a:defRPr/>
            </a:pPr>
            <a:r>
              <a:rPr lang="en-US" dirty="0"/>
              <a:t>Develop a 4-H club flyer and hand out at schools, grocery stores, or other local establishments</a:t>
            </a:r>
          </a:p>
          <a:p>
            <a:pPr eaLnBrk="1" hangingPunct="1">
              <a:buFont typeface="Arial" pitchFamily="34" charset="0"/>
              <a:buChar char="•"/>
              <a:defRPr/>
            </a:pPr>
            <a:r>
              <a:rPr lang="en-US" dirty="0"/>
              <a:t>Design a “table tent” for distribution at local restaurants or the school cafeteria to promote your 4-H club</a:t>
            </a:r>
          </a:p>
          <a:p>
            <a:pPr eaLnBrk="1" hangingPunct="1">
              <a:buFont typeface="Arial" pitchFamily="34" charset="0"/>
              <a:buChar char="•"/>
              <a:defRPr/>
            </a:pPr>
            <a:r>
              <a:rPr lang="en-US" dirty="0"/>
              <a:t>And I’m sure you can think of many other creative ideas! What else? Share your ideas!</a:t>
            </a:r>
          </a:p>
          <a:p>
            <a:pPr eaLnBrk="1" hangingPunct="1">
              <a:buFont typeface="Arial" pitchFamily="34" charset="0"/>
              <a:buNone/>
              <a:defRPr/>
            </a:pPr>
            <a:endParaRPr lang="en-US" dirty="0"/>
          </a:p>
          <a:p>
            <a:pPr eaLnBrk="1" hangingPunct="1">
              <a:buFont typeface="Arial" pitchFamily="34" charset="0"/>
              <a:buNone/>
              <a:defRPr/>
            </a:pPr>
            <a:r>
              <a:rPr lang="en-US" dirty="0"/>
              <a:t>During planning, the officers need to review bylaws.  Club managers should complete the chartering process annually which includes any updates to the bylaws and a financial review.  Chartering is typically completed in the summer before July 15 through 4-H Connect. Check with your county Extension office for absolute deadlines and any updates that may be included this year.  </a:t>
            </a:r>
          </a:p>
          <a:p>
            <a:pPr eaLnBrk="1" hangingPunct="1">
              <a:buFont typeface="Arial" pitchFamily="34" charset="0"/>
              <a:buNone/>
              <a:defRPr/>
            </a:pPr>
            <a:endParaRPr lang="en-US" dirty="0"/>
          </a:p>
          <a:p>
            <a:pPr eaLnBrk="1" hangingPunct="1">
              <a:buFont typeface="Arial" pitchFamily="34" charset="0"/>
              <a:buNone/>
              <a:defRPr/>
            </a:pPr>
            <a:r>
              <a:rPr lang="en-US" dirty="0"/>
              <a:t>Last, at the end of the 4-H year, conduct interest surveys with members to gain ideas on programs, community service projects, and more.  There are two examples of 4-H club interest surveys for 4-H members in the packet that can be used to get feedback from members.  </a:t>
            </a:r>
          </a:p>
          <a:p>
            <a:pPr eaLnBrk="1" hangingPunct="1">
              <a:buFont typeface="Arial" pitchFamily="34" charset="0"/>
              <a:buNone/>
              <a:defRPr/>
            </a:pPr>
            <a:endParaRPr lang="en-US" dirty="0"/>
          </a:p>
          <a:p>
            <a:pPr eaLnBrk="1" hangingPunct="1">
              <a:buFont typeface="Arial" pitchFamily="34" charset="0"/>
              <a:buNone/>
              <a:defRPr/>
            </a:pPr>
            <a:r>
              <a:rPr lang="en-US" dirty="0"/>
              <a:t>Recruiting new volunteers isn’t just the agent’s job!  Club managers and 4-H members can also help in recruitment!!  In order to offer projects or activities, you need leaders to coordinate them! When new families join 4-H, provide the parent survey to the adults and see how they might be able to support the club or county as a 4-H volunteer!  Remember that any adult who wants to serve as a volunteer must apply to be a volunteer on 4-H Connect by completing the required information, completing the required trainings, and passing a background check  Once the adult appears as “active” on 4-H connect, they can begin any volunteer responsibilities.  But of course, the parent/guardian survey is a great way to gauge their interest and see how they might be able to help!</a:t>
            </a:r>
          </a:p>
          <a:p>
            <a:pPr eaLnBrk="1" hangingPunct="1">
              <a:buFont typeface="Arial" pitchFamily="34" charset="0"/>
              <a:buNone/>
              <a:defRPr/>
            </a:pPr>
            <a:endParaRPr lang="en-US" dirty="0"/>
          </a:p>
          <a:p>
            <a:endParaRPr lang="en-US" dirty="0"/>
          </a:p>
        </p:txBody>
      </p:sp>
      <p:sp>
        <p:nvSpPr>
          <p:cNvPr id="4" name="Slide Number Placeholder 3"/>
          <p:cNvSpPr>
            <a:spLocks noGrp="1"/>
          </p:cNvSpPr>
          <p:nvPr>
            <p:ph type="sldNum" sz="quarter" idx="10"/>
          </p:nvPr>
        </p:nvSpPr>
        <p:spPr/>
        <p:txBody>
          <a:bodyPr/>
          <a:lstStyle/>
          <a:p>
            <a:fld id="{FB85E80C-D63E-45D8-894C-B2C24926CB21}" type="slidenum">
              <a:rPr lang="en-US" smtClean="0"/>
              <a:t>12</a:t>
            </a:fld>
            <a:endParaRPr lang="en-US"/>
          </a:p>
        </p:txBody>
      </p:sp>
    </p:spTree>
    <p:extLst>
      <p:ext uri="{BB962C8B-B14F-4D97-AF65-F5344CB8AC3E}">
        <p14:creationId xmlns:p14="http://schemas.microsoft.com/office/powerpoint/2010/main" val="41653103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altLang="en-US" dirty="0">
                <a:latin typeface="Arial" panose="020B0604020202020204" pitchFamily="34" charset="0"/>
              </a:rPr>
              <a:t>Before you begin planning, the club managers and officers need to develop some goals that they want to achieve during the year.  Take into consideration the information that the members provided on their surveys.  Maybe there is some specific service project that many listed or a particular project that was requested.  Goals may be specific or more general.  It is up to the leadership team to decide. One way to approach goal-setting is thinking about goals in terms of </a:t>
            </a:r>
            <a:r>
              <a:rPr lang="en-US" sz="1200" kern="1200" dirty="0">
                <a:solidFill>
                  <a:schemeClr val="tx1"/>
                </a:solidFill>
                <a:effectLst/>
                <a:latin typeface="+mn-lt"/>
                <a:ea typeface="+mn-ea"/>
                <a:cs typeface="+mn-cs"/>
              </a:rPr>
              <a:t>being specific, measurable, attainable, realistic and timely or SMART!</a:t>
            </a:r>
            <a:endParaRPr lang="en-US" altLang="en-US" dirty="0">
              <a:latin typeface="Arial" panose="020B0604020202020204" pitchFamily="34" charset="0"/>
            </a:endParaRPr>
          </a:p>
          <a:p>
            <a:endParaRPr lang="en-US" altLang="en-US" dirty="0">
              <a:latin typeface="Arial" panose="020B0604020202020204" pitchFamily="34" charset="0"/>
            </a:endParaRPr>
          </a:p>
          <a:p>
            <a:r>
              <a:rPr lang="en-US" altLang="en-US" dirty="0">
                <a:latin typeface="Arial" panose="020B0604020202020204" pitchFamily="34" charset="0"/>
              </a:rPr>
              <a:t>Once those goals are established, what will you include in your annual planning to address each goal?  For example, if there was interest from several members to have a Nutrition Quiz Bowl Team, your goal might be to recruit a leader for Nutrition Quiz Bowl and have a program on Nutrition Quiz Bowl during the Fall.</a:t>
            </a:r>
          </a:p>
          <a:p>
            <a:endParaRPr lang="en-US" dirty="0"/>
          </a:p>
        </p:txBody>
      </p:sp>
      <p:sp>
        <p:nvSpPr>
          <p:cNvPr id="4" name="Slide Number Placeholder 3"/>
          <p:cNvSpPr>
            <a:spLocks noGrp="1"/>
          </p:cNvSpPr>
          <p:nvPr>
            <p:ph type="sldNum" sz="quarter" idx="10"/>
          </p:nvPr>
        </p:nvSpPr>
        <p:spPr/>
        <p:txBody>
          <a:bodyPr/>
          <a:lstStyle/>
          <a:p>
            <a:fld id="{FB85E80C-D63E-45D8-894C-B2C24926CB21}" type="slidenum">
              <a:rPr lang="en-US" smtClean="0"/>
              <a:t>13</a:t>
            </a:fld>
            <a:endParaRPr lang="en-US"/>
          </a:p>
        </p:txBody>
      </p:sp>
    </p:spTree>
    <p:extLst>
      <p:ext uri="{BB962C8B-B14F-4D97-AF65-F5344CB8AC3E}">
        <p14:creationId xmlns:p14="http://schemas.microsoft.com/office/powerpoint/2010/main" val="41284661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This slide lists a few examples of some club goals to help you get started.  Don’t feel like you have to use these specific goals.  Work with your officers to create goals that they are interested in and that will benefit the whole club.</a:t>
            </a:r>
          </a:p>
          <a:p>
            <a:endParaRPr lang="en-US" dirty="0"/>
          </a:p>
          <a:p>
            <a:endParaRPr lang="en-US" dirty="0"/>
          </a:p>
        </p:txBody>
      </p:sp>
      <p:sp>
        <p:nvSpPr>
          <p:cNvPr id="4" name="Slide Number Placeholder 3"/>
          <p:cNvSpPr>
            <a:spLocks noGrp="1"/>
          </p:cNvSpPr>
          <p:nvPr>
            <p:ph type="sldNum" sz="quarter" idx="10"/>
          </p:nvPr>
        </p:nvSpPr>
        <p:spPr/>
        <p:txBody>
          <a:bodyPr/>
          <a:lstStyle/>
          <a:p>
            <a:fld id="{FB85E80C-D63E-45D8-894C-B2C24926CB21}" type="slidenum">
              <a:rPr lang="en-US" smtClean="0"/>
              <a:t>14</a:t>
            </a:fld>
            <a:endParaRPr lang="en-US"/>
          </a:p>
        </p:txBody>
      </p:sp>
    </p:spTree>
    <p:extLst>
      <p:ext uri="{BB962C8B-B14F-4D97-AF65-F5344CB8AC3E}">
        <p14:creationId xmlns:p14="http://schemas.microsoft.com/office/powerpoint/2010/main" val="31619742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a:defRPr/>
            </a:pPr>
            <a:r>
              <a:rPr lang="en-US" dirty="0"/>
              <a:t>Once the goals are defined for the club, now the more specific planning begins.  In your packet is a handout called “Planning Monthly Club Meetings”.  This handout defines all of the different parts of a club meeting and includes a form that the leadership team can use to plan each month.  </a:t>
            </a:r>
          </a:p>
          <a:p>
            <a:pPr>
              <a:defRPr/>
            </a:pPr>
            <a:endParaRPr lang="en-US" dirty="0"/>
          </a:p>
          <a:p>
            <a:pPr>
              <a:defRPr/>
            </a:pPr>
            <a:r>
              <a:rPr lang="en-US" dirty="0"/>
              <a:t>The first thing to decide on is the time, date and location for each meeting.  Many clubs meet a specific night – for example, the 2</a:t>
            </a:r>
            <a:r>
              <a:rPr lang="en-US" baseline="30000" dirty="0"/>
              <a:t>nd</a:t>
            </a:r>
            <a:r>
              <a:rPr lang="en-US" dirty="0"/>
              <a:t> Tuesday of the month.  Be sure to confirm the location/facilities for the year!</a:t>
            </a:r>
          </a:p>
          <a:p>
            <a:pPr>
              <a:defRPr/>
            </a:pPr>
            <a:endParaRPr lang="en-US" dirty="0"/>
          </a:p>
          <a:p>
            <a:pPr>
              <a:defRPr/>
            </a:pPr>
            <a:r>
              <a:rPr lang="en-US" dirty="0"/>
              <a:t>There are some important components that need to be included at every meeting.  Remember the four parts of the club meeting?  Inspiration, Program, Business, Recreation – each of these parts are important and should be included! Remember, not every agenda item that is listed must be planned.  If your club does not do roll call, for example, but provides a sign in sheet, then you may want to leave that agenda item off.  Adapt this form as you see fit. </a:t>
            </a:r>
          </a:p>
          <a:p>
            <a:pPr>
              <a:defRPr/>
            </a:pPr>
            <a:endParaRPr lang="en-US" dirty="0"/>
          </a:p>
          <a:p>
            <a:pPr>
              <a:defRPr/>
            </a:pPr>
            <a:r>
              <a:rPr lang="en-US" dirty="0"/>
              <a:t>There are many clubs who have quite a few younger brothers and sisters who attend club meetings that are in grades K-2.  We call this age group Clover Kids.  Many of the programs and the business meetings are not age appropriate for them.  We would encourage you to consider conducting a Clover Kids activity during the business meeting or even the whole club meeting that is fun and age appropriate for members in grades K-2.  This is one job that you will need leaders for.  This may be an adult or why not utilize your teen leaders to teach the Clover Kids?</a:t>
            </a:r>
          </a:p>
          <a:p>
            <a:endParaRPr lang="en-US" dirty="0"/>
          </a:p>
        </p:txBody>
      </p:sp>
      <p:sp>
        <p:nvSpPr>
          <p:cNvPr id="4" name="Slide Number Placeholder 3"/>
          <p:cNvSpPr>
            <a:spLocks noGrp="1"/>
          </p:cNvSpPr>
          <p:nvPr>
            <p:ph type="sldNum" sz="quarter" idx="10"/>
          </p:nvPr>
        </p:nvSpPr>
        <p:spPr/>
        <p:txBody>
          <a:bodyPr/>
          <a:lstStyle/>
          <a:p>
            <a:fld id="{FB85E80C-D63E-45D8-894C-B2C24926CB21}" type="slidenum">
              <a:rPr lang="en-US" smtClean="0"/>
              <a:t>15</a:t>
            </a:fld>
            <a:endParaRPr lang="en-US"/>
          </a:p>
        </p:txBody>
      </p:sp>
    </p:spTree>
    <p:extLst>
      <p:ext uri="{BB962C8B-B14F-4D97-AF65-F5344CB8AC3E}">
        <p14:creationId xmlns:p14="http://schemas.microsoft.com/office/powerpoint/2010/main" val="31508555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altLang="en-US" dirty="0">
                <a:latin typeface="Arial" panose="020B0604020202020204" pitchFamily="34" charset="0"/>
              </a:rPr>
              <a:t>In addition to the monthly club planning, there are a few other things that need to be addressed.  If you have established committees, you may want to go ahead and assign members to the committee.  Rotate membership on the committees each year so that everyone has a chance to build their leadership skills in different areas of interest.</a:t>
            </a:r>
          </a:p>
          <a:p>
            <a:endParaRPr lang="en-US" altLang="en-US" dirty="0">
              <a:latin typeface="Arial" panose="020B0604020202020204" pitchFamily="34" charset="0"/>
            </a:endParaRPr>
          </a:p>
          <a:p>
            <a:r>
              <a:rPr lang="en-US" altLang="en-US" dirty="0">
                <a:latin typeface="Arial" panose="020B0604020202020204" pitchFamily="34" charset="0"/>
              </a:rPr>
              <a:t>Recruitment, interpretation and marketing are important in 4-H.  National 4-H Week provides an opportunity for these things!  Be sure to conduct some activity during National 4-H Week during the first full week of October to recruit new members or tell others what your club is doing. Each year, National 4-H and Texas 4-H release sample marketing materials that can be used for National 4-H Week.  What are some examples of this you have done in your club?</a:t>
            </a:r>
          </a:p>
          <a:p>
            <a:endParaRPr lang="en-US" altLang="en-US" dirty="0">
              <a:latin typeface="Arial" panose="020B0604020202020204" pitchFamily="34" charset="0"/>
            </a:endParaRPr>
          </a:p>
          <a:p>
            <a:r>
              <a:rPr lang="en-US" altLang="en-US" dirty="0">
                <a:latin typeface="Arial" panose="020B0604020202020204" pitchFamily="34" charset="0"/>
              </a:rPr>
              <a:t>Fundraising is also important in 4-H.  There are many groups out there competing for the same dollars in your county.  Many counties conduct county-wide fundraisers and some counties allow individual clubs to conduct their own fundraisers.  Remember, any proposed fundraising idea must be submitted to the County Extension Office for approval prior to beginning the fundraiser.  What are some examples of activities your club has completed in the past to promote 4-H? What are some ways we can expand or improve on those ideas?</a:t>
            </a:r>
          </a:p>
          <a:p>
            <a:endParaRPr lang="en-US" dirty="0"/>
          </a:p>
        </p:txBody>
      </p:sp>
      <p:sp>
        <p:nvSpPr>
          <p:cNvPr id="4" name="Slide Number Placeholder 3"/>
          <p:cNvSpPr>
            <a:spLocks noGrp="1"/>
          </p:cNvSpPr>
          <p:nvPr>
            <p:ph type="sldNum" sz="quarter" idx="10"/>
          </p:nvPr>
        </p:nvSpPr>
        <p:spPr/>
        <p:txBody>
          <a:bodyPr/>
          <a:lstStyle/>
          <a:p>
            <a:fld id="{FB85E80C-D63E-45D8-894C-B2C24926CB21}" type="slidenum">
              <a:rPr lang="en-US" smtClean="0"/>
              <a:t>16</a:t>
            </a:fld>
            <a:endParaRPr lang="en-US"/>
          </a:p>
        </p:txBody>
      </p:sp>
    </p:spTree>
    <p:extLst>
      <p:ext uri="{BB962C8B-B14F-4D97-AF65-F5344CB8AC3E}">
        <p14:creationId xmlns:p14="http://schemas.microsoft.com/office/powerpoint/2010/main" val="39640100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a:defRPr/>
            </a:pPr>
            <a:r>
              <a:rPr lang="en-US" sz="1200" dirty="0"/>
              <a:t>Here are some specific things that are included in the business meeting portion of a club meeting.  Officer reports include things such as minutes, treasurer’s report, reporter’s report, or other things specific to your club.  </a:t>
            </a:r>
          </a:p>
          <a:p>
            <a:pPr>
              <a:defRPr/>
            </a:pPr>
            <a:endParaRPr lang="en-US" sz="1200" dirty="0"/>
          </a:p>
          <a:p>
            <a:pPr>
              <a:defRPr/>
            </a:pPr>
            <a:r>
              <a:rPr lang="en-US" sz="1200" dirty="0"/>
              <a:t>Activity reports focus on events or activities on the county, district, state or national level that club members may have been involved in or want to promote.  For example, members who attend District Food Show may want to report on the contest and how they placed.  These types of reports are a form of recognition and might also spark the interest of other members in a project or activity.</a:t>
            </a:r>
          </a:p>
          <a:p>
            <a:pPr>
              <a:defRPr/>
            </a:pPr>
            <a:endParaRPr lang="en-US" sz="1200" dirty="0"/>
          </a:p>
          <a:p>
            <a:pPr>
              <a:defRPr/>
            </a:pPr>
            <a:r>
              <a:rPr lang="en-US" sz="1200" dirty="0"/>
              <a:t>Committee reports are given by the committee chair or another committee member.  These reports should outline any discussion, activity or action taken by the committee.</a:t>
            </a:r>
          </a:p>
          <a:p>
            <a:pPr>
              <a:defRPr/>
            </a:pPr>
            <a:endParaRPr lang="en-US" sz="1200" dirty="0"/>
          </a:p>
          <a:p>
            <a:pPr>
              <a:defRPr/>
            </a:pPr>
            <a:r>
              <a:rPr lang="en-US" sz="1200" dirty="0"/>
              <a:t>Leader/Club Manager Reports provide time for announcements from the County Extension Office to be made.  This may include deadlines for entries, upcoming meetings or trainings, or other information.  Remember, it is not the job of the club manager to “read the newsletter” to the members!  Each family gets the newsletter or can view it online!  </a:t>
            </a:r>
          </a:p>
          <a:p>
            <a:pPr>
              <a:defRPr/>
            </a:pPr>
            <a:endParaRPr lang="en-US" sz="1200" dirty="0"/>
          </a:p>
          <a:p>
            <a:pPr>
              <a:defRPr/>
            </a:pPr>
            <a:r>
              <a:rPr lang="en-US" sz="1200" dirty="0"/>
              <a:t>Unfinished business includes those agenda items that were discussed in previous meetings that need to be completed.  New business are those items which are being discussed for the first time by the club.</a:t>
            </a:r>
          </a:p>
          <a:p>
            <a:pPr>
              <a:defRPr/>
            </a:pPr>
            <a:endParaRPr lang="en-US" sz="1200" dirty="0"/>
          </a:p>
          <a:p>
            <a:pPr>
              <a:defRPr/>
            </a:pPr>
            <a:r>
              <a:rPr lang="en-US" sz="1200" dirty="0"/>
              <a:t>Community service is an agenda item that may not be included every month.  Clubs may use this time to announce any service projects in which club members may participate in on the county, district, state or national level.  </a:t>
            </a:r>
          </a:p>
          <a:p>
            <a:endParaRPr lang="en-US" dirty="0"/>
          </a:p>
        </p:txBody>
      </p:sp>
      <p:sp>
        <p:nvSpPr>
          <p:cNvPr id="4" name="Slide Number Placeholder 3"/>
          <p:cNvSpPr>
            <a:spLocks noGrp="1"/>
          </p:cNvSpPr>
          <p:nvPr>
            <p:ph type="sldNum" sz="quarter" idx="10"/>
          </p:nvPr>
        </p:nvSpPr>
        <p:spPr/>
        <p:txBody>
          <a:bodyPr/>
          <a:lstStyle/>
          <a:p>
            <a:fld id="{FB85E80C-D63E-45D8-894C-B2C24926CB21}" type="slidenum">
              <a:rPr lang="en-US" smtClean="0"/>
              <a:t>17</a:t>
            </a:fld>
            <a:endParaRPr lang="en-US"/>
          </a:p>
        </p:txBody>
      </p:sp>
    </p:spTree>
    <p:extLst>
      <p:ext uri="{BB962C8B-B14F-4D97-AF65-F5344CB8AC3E}">
        <p14:creationId xmlns:p14="http://schemas.microsoft.com/office/powerpoint/2010/main" val="15240052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eaLnBrk="1" hangingPunct="1">
              <a:defRPr/>
            </a:pPr>
            <a:r>
              <a:rPr lang="en-US" dirty="0"/>
              <a:t>Let’s take a look at some tips for a smooth meeting.  First, a printed agenda for every person (or an agenda projected on a screen or the wall for everyone to see) is a good idea.  If your club has trouble staying on track, assign a time limit to each section of the agenda and appoint a timekeeper to keep the meeting on track.  </a:t>
            </a:r>
          </a:p>
          <a:p>
            <a:pPr eaLnBrk="1" hangingPunct="1">
              <a:defRPr/>
            </a:pPr>
            <a:endParaRPr lang="en-US" dirty="0"/>
          </a:p>
          <a:p>
            <a:pPr eaLnBrk="1" hangingPunct="1">
              <a:defRPr/>
            </a:pPr>
            <a:r>
              <a:rPr lang="en-US" dirty="0"/>
              <a:t>How you organize the agenda is also important.  As we mentioned earlier, Texas 4-H recommends to do the Inspiration first, the Business second, Program third, and Recreation last.  Who do you think we recommend this order?  </a:t>
            </a:r>
          </a:p>
          <a:p>
            <a:pPr eaLnBrk="1" hangingPunct="1">
              <a:defRPr/>
            </a:pPr>
            <a:endParaRPr lang="en-US" dirty="0"/>
          </a:p>
          <a:p>
            <a:pPr eaLnBrk="1" hangingPunct="1">
              <a:defRPr/>
            </a:pPr>
            <a:r>
              <a:rPr lang="en-US" i="0" dirty="0"/>
              <a:t>Inspiration sets the tone for the meeting and brings order.  It gets everyone focused on the meeting and give unity to the group by doing the pledges.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Business is important and is typically conducted after the Inspiration.  Many 4-H club meetings don’t have that much business so you should be able to get through business fairly quickly.  However, the business meeting is where they learn parliamentary procedure, so make an effort to have items to discuss, reports to hear, and action to vote on so they can put those skills to use.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Program usually follows the business, but it is important to remain flexible with your speaker.  </a:t>
            </a:r>
            <a:r>
              <a:rPr lang="en-US" i="1" dirty="0"/>
              <a:t>If you have a guest speaker, you may skip the business to conduct your program so the speaker does not have to wait while the club conducts its business.  Then, once the speaker is finished, you may return to the business portion of the meeting.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 </a:t>
            </a:r>
            <a:endParaRPr lang="en-US" dirty="0"/>
          </a:p>
          <a:p>
            <a:pPr eaLnBrk="1" hangingPunct="1">
              <a:defRPr/>
            </a:pPr>
            <a:r>
              <a:rPr lang="en-US" dirty="0"/>
              <a:t>Recreation includes the refreshments and we recommend it be completed last.  If families need to leave a little early, you would rather them miss refreshments and recreation than the business meeting. The kids will stay until the end for the FUN if there is a recreation activity! And of course, by ending the meeting on a high note, this will keep your members wanting to come back for more!  </a:t>
            </a:r>
          </a:p>
          <a:p>
            <a:pPr eaLnBrk="1" hangingPunct="1">
              <a:defRPr/>
            </a:pPr>
            <a:endParaRPr lang="en-US" dirty="0"/>
          </a:p>
          <a:p>
            <a:pPr eaLnBrk="1" hangingPunct="1">
              <a:defRPr/>
            </a:pPr>
            <a:r>
              <a:rPr lang="en-US" dirty="0"/>
              <a:t>And don’t forget that remember, Recreation can also include short, fun welcome activities before the meeting actually begins. This will help everyone feel welcome as they arrive at the meeting.  </a:t>
            </a:r>
          </a:p>
          <a:p>
            <a:pPr eaLnBrk="1" hangingPunct="1">
              <a:defRPr/>
            </a:pPr>
            <a:endParaRPr lang="en-US" dirty="0"/>
          </a:p>
          <a:p>
            <a:pPr eaLnBrk="1" hangingPunct="1">
              <a:defRPr/>
            </a:pPr>
            <a:r>
              <a:rPr lang="en-US" dirty="0"/>
              <a:t>Again, parliamentary procedure is the key to making the business meetings successful.  There are several great activities that can be used to teach parliamentary procedure to your officers.  Then they can, in turn, use these activities as a program to each parliamentary procedure at club meetings!</a:t>
            </a:r>
          </a:p>
          <a:p>
            <a:endParaRPr lang="en-US" dirty="0"/>
          </a:p>
          <a:p>
            <a:r>
              <a:rPr lang="en-US" dirty="0"/>
              <a:t>Another reminder is that sometimes the Program and Recreation – and even the community service project – can be combined.  It all depends upon the specific program and the needs of the club!  Does anyone have some great program ideas to share? </a:t>
            </a:r>
          </a:p>
        </p:txBody>
      </p:sp>
      <p:sp>
        <p:nvSpPr>
          <p:cNvPr id="4" name="Slide Number Placeholder 3"/>
          <p:cNvSpPr>
            <a:spLocks noGrp="1"/>
          </p:cNvSpPr>
          <p:nvPr>
            <p:ph type="sldNum" sz="quarter" idx="10"/>
          </p:nvPr>
        </p:nvSpPr>
        <p:spPr/>
        <p:txBody>
          <a:bodyPr/>
          <a:lstStyle/>
          <a:p>
            <a:fld id="{FB85E80C-D63E-45D8-894C-B2C24926CB21}" type="slidenum">
              <a:rPr lang="en-US" smtClean="0"/>
              <a:t>18</a:t>
            </a:fld>
            <a:endParaRPr lang="en-US"/>
          </a:p>
        </p:txBody>
      </p:sp>
    </p:spTree>
    <p:extLst>
      <p:ext uri="{BB962C8B-B14F-4D97-AF65-F5344CB8AC3E}">
        <p14:creationId xmlns:p14="http://schemas.microsoft.com/office/powerpoint/2010/main" val="26883608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a:defRPr/>
            </a:pPr>
            <a:r>
              <a:rPr lang="en-US" dirty="0"/>
              <a:t>When you finish the planning in the summer, what happens next?  The best way for everyone in the club to be on the same page and know what their duties are is to develop a club handbook that includes the agenda or key assignments for each month’s meeting and other important information.  Many counties do a county handbook and include their awards application information, information on each club, and much more.  The club handbook doesn’t have to be printed.  It could be e-mailed and posted on the County 4-H website for families to download.</a:t>
            </a:r>
          </a:p>
          <a:p>
            <a:pPr>
              <a:defRPr/>
            </a:pPr>
            <a:endParaRPr lang="en-US" dirty="0"/>
          </a:p>
          <a:p>
            <a:pPr>
              <a:defRPr/>
            </a:pPr>
            <a:r>
              <a:rPr lang="en-US" dirty="0"/>
              <a:t>It is up to the officers and club managers to implement the plans.  Develop the best strategy for  your group on making sure that everything is carried out and everyone is prepared!  This could be officer meetings, phone calls or e-mails to members assigned a role at the meeting or whatever works best for you.</a:t>
            </a:r>
          </a:p>
          <a:p>
            <a:pPr>
              <a:defRPr/>
            </a:pPr>
            <a:endParaRPr lang="en-US" dirty="0"/>
          </a:p>
          <a:p>
            <a:pPr>
              <a:defRPr/>
            </a:pPr>
            <a:r>
              <a:rPr lang="en-US" dirty="0"/>
              <a:t>Also remember it is the officers’ role to run the meeting, not the leaders!  This is often hard to do, but if you give the youth the responsibility, hold them accountable to follow through.</a:t>
            </a:r>
          </a:p>
          <a:p>
            <a:pPr>
              <a:defRPr/>
            </a:pPr>
            <a:endParaRPr lang="en-US" dirty="0"/>
          </a:p>
          <a:p>
            <a:pPr>
              <a:defRPr/>
            </a:pPr>
            <a:r>
              <a:rPr lang="en-US" dirty="0"/>
              <a:t>Always be flexible and plan for the unexpected!  If the speaker for the program does not show up, have some activities or games that can be plugged in at the spur of the moment.  </a:t>
            </a:r>
          </a:p>
          <a:p>
            <a:pPr>
              <a:defRPr/>
            </a:pPr>
            <a:endParaRPr lang="en-US" dirty="0"/>
          </a:p>
          <a:p>
            <a:pPr>
              <a:defRPr/>
            </a:pPr>
            <a:r>
              <a:rPr lang="en-US" dirty="0"/>
              <a:t>Keep your officers informed and figure out the best method of communication for your group.  That may be e-mail, text messaging, phone calls, or some other method that works for you!</a:t>
            </a:r>
          </a:p>
          <a:p>
            <a:pPr>
              <a:defRPr/>
            </a:pPr>
            <a:endParaRPr lang="en-US" dirty="0"/>
          </a:p>
          <a:p>
            <a:pPr>
              <a:defRPr/>
            </a:pPr>
            <a:r>
              <a:rPr lang="en-US" dirty="0"/>
              <a:t>Make sure you celebrate the successes of the team and reaching goals that were set for the club.  </a:t>
            </a:r>
          </a:p>
          <a:p>
            <a:endParaRPr lang="en-US" dirty="0"/>
          </a:p>
        </p:txBody>
      </p:sp>
      <p:sp>
        <p:nvSpPr>
          <p:cNvPr id="4" name="Slide Number Placeholder 3"/>
          <p:cNvSpPr>
            <a:spLocks noGrp="1"/>
          </p:cNvSpPr>
          <p:nvPr>
            <p:ph type="sldNum" sz="quarter" idx="10"/>
          </p:nvPr>
        </p:nvSpPr>
        <p:spPr/>
        <p:txBody>
          <a:bodyPr/>
          <a:lstStyle/>
          <a:p>
            <a:fld id="{FB85E80C-D63E-45D8-894C-B2C24926CB21}" type="slidenum">
              <a:rPr lang="en-US" smtClean="0"/>
              <a:t>19</a:t>
            </a:fld>
            <a:endParaRPr lang="en-US"/>
          </a:p>
        </p:txBody>
      </p:sp>
    </p:spTree>
    <p:extLst>
      <p:ext uri="{BB962C8B-B14F-4D97-AF65-F5344CB8AC3E}">
        <p14:creationId xmlns:p14="http://schemas.microsoft.com/office/powerpoint/2010/main" val="529159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eaLnBrk="1" hangingPunct="1"/>
            <a:r>
              <a:rPr lang="en-US" altLang="en-US" dirty="0">
                <a:latin typeface="Arial" panose="020B0604020202020204" pitchFamily="34" charset="0"/>
              </a:rPr>
              <a:t>How do we know if the club meetings are a success?  There are several things that can be done to evaluate club meeting success.  A quick wrap up or debriefing with the officers immediately after the meeting is a great informal way to evaluate what went well and what they can do better next time.  </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Another tool that would be great to use is the club meeting scorecard.  This evaluation instrument could be completed after each meeting by the officers, either individually or as a group.  Then they have a goal from which to work toward for the next meeting – improving the areas that they rated lower.</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Other things to take a look at include meeting attendance and member involvement.  Why was the attendance down or up?  Was there a school conflict that took members away or a great program that everyone wanted to see?  How many members, besides the officers, had a meaningful role assigned to them and did they carry through with their duty?</a:t>
            </a:r>
          </a:p>
          <a:p>
            <a:pPr eaLnBrk="1" hangingPunct="1"/>
            <a:endParaRPr lang="en-US" altLang="en-US" dirty="0">
              <a:latin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FB85E80C-D63E-45D8-894C-B2C24926CB21}" type="slidenum">
              <a:rPr lang="en-US" smtClean="0"/>
              <a:t>20</a:t>
            </a:fld>
            <a:endParaRPr lang="en-US"/>
          </a:p>
        </p:txBody>
      </p:sp>
    </p:spTree>
    <p:extLst>
      <p:ext uri="{BB962C8B-B14F-4D97-AF65-F5344CB8AC3E}">
        <p14:creationId xmlns:p14="http://schemas.microsoft.com/office/powerpoint/2010/main" val="21108579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eaLnBrk="1" hangingPunct="1">
              <a:defRPr/>
            </a:pPr>
            <a:r>
              <a:rPr lang="en-US" sz="1200" dirty="0"/>
              <a:t>Conduct the Icebreaker, A Knot or Not a Knot, with the group.  A diagram for setting up the rope are provided in the packet.  Give instructions for the activity as follows:</a:t>
            </a:r>
          </a:p>
          <a:p>
            <a:pPr eaLnBrk="1" hangingPunct="1">
              <a:defRPr/>
            </a:pPr>
            <a:endParaRPr lang="en-US" sz="1200" dirty="0"/>
          </a:p>
          <a:p>
            <a:pPr marL="241653" indent="-241653" eaLnBrk="1" hangingPunct="1">
              <a:buFontTx/>
              <a:buAutoNum type="arabicPeriod"/>
              <a:defRPr/>
            </a:pPr>
            <a:r>
              <a:rPr lang="en-US" sz="1200" dirty="0"/>
              <a:t>Take a look at the rope on the floor (table).  After you have had time to look it over, what do you think will happen when the ends are pulled?  Will it results in a knot or not a knot?  If you believe there will be a knot, please stand on the left side of the rope (instructor’s left).  If you believe that there will not be a knot, please stand on the right side of the rope (instructor’s right).  </a:t>
            </a:r>
          </a:p>
          <a:p>
            <a:pPr marL="241653" indent="-241653" eaLnBrk="1" hangingPunct="1">
              <a:buFontTx/>
              <a:buAutoNum type="arabicPeriod"/>
              <a:defRPr/>
            </a:pPr>
            <a:r>
              <a:rPr lang="en-US" sz="1200" dirty="0"/>
              <a:t>Now that you have formed an opinion, choose a partner that is of the opposite opinion and then try to convince the other as to why your opinion is valid.  </a:t>
            </a:r>
          </a:p>
          <a:p>
            <a:pPr marL="241653" indent="-241653" eaLnBrk="1" hangingPunct="1">
              <a:buFontTx/>
              <a:buAutoNum type="arabicPeriod"/>
              <a:defRPr/>
            </a:pPr>
            <a:r>
              <a:rPr lang="en-US" sz="1200" dirty="0"/>
              <a:t>As a team, you must now make a decision that both of you will choose.  Go and stand on the right side if you think there is no knot and on the left side if you think there is a knot.</a:t>
            </a:r>
          </a:p>
          <a:p>
            <a:pPr marL="241653" indent="-241653" eaLnBrk="1" hangingPunct="1">
              <a:buFontTx/>
              <a:buAutoNum type="arabicPeriod"/>
              <a:defRPr/>
            </a:pPr>
            <a:r>
              <a:rPr lang="en-US" sz="1200" dirty="0"/>
              <a:t>Ask members of the group what they did to convince or be convinced to change their mind.</a:t>
            </a:r>
          </a:p>
          <a:p>
            <a:pPr marL="241653" indent="-241653" eaLnBrk="1" hangingPunct="1">
              <a:buFontTx/>
              <a:buAutoNum type="arabicPeriod"/>
              <a:defRPr/>
            </a:pPr>
            <a:r>
              <a:rPr lang="en-US" sz="1200" dirty="0"/>
              <a:t>Instructor will slowly begin to pull the rope.  Individuals may now switch sides as they observe the rope as it is pulled.  </a:t>
            </a:r>
          </a:p>
          <a:p>
            <a:pPr marL="241653" indent="-241653" eaLnBrk="1" hangingPunct="1">
              <a:buFontTx/>
              <a:buAutoNum type="arabicPeriod"/>
              <a:defRPr/>
            </a:pPr>
            <a:r>
              <a:rPr lang="en-US" sz="1200" dirty="0"/>
              <a:t>How does this rope relate to the 4-H club meeting?</a:t>
            </a:r>
          </a:p>
          <a:p>
            <a:pPr marL="241653" indent="-241653" eaLnBrk="1" hangingPunct="1">
              <a:defRPr/>
            </a:pPr>
            <a:endParaRPr lang="en-US" sz="1200" dirty="0"/>
          </a:p>
          <a:p>
            <a:pPr marL="241653" indent="-241653" eaLnBrk="1" hangingPunct="1">
              <a:defRPr/>
            </a:pPr>
            <a:r>
              <a:rPr lang="en-US" sz="1200" dirty="0"/>
              <a:t>If there is very little planning that goes into a club meeting, then the club meeting looks like the pile of rope that we started with.  We cannot determine what we really have or who is supposed to do what.  Every little bit of planning that we put into a club meeting is the same as pulling on the ends of the rope.  The more we pull, the clearer the picture gets as to whether or not there is a knot or not.  When we plan the details of a club meeting, the meeting runs smoother and people understand why they are there and what they can take away from the meeting.  </a:t>
            </a:r>
          </a:p>
          <a:p>
            <a:pPr marL="241653" indent="-241653" eaLnBrk="1" hangingPunct="1">
              <a:defRPr/>
            </a:pPr>
            <a:endParaRPr lang="en-US" sz="1200" dirty="0"/>
          </a:p>
          <a:p>
            <a:pPr marL="241653" indent="-241653" eaLnBrk="1" hangingPunct="1">
              <a:defRPr/>
            </a:pPr>
            <a:r>
              <a:rPr lang="en-US" sz="1200" dirty="0"/>
              <a:t>Our goal with this training is to give you some tools that you can use to help your 4-H clubs have effective club meetings!</a:t>
            </a:r>
          </a:p>
          <a:p>
            <a:endParaRPr lang="en-US" dirty="0"/>
          </a:p>
        </p:txBody>
      </p:sp>
      <p:sp>
        <p:nvSpPr>
          <p:cNvPr id="4" name="Slide Number Placeholder 3"/>
          <p:cNvSpPr>
            <a:spLocks noGrp="1"/>
          </p:cNvSpPr>
          <p:nvPr>
            <p:ph type="sldNum" sz="quarter" idx="10"/>
          </p:nvPr>
        </p:nvSpPr>
        <p:spPr/>
        <p:txBody>
          <a:bodyPr/>
          <a:lstStyle/>
          <a:p>
            <a:fld id="{FB85E80C-D63E-45D8-894C-B2C24926CB21}" type="slidenum">
              <a:rPr lang="en-US" smtClean="0"/>
              <a:t>3</a:t>
            </a:fld>
            <a:endParaRPr lang="en-US"/>
          </a:p>
        </p:txBody>
      </p:sp>
    </p:spTree>
    <p:extLst>
      <p:ext uri="{BB962C8B-B14F-4D97-AF65-F5344CB8AC3E}">
        <p14:creationId xmlns:p14="http://schemas.microsoft.com/office/powerpoint/2010/main" val="30508801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85E80C-D63E-45D8-894C-B2C24926CB21}" type="slidenum">
              <a:rPr lang="en-US" smtClean="0"/>
              <a:t>21</a:t>
            </a:fld>
            <a:endParaRPr lang="en-US"/>
          </a:p>
        </p:txBody>
      </p:sp>
    </p:spTree>
    <p:extLst>
      <p:ext uri="{BB962C8B-B14F-4D97-AF65-F5344CB8AC3E}">
        <p14:creationId xmlns:p14="http://schemas.microsoft.com/office/powerpoint/2010/main" val="32383313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eaLnBrk="1" hangingPunct="1">
              <a:spcBef>
                <a:spcPct val="0"/>
              </a:spcBef>
            </a:pPr>
            <a:r>
              <a:rPr lang="en-US" altLang="en-US" dirty="0">
                <a:latin typeface="Arial" panose="020B0604020202020204" pitchFamily="34" charset="0"/>
              </a:rPr>
              <a:t>Introduce Activity:  Brainstorm a list of the reasons that </a:t>
            </a:r>
            <a:r>
              <a:rPr lang="en-US" altLang="en-US" b="1" dirty="0">
                <a:latin typeface="Arial" panose="020B0604020202020204" pitchFamily="34" charset="0"/>
              </a:rPr>
              <a:t>adults</a:t>
            </a:r>
            <a:r>
              <a:rPr lang="en-US" altLang="en-US" dirty="0">
                <a:latin typeface="Arial" panose="020B0604020202020204" pitchFamily="34" charset="0"/>
              </a:rPr>
              <a:t> think we need to have  4-H Club Meetings.  </a:t>
            </a:r>
          </a:p>
          <a:p>
            <a:pPr eaLnBrk="1" hangingPunct="1">
              <a:spcBef>
                <a:spcPct val="0"/>
              </a:spcBef>
            </a:pPr>
            <a:endParaRPr lang="en-US" altLang="en-US" dirty="0">
              <a:latin typeface="Arial" panose="020B0604020202020204" pitchFamily="34" charset="0"/>
            </a:endParaRPr>
          </a:p>
          <a:p>
            <a:pPr eaLnBrk="1" hangingPunct="1">
              <a:spcBef>
                <a:spcPct val="0"/>
              </a:spcBef>
            </a:pPr>
            <a:r>
              <a:rPr lang="en-US" altLang="en-US" i="1" dirty="0">
                <a:latin typeface="Arial" panose="020B0604020202020204" pitchFamily="34" charset="0"/>
              </a:rPr>
              <a:t>Record the list of reasons on a piece of flipchart paper or a chalkboard/dry erase board.</a:t>
            </a:r>
            <a:endParaRPr lang="en-US" dirty="0"/>
          </a:p>
        </p:txBody>
      </p:sp>
      <p:sp>
        <p:nvSpPr>
          <p:cNvPr id="4" name="Slide Number Placeholder 3"/>
          <p:cNvSpPr>
            <a:spLocks noGrp="1"/>
          </p:cNvSpPr>
          <p:nvPr>
            <p:ph type="sldNum" sz="quarter" idx="10"/>
          </p:nvPr>
        </p:nvSpPr>
        <p:spPr/>
        <p:txBody>
          <a:bodyPr/>
          <a:lstStyle/>
          <a:p>
            <a:fld id="{FB85E80C-D63E-45D8-894C-B2C24926CB21}" type="slidenum">
              <a:rPr lang="en-US" smtClean="0"/>
              <a:t>4</a:t>
            </a:fld>
            <a:endParaRPr lang="en-US"/>
          </a:p>
        </p:txBody>
      </p:sp>
    </p:spTree>
    <p:extLst>
      <p:ext uri="{BB962C8B-B14F-4D97-AF65-F5344CB8AC3E}">
        <p14:creationId xmlns:p14="http://schemas.microsoft.com/office/powerpoint/2010/main" val="17827155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eaLnBrk="1" hangingPunct="1"/>
            <a:r>
              <a:rPr lang="en-US" altLang="en-US" dirty="0">
                <a:latin typeface="Arial" panose="020B0604020202020204" pitchFamily="34" charset="0"/>
              </a:rPr>
              <a:t>On a new sheet of flipchart paper, brainstorm again.  Have participants list the reasons why </a:t>
            </a:r>
            <a:r>
              <a:rPr lang="en-US" altLang="en-US" b="1" dirty="0">
                <a:latin typeface="Arial" panose="020B0604020202020204" pitchFamily="34" charset="0"/>
              </a:rPr>
              <a:t>kids</a:t>
            </a:r>
            <a:r>
              <a:rPr lang="en-US" altLang="en-US" dirty="0">
                <a:latin typeface="Arial" panose="020B0604020202020204" pitchFamily="34" charset="0"/>
              </a:rPr>
              <a:t> come to 4-H club meetings.  </a:t>
            </a:r>
          </a:p>
          <a:p>
            <a:pPr eaLnBrk="1" hangingPunct="1"/>
            <a:endParaRPr lang="en-US" altLang="en-US" dirty="0">
              <a:latin typeface="Arial" panose="020B0604020202020204" pitchFamily="34" charset="0"/>
            </a:endParaRPr>
          </a:p>
          <a:p>
            <a:pPr eaLnBrk="1" hangingPunct="1"/>
            <a:r>
              <a:rPr lang="en-US" altLang="en-US" i="1" dirty="0">
                <a:latin typeface="Arial" panose="020B0604020202020204" pitchFamily="34" charset="0"/>
              </a:rPr>
              <a:t>Post lists side by side and compare the two. </a:t>
            </a:r>
          </a:p>
          <a:p>
            <a:pPr eaLnBrk="1" hangingPunct="1"/>
            <a:r>
              <a:rPr lang="en-US" altLang="en-US" dirty="0">
                <a:latin typeface="Arial" panose="020B0604020202020204" pitchFamily="34" charset="0"/>
              </a:rPr>
              <a:t> </a:t>
            </a:r>
          </a:p>
          <a:p>
            <a:pPr eaLnBrk="1" hangingPunct="1">
              <a:buFontTx/>
              <a:buChar char="•"/>
            </a:pPr>
            <a:r>
              <a:rPr lang="en-US" altLang="en-US" dirty="0">
                <a:latin typeface="Arial" panose="020B0604020202020204" pitchFamily="34" charset="0"/>
              </a:rPr>
              <a:t>What are the similarities?  </a:t>
            </a:r>
          </a:p>
          <a:p>
            <a:pPr eaLnBrk="1" hangingPunct="1">
              <a:buFontTx/>
              <a:buChar char="•"/>
            </a:pPr>
            <a:r>
              <a:rPr lang="en-US" altLang="en-US" dirty="0">
                <a:latin typeface="Arial" panose="020B0604020202020204" pitchFamily="34" charset="0"/>
              </a:rPr>
              <a:t>What are the differences?</a:t>
            </a:r>
          </a:p>
          <a:p>
            <a:pPr eaLnBrk="1" hangingPunct="1">
              <a:buFontTx/>
              <a:buChar char="•"/>
            </a:pPr>
            <a:r>
              <a:rPr lang="en-US" altLang="en-US" dirty="0">
                <a:latin typeface="Arial" panose="020B0604020202020204" pitchFamily="34" charset="0"/>
              </a:rPr>
              <a:t>What do we have to do to make these two lists mesh, maintain the integrity of the 4-H club meeting, and meet the needs of both the adults and the kids?  THIS IS OUR CORE CHALLENGE!!!</a:t>
            </a:r>
          </a:p>
          <a:p>
            <a:endParaRPr lang="en-US" dirty="0"/>
          </a:p>
        </p:txBody>
      </p:sp>
      <p:sp>
        <p:nvSpPr>
          <p:cNvPr id="4" name="Slide Number Placeholder 3"/>
          <p:cNvSpPr>
            <a:spLocks noGrp="1"/>
          </p:cNvSpPr>
          <p:nvPr>
            <p:ph type="sldNum" sz="quarter" idx="10"/>
          </p:nvPr>
        </p:nvSpPr>
        <p:spPr/>
        <p:txBody>
          <a:bodyPr/>
          <a:lstStyle/>
          <a:p>
            <a:fld id="{FB85E80C-D63E-45D8-894C-B2C24926CB21}" type="slidenum">
              <a:rPr lang="en-US" smtClean="0"/>
              <a:t>5</a:t>
            </a:fld>
            <a:endParaRPr lang="en-US"/>
          </a:p>
        </p:txBody>
      </p:sp>
    </p:spTree>
    <p:extLst>
      <p:ext uri="{BB962C8B-B14F-4D97-AF65-F5344CB8AC3E}">
        <p14:creationId xmlns:p14="http://schemas.microsoft.com/office/powerpoint/2010/main" val="30840032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eaLnBrk="1" hangingPunct="1"/>
            <a:r>
              <a:rPr lang="en-US" altLang="en-US" dirty="0">
                <a:latin typeface="Arial" panose="020B0604020202020204" pitchFamily="34" charset="0"/>
              </a:rPr>
              <a:t>What do you think are the parts of a 4-H club meeting?  In other words, if we had to break the meeting or agenda down into sections, what would those sections be?  </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Conduct the activity: Agenda Mania.  </a:t>
            </a:r>
          </a:p>
          <a:p>
            <a:pPr eaLnBrk="1" hangingPunct="1"/>
            <a:r>
              <a:rPr lang="en-US" altLang="en-US" dirty="0">
                <a:latin typeface="Arial" panose="020B0604020202020204" pitchFamily="34" charset="0"/>
              </a:rPr>
              <a:t>Prior to the meeting, cut out the cards with the different agenda items from the activity instructions.  You may need multiple sets of cards if needing to divide the large audience into smaller working groups.  </a:t>
            </a:r>
          </a:p>
          <a:p>
            <a:pPr eaLnBrk="1" hangingPunct="1"/>
            <a:endParaRPr lang="en-US" altLang="en-US" dirty="0">
              <a:latin typeface="Arial" panose="020B0604020202020204" pitchFamily="34" charset="0"/>
            </a:endParaRPr>
          </a:p>
          <a:p>
            <a:pPr eaLnBrk="1" hangingPunct="1"/>
            <a:r>
              <a:rPr lang="en-US" altLang="en-US" i="1" dirty="0">
                <a:latin typeface="Arial" panose="020B0604020202020204" pitchFamily="34" charset="0"/>
              </a:rPr>
              <a:t>Once the Agenda Mania activity is completed, allow group to discuss and make a “final” list on flip chart paper of the parts of a club meeting.  Let them discuss until the come to a consensus of the parts.</a:t>
            </a:r>
          </a:p>
          <a:p>
            <a:endParaRPr lang="en-US" dirty="0"/>
          </a:p>
        </p:txBody>
      </p:sp>
      <p:sp>
        <p:nvSpPr>
          <p:cNvPr id="4" name="Slide Number Placeholder 3"/>
          <p:cNvSpPr>
            <a:spLocks noGrp="1"/>
          </p:cNvSpPr>
          <p:nvPr>
            <p:ph type="sldNum" sz="quarter" idx="10"/>
          </p:nvPr>
        </p:nvSpPr>
        <p:spPr/>
        <p:txBody>
          <a:bodyPr/>
          <a:lstStyle/>
          <a:p>
            <a:fld id="{FB85E80C-D63E-45D8-894C-B2C24926CB21}" type="slidenum">
              <a:rPr lang="en-US" smtClean="0"/>
              <a:t>6</a:t>
            </a:fld>
            <a:endParaRPr lang="en-US"/>
          </a:p>
        </p:txBody>
      </p:sp>
    </p:spTree>
    <p:extLst>
      <p:ext uri="{BB962C8B-B14F-4D97-AF65-F5344CB8AC3E}">
        <p14:creationId xmlns:p14="http://schemas.microsoft.com/office/powerpoint/2010/main" val="6029193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eaLnBrk="1" hangingPunct="1">
              <a:buFont typeface="Arial" pitchFamily="34" charset="0"/>
              <a:buNone/>
              <a:defRPr/>
            </a:pPr>
            <a:r>
              <a:rPr lang="en-US" dirty="0"/>
              <a:t>You did a great job of brainstorming the parts of a club meeting.  Now, let’s look at what the Texas 4-H Management System recommends for a club meeting.  The four parts of a club meeting should include:</a:t>
            </a:r>
          </a:p>
          <a:p>
            <a:pPr marL="241653" indent="-241653" eaLnBrk="1" hangingPunct="1">
              <a:buFont typeface="+mj-lt"/>
              <a:buAutoNum type="arabicPeriod"/>
              <a:defRPr/>
            </a:pPr>
            <a:r>
              <a:rPr lang="en-US" dirty="0"/>
              <a:t>Inspiration</a:t>
            </a:r>
          </a:p>
          <a:p>
            <a:pPr marL="241653" indent="-241653" eaLnBrk="1" hangingPunct="1">
              <a:buFont typeface="+mj-lt"/>
              <a:buAutoNum type="arabicPeriod"/>
              <a:defRPr/>
            </a:pPr>
            <a:r>
              <a:rPr lang="en-US" dirty="0"/>
              <a:t>Program</a:t>
            </a:r>
          </a:p>
          <a:p>
            <a:pPr marL="241653" indent="-241653" eaLnBrk="1" hangingPunct="1">
              <a:buFont typeface="+mj-lt"/>
              <a:buAutoNum type="arabicPeriod"/>
              <a:defRPr/>
            </a:pPr>
            <a:r>
              <a:rPr lang="en-US" dirty="0"/>
              <a:t>Business</a:t>
            </a:r>
          </a:p>
          <a:p>
            <a:pPr marL="241653" indent="-241653" eaLnBrk="1" hangingPunct="1">
              <a:buFont typeface="+mj-lt"/>
              <a:buAutoNum type="arabicPeriod"/>
              <a:defRPr/>
            </a:pPr>
            <a:r>
              <a:rPr lang="en-US" dirty="0"/>
              <a:t>Recreation</a:t>
            </a:r>
          </a:p>
          <a:p>
            <a:endParaRPr lang="en-US" dirty="0"/>
          </a:p>
        </p:txBody>
      </p:sp>
      <p:sp>
        <p:nvSpPr>
          <p:cNvPr id="4" name="Slide Number Placeholder 3"/>
          <p:cNvSpPr>
            <a:spLocks noGrp="1"/>
          </p:cNvSpPr>
          <p:nvPr>
            <p:ph type="sldNum" sz="quarter" idx="10"/>
          </p:nvPr>
        </p:nvSpPr>
        <p:spPr/>
        <p:txBody>
          <a:bodyPr/>
          <a:lstStyle/>
          <a:p>
            <a:fld id="{FB85E80C-D63E-45D8-894C-B2C24926CB21}" type="slidenum">
              <a:rPr lang="en-US" smtClean="0"/>
              <a:t>7</a:t>
            </a:fld>
            <a:endParaRPr lang="en-US"/>
          </a:p>
        </p:txBody>
      </p:sp>
    </p:spTree>
    <p:extLst>
      <p:ext uri="{BB962C8B-B14F-4D97-AF65-F5344CB8AC3E}">
        <p14:creationId xmlns:p14="http://schemas.microsoft.com/office/powerpoint/2010/main" val="13745669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eaLnBrk="1" hangingPunct="1">
              <a:buFont typeface="Arial" pitchFamily="34" charset="0"/>
              <a:buChar char="•"/>
              <a:defRPr/>
            </a:pPr>
            <a:r>
              <a:rPr lang="en-US" dirty="0"/>
              <a:t>What is the appropriate length of a 4-H club meeting?  </a:t>
            </a:r>
          </a:p>
          <a:p>
            <a:pPr eaLnBrk="1" hangingPunct="1">
              <a:buFont typeface="Arial" pitchFamily="34" charset="0"/>
              <a:buChar char="•"/>
              <a:defRPr/>
            </a:pPr>
            <a:endParaRPr lang="en-US" dirty="0"/>
          </a:p>
          <a:p>
            <a:pPr eaLnBrk="1" hangingPunct="1">
              <a:buFont typeface="Arial" pitchFamily="34" charset="0"/>
              <a:buNone/>
              <a:defRPr/>
            </a:pPr>
            <a:r>
              <a:rPr lang="en-US" dirty="0"/>
              <a:t>Texas 4-H recommends trying to keep meetings to 1 hour.  We all know that it is difficult to do that at times, but why is it important that we make every effort to do so?</a:t>
            </a:r>
          </a:p>
          <a:p>
            <a:pPr eaLnBrk="1" hangingPunct="1">
              <a:buFont typeface="Arial" pitchFamily="34" charset="0"/>
              <a:buNone/>
              <a:defRPr/>
            </a:pPr>
            <a:endParaRPr lang="en-US" dirty="0"/>
          </a:p>
          <a:p>
            <a:pPr eaLnBrk="1" hangingPunct="1">
              <a:buFont typeface="Arial" pitchFamily="34" charset="0"/>
              <a:buChar char="•"/>
              <a:defRPr/>
            </a:pPr>
            <a:r>
              <a:rPr lang="en-US" i="1" dirty="0"/>
              <a:t>Dragging out the meeting will lose kids because it becomes boring</a:t>
            </a:r>
          </a:p>
          <a:p>
            <a:pPr eaLnBrk="1" hangingPunct="1">
              <a:buFont typeface="Arial" pitchFamily="34" charset="0"/>
              <a:buChar char="•"/>
              <a:defRPr/>
            </a:pPr>
            <a:r>
              <a:rPr lang="en-US" i="1" dirty="0"/>
              <a:t>Kids need to get home to do homework, chores, etc.</a:t>
            </a:r>
          </a:p>
          <a:p>
            <a:pPr eaLnBrk="1" hangingPunct="1">
              <a:buFont typeface="Arial" pitchFamily="34" charset="0"/>
              <a:buChar char="•"/>
              <a:defRPr/>
            </a:pPr>
            <a:r>
              <a:rPr lang="en-US" i="1" dirty="0"/>
              <a:t>Need to respect time for family to be together</a:t>
            </a:r>
          </a:p>
          <a:p>
            <a:pPr eaLnBrk="1" hangingPunct="1">
              <a:buFont typeface="Arial" pitchFamily="34" charset="0"/>
              <a:buChar char="•"/>
              <a:defRPr/>
            </a:pPr>
            <a:r>
              <a:rPr lang="en-US" i="1" dirty="0"/>
              <a:t>If there is nothing planned for the meeting, then there is no point to meeting.  Need to make sure that planning happens so that meeting is worthwhile</a:t>
            </a:r>
          </a:p>
          <a:p>
            <a:pPr eaLnBrk="1" hangingPunct="1">
              <a:defRPr/>
            </a:pPr>
            <a:endParaRPr lang="en-US" dirty="0"/>
          </a:p>
          <a:p>
            <a:pPr eaLnBrk="1" hangingPunct="1">
              <a:buFont typeface="Arial" pitchFamily="34" charset="0"/>
              <a:buNone/>
              <a:defRPr/>
            </a:pPr>
            <a:r>
              <a:rPr lang="en-US" dirty="0"/>
              <a:t>Now that we have the list of items that need to be done in each of the four parts of a meeting, let’s put an amount of time that we take at a club meeting to accomplish each of these tasks. </a:t>
            </a:r>
          </a:p>
          <a:p>
            <a:pPr eaLnBrk="1" hangingPunct="1">
              <a:buFont typeface="Arial" pitchFamily="34" charset="0"/>
              <a:buNone/>
              <a:defRPr/>
            </a:pPr>
            <a:endParaRPr lang="en-US" dirty="0"/>
          </a:p>
          <a:p>
            <a:pPr eaLnBrk="1" hangingPunct="1">
              <a:buFont typeface="Arial" pitchFamily="34" charset="0"/>
              <a:buNone/>
              <a:defRPr/>
            </a:pPr>
            <a:r>
              <a:rPr lang="en-US" i="1" dirty="0"/>
              <a:t>Have the recorder write down the time the group agrees on for each item.</a:t>
            </a:r>
          </a:p>
          <a:p>
            <a:pPr eaLnBrk="1" hangingPunct="1">
              <a:buFont typeface="Arial" pitchFamily="34" charset="0"/>
              <a:buNone/>
              <a:defRPr/>
            </a:pPr>
            <a:r>
              <a:rPr lang="en-US" i="1" dirty="0"/>
              <a:t>Add up the total time and see where you stand.</a:t>
            </a:r>
          </a:p>
          <a:p>
            <a:pPr eaLnBrk="1" hangingPunct="1">
              <a:buFont typeface="Arial" pitchFamily="34" charset="0"/>
              <a:buNone/>
              <a:defRPr/>
            </a:pPr>
            <a:r>
              <a:rPr lang="en-US" i="1" dirty="0"/>
              <a:t>What can you do to get that agenda down to one hour?</a:t>
            </a:r>
          </a:p>
          <a:p>
            <a:pPr eaLnBrk="1" hangingPunct="1">
              <a:buFont typeface="Arial" pitchFamily="34" charset="0"/>
              <a:buNone/>
              <a:defRPr/>
            </a:pPr>
            <a:endParaRPr lang="en-US" dirty="0"/>
          </a:p>
          <a:p>
            <a:pPr eaLnBrk="1" hangingPunct="1">
              <a:buFont typeface="Arial" pitchFamily="34" charset="0"/>
              <a:buNone/>
              <a:defRPr/>
            </a:pPr>
            <a:r>
              <a:rPr lang="en-US" dirty="0"/>
              <a:t>This activity helps us put into perspective the importance of planning out an agenda and making sure that there is someone who is keeping the meeting on track.  You may need to put the amount of time to spend on each part of the agenda to make this work effectively and then have one of the officers be the time keeper to keep things moving!</a:t>
            </a:r>
          </a:p>
          <a:p>
            <a:endParaRPr lang="en-US" dirty="0"/>
          </a:p>
        </p:txBody>
      </p:sp>
      <p:sp>
        <p:nvSpPr>
          <p:cNvPr id="4" name="Slide Number Placeholder 3"/>
          <p:cNvSpPr>
            <a:spLocks noGrp="1"/>
          </p:cNvSpPr>
          <p:nvPr>
            <p:ph type="sldNum" sz="quarter" idx="10"/>
          </p:nvPr>
        </p:nvSpPr>
        <p:spPr/>
        <p:txBody>
          <a:bodyPr/>
          <a:lstStyle/>
          <a:p>
            <a:fld id="{FB85E80C-D63E-45D8-894C-B2C24926CB21}" type="slidenum">
              <a:rPr lang="en-US" smtClean="0"/>
              <a:t>8</a:t>
            </a:fld>
            <a:endParaRPr lang="en-US"/>
          </a:p>
        </p:txBody>
      </p:sp>
    </p:spTree>
    <p:extLst>
      <p:ext uri="{BB962C8B-B14F-4D97-AF65-F5344CB8AC3E}">
        <p14:creationId xmlns:p14="http://schemas.microsoft.com/office/powerpoint/2010/main" val="36641670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eaLnBrk="1" hangingPunct="1">
              <a:defRPr/>
            </a:pPr>
            <a:r>
              <a:rPr lang="en-US" dirty="0"/>
              <a:t>There are some important reasons why we need to commit time as leaders to helping 4-H club officers plan their meetings in advance.  The ideal strategy for planning is to host a 4-H Club Officer Retreat for the purpose of training new club officers on things such as their officer duties, parliamentary procedure, teamwork and more.  It is very important that the officers have an opportunity to bond with each other, learn their strengths and weaknesses, and how they can work together.  </a:t>
            </a:r>
          </a:p>
          <a:p>
            <a:pPr eaLnBrk="1" hangingPunct="1">
              <a:defRPr/>
            </a:pPr>
            <a:endParaRPr lang="en-US" dirty="0"/>
          </a:p>
          <a:p>
            <a:pPr eaLnBrk="1" hangingPunct="1">
              <a:defRPr/>
            </a:pPr>
            <a:r>
              <a:rPr lang="en-US" dirty="0"/>
              <a:t>One part of that retreat should be annual club planning.  A retreat doesn’t have to be overnight.  It may be just one day!  The main point is to “PLAN TIME TO PLAN!”  Here’s some reasons that planning is important.</a:t>
            </a:r>
          </a:p>
          <a:p>
            <a:pPr eaLnBrk="1" hangingPunct="1">
              <a:defRPr/>
            </a:pPr>
            <a:endParaRPr lang="en-US" dirty="0"/>
          </a:p>
          <a:p>
            <a:pPr eaLnBrk="1" hangingPunct="1">
              <a:defRPr/>
            </a:pPr>
            <a:r>
              <a:rPr lang="en-US" dirty="0"/>
              <a:t>Planning allows members to become a part of decisions.  When the officers make the decisions, they take more ownership for what happens at the meetings and are more likely to follow through if they came up with the plan.</a:t>
            </a:r>
          </a:p>
          <a:p>
            <a:pPr eaLnBrk="1" hangingPunct="1">
              <a:defRPr/>
            </a:pPr>
            <a:endParaRPr lang="en-US" dirty="0"/>
          </a:p>
          <a:p>
            <a:pPr eaLnBrk="1" hangingPunct="1">
              <a:defRPr/>
            </a:pPr>
            <a:r>
              <a:rPr lang="en-US" dirty="0"/>
              <a:t>Planning allows for every member of the club to have a specific job.  When the officers can take the roster and assign jobs like leading the pledges, bringing refreshments, or other duties, then the members will feel like a part of the group and want to come so they can participate and do their job.</a:t>
            </a:r>
          </a:p>
          <a:p>
            <a:pPr eaLnBrk="1" hangingPunct="1">
              <a:defRPr/>
            </a:pPr>
            <a:endParaRPr lang="en-US" dirty="0"/>
          </a:p>
          <a:p>
            <a:pPr eaLnBrk="1" hangingPunct="1">
              <a:defRPr/>
            </a:pPr>
            <a:r>
              <a:rPr lang="en-US" dirty="0"/>
              <a:t>Planning assures a balanced program.  When you can look at the whole year at one time, you can come up with programs that either build on one another or give more variety by planning different topics each month.  Not every program has to be a guest speaker.  Sometimes it might be a club member who presents an educational presentation or short training or a volunteer who teaches the group about a specific project by leading an activity.  </a:t>
            </a:r>
          </a:p>
          <a:p>
            <a:pPr eaLnBrk="1" hangingPunct="1">
              <a:defRPr/>
            </a:pPr>
            <a:endParaRPr lang="en-US" dirty="0"/>
          </a:p>
          <a:p>
            <a:pPr eaLnBrk="1" hangingPunct="1">
              <a:defRPr/>
            </a:pPr>
            <a:r>
              <a:rPr lang="en-US" dirty="0"/>
              <a:t>Planning permits families to participate.  When you plan the time, date and place for every meeting and announce those at the beginning of the 4-H year, then families can put the dates on their calendar and plan their other activities around the 4-H schedule.  Don’t wait to the last minute to announce when meetings will be held if at all possible!</a:t>
            </a:r>
          </a:p>
          <a:p>
            <a:pPr eaLnBrk="1" hangingPunct="1">
              <a:defRPr/>
            </a:pPr>
            <a:endParaRPr lang="en-US" dirty="0"/>
          </a:p>
          <a:p>
            <a:pPr eaLnBrk="1" hangingPunct="1">
              <a:defRPr/>
            </a:pPr>
            <a:r>
              <a:rPr lang="en-US" dirty="0"/>
              <a:t>Planning allows for adequate preparation of the officers and club managers.  Everyone will know before the 4-H year begins what their duties are and can be prepared for each meeting.  It is also recommended that the officers meet either the week before or come early to the meeting to review the agenda and make sure everyone is on the same page.</a:t>
            </a:r>
          </a:p>
          <a:p>
            <a:pPr eaLnBrk="1" hangingPunct="1">
              <a:defRPr/>
            </a:pPr>
            <a:endParaRPr lang="en-US" dirty="0"/>
          </a:p>
          <a:p>
            <a:pPr eaLnBrk="1" hangingPunct="1">
              <a:defRPr/>
            </a:pPr>
            <a:r>
              <a:rPr lang="en-US" dirty="0"/>
              <a:t>Last, planning assures that the program is what members want.  We’ll talk a little more about how we do this later.</a:t>
            </a:r>
          </a:p>
          <a:p>
            <a:endParaRPr lang="en-US" dirty="0"/>
          </a:p>
        </p:txBody>
      </p:sp>
      <p:sp>
        <p:nvSpPr>
          <p:cNvPr id="4" name="Slide Number Placeholder 3"/>
          <p:cNvSpPr>
            <a:spLocks noGrp="1"/>
          </p:cNvSpPr>
          <p:nvPr>
            <p:ph type="sldNum" sz="quarter" idx="10"/>
          </p:nvPr>
        </p:nvSpPr>
        <p:spPr/>
        <p:txBody>
          <a:bodyPr/>
          <a:lstStyle/>
          <a:p>
            <a:fld id="{FB85E80C-D63E-45D8-894C-B2C24926CB21}" type="slidenum">
              <a:rPr lang="en-US" smtClean="0"/>
              <a:t>9</a:t>
            </a:fld>
            <a:endParaRPr lang="en-US"/>
          </a:p>
        </p:txBody>
      </p:sp>
    </p:spTree>
    <p:extLst>
      <p:ext uri="{BB962C8B-B14F-4D97-AF65-F5344CB8AC3E}">
        <p14:creationId xmlns:p14="http://schemas.microsoft.com/office/powerpoint/2010/main" val="20342874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a:defRPr/>
            </a:pPr>
            <a:r>
              <a:rPr lang="en-US" dirty="0"/>
              <a:t>As officers and club managers begin the planning process, they need to take several things into consideration.  First, take a look at the age of the club members.  If all the members are 13 or younger, then the programs and activities need to be age appropriate for them.  It is difficult when a club has members ages 9 to 18 involved.  How would you go about making sure the club is meeting the needs of all age groups?</a:t>
            </a:r>
          </a:p>
          <a:p>
            <a:pPr>
              <a:defRPr/>
            </a:pPr>
            <a:endParaRPr lang="en-US" dirty="0"/>
          </a:p>
          <a:p>
            <a:pPr>
              <a:defRPr/>
            </a:pPr>
            <a:r>
              <a:rPr lang="en-US" i="1" dirty="0"/>
              <a:t>Some examples might include:</a:t>
            </a:r>
          </a:p>
          <a:p>
            <a:pPr>
              <a:buFont typeface="Arial" pitchFamily="34" charset="0"/>
              <a:buChar char="•"/>
              <a:defRPr/>
            </a:pPr>
            <a:r>
              <a:rPr lang="en-US" i="1" dirty="0"/>
              <a:t>Utilize senior age members to provide the program, chair committees, or as teen leaders of projects</a:t>
            </a:r>
          </a:p>
          <a:p>
            <a:pPr>
              <a:buFont typeface="Arial" pitchFamily="34" charset="0"/>
              <a:buChar char="•"/>
              <a:defRPr/>
            </a:pPr>
            <a:r>
              <a:rPr lang="en-US" i="1" dirty="0"/>
              <a:t>Alternate the club program to target younger kids one month and older kids the next</a:t>
            </a:r>
          </a:p>
          <a:p>
            <a:pPr>
              <a:buFont typeface="Arial" pitchFamily="34" charset="0"/>
              <a:buChar char="•"/>
              <a:defRPr/>
            </a:pPr>
            <a:r>
              <a:rPr lang="en-US" i="1" dirty="0"/>
              <a:t>Conduct the business meeting as one group and break out into Juniors, Intermediates, and Seniors for the program.  </a:t>
            </a:r>
          </a:p>
          <a:p>
            <a:pPr>
              <a:buFont typeface="Arial" pitchFamily="34" charset="0"/>
              <a:buNone/>
              <a:defRPr/>
            </a:pPr>
            <a:endParaRPr lang="en-US" dirty="0"/>
          </a:p>
          <a:p>
            <a:pPr>
              <a:buFont typeface="Arial" pitchFamily="34" charset="0"/>
              <a:buNone/>
              <a:defRPr/>
            </a:pPr>
            <a:r>
              <a:rPr lang="en-US" dirty="0"/>
              <a:t>In addition to the age of members, we need to consider where they live and what they like to do.  One way to get feedback from members on what they like to do is by having them complete a member survey.  In your packet are two examples that can be used with members at the end of the 4-H year to use in planning the next year.</a:t>
            </a:r>
          </a:p>
          <a:p>
            <a:pPr>
              <a:buFont typeface="Arial" pitchFamily="34" charset="0"/>
              <a:buNone/>
              <a:defRPr/>
            </a:pPr>
            <a:endParaRPr lang="en-US" dirty="0"/>
          </a:p>
          <a:p>
            <a:pPr>
              <a:buFont typeface="Arial" pitchFamily="34" charset="0"/>
              <a:buNone/>
              <a:defRPr/>
            </a:pPr>
            <a:r>
              <a:rPr lang="en-US" dirty="0"/>
              <a:t>Also look at the current emphasis in Texas 4-H and see if there are new activities or contests, projects, new curriculum that could be used for a program or to introduce new projects.  </a:t>
            </a:r>
          </a:p>
          <a:p>
            <a:endParaRPr lang="en-US" dirty="0"/>
          </a:p>
        </p:txBody>
      </p:sp>
      <p:sp>
        <p:nvSpPr>
          <p:cNvPr id="4" name="Slide Number Placeholder 3"/>
          <p:cNvSpPr>
            <a:spLocks noGrp="1"/>
          </p:cNvSpPr>
          <p:nvPr>
            <p:ph type="sldNum" sz="quarter" idx="10"/>
          </p:nvPr>
        </p:nvSpPr>
        <p:spPr/>
        <p:txBody>
          <a:bodyPr/>
          <a:lstStyle/>
          <a:p>
            <a:fld id="{FB85E80C-D63E-45D8-894C-B2C24926CB21}" type="slidenum">
              <a:rPr lang="en-US" smtClean="0"/>
              <a:t>10</a:t>
            </a:fld>
            <a:endParaRPr lang="en-US"/>
          </a:p>
        </p:txBody>
      </p:sp>
    </p:spTree>
    <p:extLst>
      <p:ext uri="{BB962C8B-B14F-4D97-AF65-F5344CB8AC3E}">
        <p14:creationId xmlns:p14="http://schemas.microsoft.com/office/powerpoint/2010/main" val="1809385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6497E89-412A-4AE2-BFD2-1B45C67333F1}" type="datetimeFigureOut">
              <a:rPr lang="en-US" smtClean="0"/>
              <a:t>3/19/18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9061B4-2C4C-4DA3-B47B-18F6D3D84B0C}" type="slidenum">
              <a:rPr lang="en-US" smtClean="0"/>
              <a:t>‹#›</a:t>
            </a:fld>
            <a:endParaRPr lang="en-US"/>
          </a:p>
        </p:txBody>
      </p:sp>
    </p:spTree>
    <p:extLst>
      <p:ext uri="{BB962C8B-B14F-4D97-AF65-F5344CB8AC3E}">
        <p14:creationId xmlns:p14="http://schemas.microsoft.com/office/powerpoint/2010/main" val="232474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497E89-412A-4AE2-BFD2-1B45C67333F1}" type="datetimeFigureOut">
              <a:rPr lang="en-US" smtClean="0"/>
              <a:t>3/19/18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9061B4-2C4C-4DA3-B47B-18F6D3D84B0C}" type="slidenum">
              <a:rPr lang="en-US" smtClean="0"/>
              <a:t>‹#›</a:t>
            </a:fld>
            <a:endParaRPr lang="en-US"/>
          </a:p>
        </p:txBody>
      </p:sp>
    </p:spTree>
    <p:extLst>
      <p:ext uri="{BB962C8B-B14F-4D97-AF65-F5344CB8AC3E}">
        <p14:creationId xmlns:p14="http://schemas.microsoft.com/office/powerpoint/2010/main" val="2278073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497E89-412A-4AE2-BFD2-1B45C67333F1}" type="datetimeFigureOut">
              <a:rPr lang="en-US" smtClean="0"/>
              <a:t>3/19/18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9061B4-2C4C-4DA3-B47B-18F6D3D84B0C}" type="slidenum">
              <a:rPr lang="en-US" smtClean="0"/>
              <a:t>‹#›</a:t>
            </a:fld>
            <a:endParaRPr lang="en-US"/>
          </a:p>
        </p:txBody>
      </p:sp>
    </p:spTree>
    <p:extLst>
      <p:ext uri="{BB962C8B-B14F-4D97-AF65-F5344CB8AC3E}">
        <p14:creationId xmlns:p14="http://schemas.microsoft.com/office/powerpoint/2010/main" val="3180374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497E89-412A-4AE2-BFD2-1B45C67333F1}" type="datetimeFigureOut">
              <a:rPr lang="en-US" smtClean="0"/>
              <a:t>3/19/18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9061B4-2C4C-4DA3-B47B-18F6D3D84B0C}" type="slidenum">
              <a:rPr lang="en-US" smtClean="0"/>
              <a:t>‹#›</a:t>
            </a:fld>
            <a:endParaRPr lang="en-US"/>
          </a:p>
        </p:txBody>
      </p:sp>
    </p:spTree>
    <p:extLst>
      <p:ext uri="{BB962C8B-B14F-4D97-AF65-F5344CB8AC3E}">
        <p14:creationId xmlns:p14="http://schemas.microsoft.com/office/powerpoint/2010/main" val="1866948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6497E89-412A-4AE2-BFD2-1B45C67333F1}" type="datetimeFigureOut">
              <a:rPr lang="en-US" smtClean="0"/>
              <a:t>3/19/18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9061B4-2C4C-4DA3-B47B-18F6D3D84B0C}" type="slidenum">
              <a:rPr lang="en-US" smtClean="0"/>
              <a:t>‹#›</a:t>
            </a:fld>
            <a:endParaRPr lang="en-US"/>
          </a:p>
        </p:txBody>
      </p:sp>
    </p:spTree>
    <p:extLst>
      <p:ext uri="{BB962C8B-B14F-4D97-AF65-F5344CB8AC3E}">
        <p14:creationId xmlns:p14="http://schemas.microsoft.com/office/powerpoint/2010/main" val="4253927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6497E89-412A-4AE2-BFD2-1B45C67333F1}" type="datetimeFigureOut">
              <a:rPr lang="en-US" smtClean="0"/>
              <a:t>3/19/18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9061B4-2C4C-4DA3-B47B-18F6D3D84B0C}" type="slidenum">
              <a:rPr lang="en-US" smtClean="0"/>
              <a:t>‹#›</a:t>
            </a:fld>
            <a:endParaRPr lang="en-US"/>
          </a:p>
        </p:txBody>
      </p:sp>
    </p:spTree>
    <p:extLst>
      <p:ext uri="{BB962C8B-B14F-4D97-AF65-F5344CB8AC3E}">
        <p14:creationId xmlns:p14="http://schemas.microsoft.com/office/powerpoint/2010/main" val="1947201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6497E89-412A-4AE2-BFD2-1B45C67333F1}" type="datetimeFigureOut">
              <a:rPr lang="en-US" smtClean="0"/>
              <a:t>3/19/18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9061B4-2C4C-4DA3-B47B-18F6D3D84B0C}" type="slidenum">
              <a:rPr lang="en-US" smtClean="0"/>
              <a:t>‹#›</a:t>
            </a:fld>
            <a:endParaRPr lang="en-US"/>
          </a:p>
        </p:txBody>
      </p:sp>
    </p:spTree>
    <p:extLst>
      <p:ext uri="{BB962C8B-B14F-4D97-AF65-F5344CB8AC3E}">
        <p14:creationId xmlns:p14="http://schemas.microsoft.com/office/powerpoint/2010/main" val="2431130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6497E89-412A-4AE2-BFD2-1B45C67333F1}" type="datetimeFigureOut">
              <a:rPr lang="en-US" smtClean="0"/>
              <a:t>3/19/18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9061B4-2C4C-4DA3-B47B-18F6D3D84B0C}" type="slidenum">
              <a:rPr lang="en-US" smtClean="0"/>
              <a:t>‹#›</a:t>
            </a:fld>
            <a:endParaRPr lang="en-US"/>
          </a:p>
        </p:txBody>
      </p:sp>
    </p:spTree>
    <p:extLst>
      <p:ext uri="{BB962C8B-B14F-4D97-AF65-F5344CB8AC3E}">
        <p14:creationId xmlns:p14="http://schemas.microsoft.com/office/powerpoint/2010/main" val="2126301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97E89-412A-4AE2-BFD2-1B45C67333F1}" type="datetimeFigureOut">
              <a:rPr lang="en-US" smtClean="0"/>
              <a:t>3/19/18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9061B4-2C4C-4DA3-B47B-18F6D3D84B0C}" type="slidenum">
              <a:rPr lang="en-US" smtClean="0"/>
              <a:t>‹#›</a:t>
            </a:fld>
            <a:endParaRPr lang="en-US"/>
          </a:p>
        </p:txBody>
      </p:sp>
    </p:spTree>
    <p:extLst>
      <p:ext uri="{BB962C8B-B14F-4D97-AF65-F5344CB8AC3E}">
        <p14:creationId xmlns:p14="http://schemas.microsoft.com/office/powerpoint/2010/main" val="3193771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6497E89-412A-4AE2-BFD2-1B45C67333F1}" type="datetimeFigureOut">
              <a:rPr lang="en-US" smtClean="0"/>
              <a:t>3/19/18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9061B4-2C4C-4DA3-B47B-18F6D3D84B0C}" type="slidenum">
              <a:rPr lang="en-US" smtClean="0"/>
              <a:t>‹#›</a:t>
            </a:fld>
            <a:endParaRPr lang="en-US"/>
          </a:p>
        </p:txBody>
      </p:sp>
    </p:spTree>
    <p:extLst>
      <p:ext uri="{BB962C8B-B14F-4D97-AF65-F5344CB8AC3E}">
        <p14:creationId xmlns:p14="http://schemas.microsoft.com/office/powerpoint/2010/main" val="27952117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6497E89-412A-4AE2-BFD2-1B45C67333F1}" type="datetimeFigureOut">
              <a:rPr lang="en-US" smtClean="0"/>
              <a:t>3/19/18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9061B4-2C4C-4DA3-B47B-18F6D3D84B0C}" type="slidenum">
              <a:rPr lang="en-US" smtClean="0"/>
              <a:t>‹#›</a:t>
            </a:fld>
            <a:endParaRPr lang="en-US"/>
          </a:p>
        </p:txBody>
      </p:sp>
    </p:spTree>
    <p:extLst>
      <p:ext uri="{BB962C8B-B14F-4D97-AF65-F5344CB8AC3E}">
        <p14:creationId xmlns:p14="http://schemas.microsoft.com/office/powerpoint/2010/main" val="3627369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497E89-412A-4AE2-BFD2-1B45C67333F1}" type="datetimeFigureOut">
              <a:rPr lang="en-US" smtClean="0"/>
              <a:t>3/19/18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9061B4-2C4C-4DA3-B47B-18F6D3D84B0C}" type="slidenum">
              <a:rPr lang="en-US" smtClean="0"/>
              <a:t>‹#›</a:t>
            </a:fld>
            <a:endParaRPr lang="en-US"/>
          </a:p>
        </p:txBody>
      </p:sp>
    </p:spTree>
    <p:extLst>
      <p:ext uri="{BB962C8B-B14F-4D97-AF65-F5344CB8AC3E}">
        <p14:creationId xmlns:p14="http://schemas.microsoft.com/office/powerpoint/2010/main" val="3370913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58F43-6295-4AE1-A96E-96C4AE4EEBD8}"/>
              </a:ext>
            </a:extLst>
          </p:cNvPr>
          <p:cNvSpPr>
            <a:spLocks noGrp="1"/>
          </p:cNvSpPr>
          <p:nvPr>
            <p:ph type="ctrTitle"/>
          </p:nvPr>
        </p:nvSpPr>
        <p:spPr>
          <a:xfrm>
            <a:off x="157163" y="1278731"/>
            <a:ext cx="8822531" cy="3324225"/>
          </a:xfrm>
        </p:spPr>
        <p:txBody>
          <a:bodyPr>
            <a:normAutofit fontScale="90000"/>
          </a:bodyPr>
          <a:lstStyle/>
          <a:p>
            <a:br>
              <a:rPr lang="en-US" b="1" dirty="0">
                <a:latin typeface="Arial Black" panose="020B0604020202020204" pitchFamily="34" charset="0"/>
                <a:cs typeface="Arial Black" panose="020B0604020202020204" pitchFamily="34" charset="0"/>
              </a:rPr>
            </a:br>
            <a:br>
              <a:rPr lang="en-US" b="1" dirty="0">
                <a:latin typeface="Arial Black" panose="020B0604020202020204" pitchFamily="34" charset="0"/>
                <a:cs typeface="Arial Black" panose="020B0604020202020204" pitchFamily="34" charset="0"/>
              </a:rPr>
            </a:br>
            <a:r>
              <a:rPr lang="en-US" sz="4000" b="1" dirty="0">
                <a:solidFill>
                  <a:schemeClr val="accent6">
                    <a:lumMod val="75000"/>
                  </a:schemeClr>
                </a:solidFill>
                <a:latin typeface="Arial Black" panose="020B0604020202020204" pitchFamily="34" charset="0"/>
                <a:cs typeface="Arial Black" panose="020B0604020202020204" pitchFamily="34" charset="0"/>
              </a:rPr>
              <a:t>Texas 4-H</a:t>
            </a:r>
            <a:br>
              <a:rPr lang="en-US" b="1" dirty="0">
                <a:latin typeface="Arial Black" panose="020B0604020202020204" pitchFamily="34" charset="0"/>
                <a:cs typeface="Arial Black" panose="020B0604020202020204" pitchFamily="34" charset="0"/>
              </a:rPr>
            </a:br>
            <a:r>
              <a:rPr lang="en-US" b="1" dirty="0">
                <a:latin typeface="Arial Black" panose="020B0604020202020204" pitchFamily="34" charset="0"/>
                <a:cs typeface="Arial Black" panose="020B0604020202020204" pitchFamily="34" charset="0"/>
              </a:rPr>
              <a:t>PLANNING TO STRENGTHEN CLUB EFFECTIVENESS</a:t>
            </a:r>
          </a:p>
        </p:txBody>
      </p:sp>
    </p:spTree>
    <p:extLst>
      <p:ext uri="{BB962C8B-B14F-4D97-AF65-F5344CB8AC3E}">
        <p14:creationId xmlns:p14="http://schemas.microsoft.com/office/powerpoint/2010/main" val="39353042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C2F3A-536A-4528-9F67-EF3A71BDB578}"/>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Things To Consider As You Begin</a:t>
            </a:r>
          </a:p>
        </p:txBody>
      </p:sp>
      <p:sp>
        <p:nvSpPr>
          <p:cNvPr id="3" name="Content Placeholder 2">
            <a:extLst>
              <a:ext uri="{FF2B5EF4-FFF2-40B4-BE49-F238E27FC236}">
                <a16:creationId xmlns:a16="http://schemas.microsoft.com/office/drawing/2014/main" id="{9FD00DBE-4879-47AC-B0D2-5B94DE9EA8D7}"/>
              </a:ext>
            </a:extLst>
          </p:cNvPr>
          <p:cNvSpPr>
            <a:spLocks noGrp="1"/>
          </p:cNvSpPr>
          <p:nvPr>
            <p:ph idx="1"/>
          </p:nvPr>
        </p:nvSpPr>
        <p:spPr>
          <a:xfrm>
            <a:off x="628650" y="2488405"/>
            <a:ext cx="7886700" cy="3162301"/>
          </a:xfrm>
        </p:spPr>
        <p:txBody>
          <a:bodyPr/>
          <a:lstStyle/>
          <a:p>
            <a:r>
              <a:rPr lang="en-US" altLang="en-US" sz="2400" dirty="0"/>
              <a:t>Members’ ages, where they live, what they like to do</a:t>
            </a:r>
          </a:p>
          <a:p>
            <a:r>
              <a:rPr lang="en-US" altLang="en-US" sz="2400" dirty="0"/>
              <a:t>Community, businesses, and resources available</a:t>
            </a:r>
          </a:p>
          <a:p>
            <a:r>
              <a:rPr lang="en-US" altLang="en-US" sz="2400" dirty="0"/>
              <a:t>Current emphasis in Texas 4-H program (new activities, curriculums, projects)</a:t>
            </a:r>
          </a:p>
          <a:p>
            <a:endParaRPr lang="en-US" dirty="0"/>
          </a:p>
        </p:txBody>
      </p:sp>
    </p:spTree>
    <p:extLst>
      <p:ext uri="{BB962C8B-B14F-4D97-AF65-F5344CB8AC3E}">
        <p14:creationId xmlns:p14="http://schemas.microsoft.com/office/powerpoint/2010/main" val="992704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FA047-0AA1-4DDF-9CCA-CD9B5B190DB9}"/>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When Do We Plan?</a:t>
            </a:r>
          </a:p>
        </p:txBody>
      </p:sp>
      <p:sp>
        <p:nvSpPr>
          <p:cNvPr id="3" name="Content Placeholder 2">
            <a:extLst>
              <a:ext uri="{FF2B5EF4-FFF2-40B4-BE49-F238E27FC236}">
                <a16:creationId xmlns:a16="http://schemas.microsoft.com/office/drawing/2014/main" id="{37B3CA6A-32DF-4A96-B606-9A9754F34694}"/>
              </a:ext>
            </a:extLst>
          </p:cNvPr>
          <p:cNvSpPr>
            <a:spLocks noGrp="1"/>
          </p:cNvSpPr>
          <p:nvPr>
            <p:ph idx="1"/>
          </p:nvPr>
        </p:nvSpPr>
        <p:spPr>
          <a:xfrm>
            <a:off x="628650" y="2488406"/>
            <a:ext cx="7886700" cy="3098008"/>
          </a:xfrm>
        </p:spPr>
        <p:txBody>
          <a:bodyPr/>
          <a:lstStyle/>
          <a:p>
            <a:r>
              <a:rPr lang="en-US" altLang="en-US" sz="2400" dirty="0"/>
              <a:t>SUMMER!  Between June and August prior to new 4-H year</a:t>
            </a:r>
          </a:p>
          <a:p>
            <a:r>
              <a:rPr lang="en-US" altLang="en-US" sz="2400" dirty="0"/>
              <a:t>At Officer Training</a:t>
            </a:r>
          </a:p>
          <a:p>
            <a:r>
              <a:rPr lang="en-US" altLang="en-US" sz="2400" dirty="0"/>
              <a:t>Adapt plan throughout year as needed</a:t>
            </a:r>
          </a:p>
          <a:p>
            <a:endParaRPr lang="en-US" dirty="0"/>
          </a:p>
        </p:txBody>
      </p:sp>
    </p:spTree>
    <p:extLst>
      <p:ext uri="{BB962C8B-B14F-4D97-AF65-F5344CB8AC3E}">
        <p14:creationId xmlns:p14="http://schemas.microsoft.com/office/powerpoint/2010/main" val="31557731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0FDFD-2342-4F26-8BB9-8BF8E74C0E7E}"/>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A Good Plan Includes…</a:t>
            </a:r>
          </a:p>
        </p:txBody>
      </p:sp>
      <p:sp>
        <p:nvSpPr>
          <p:cNvPr id="3" name="Content Placeholder 2">
            <a:extLst>
              <a:ext uri="{FF2B5EF4-FFF2-40B4-BE49-F238E27FC236}">
                <a16:creationId xmlns:a16="http://schemas.microsoft.com/office/drawing/2014/main" id="{065E913F-5B32-4DD2-A26D-12452E75AD2E}"/>
              </a:ext>
            </a:extLst>
          </p:cNvPr>
          <p:cNvSpPr>
            <a:spLocks noGrp="1"/>
          </p:cNvSpPr>
          <p:nvPr>
            <p:ph idx="1"/>
          </p:nvPr>
        </p:nvSpPr>
        <p:spPr>
          <a:xfrm>
            <a:off x="628650" y="2488405"/>
            <a:ext cx="7886700" cy="3176589"/>
          </a:xfrm>
        </p:spPr>
        <p:txBody>
          <a:bodyPr>
            <a:normAutofit/>
          </a:bodyPr>
          <a:lstStyle/>
          <a:p>
            <a:r>
              <a:rPr lang="en-US" altLang="en-US" sz="2400" dirty="0"/>
              <a:t>Member involvement</a:t>
            </a:r>
          </a:p>
          <a:p>
            <a:r>
              <a:rPr lang="en-US" altLang="en-US" sz="2400" dirty="0"/>
              <a:t>Club recognition</a:t>
            </a:r>
          </a:p>
          <a:p>
            <a:r>
              <a:rPr lang="en-US" altLang="en-US" sz="2400" dirty="0"/>
              <a:t>Promotional activity</a:t>
            </a:r>
          </a:p>
          <a:p>
            <a:r>
              <a:rPr lang="en-US" altLang="en-US" sz="2400" dirty="0"/>
              <a:t>Review of bylaws/standing rules</a:t>
            </a:r>
          </a:p>
          <a:p>
            <a:r>
              <a:rPr lang="en-US" altLang="en-US" sz="2400" dirty="0"/>
              <a:t>Completing the chartering process</a:t>
            </a:r>
          </a:p>
          <a:p>
            <a:r>
              <a:rPr lang="en-US" altLang="en-US" sz="2400" dirty="0"/>
              <a:t>Feedback from members and parents through survey results</a:t>
            </a:r>
          </a:p>
          <a:p>
            <a:r>
              <a:rPr lang="en-US" altLang="en-US" sz="2400" dirty="0"/>
              <a:t>Project or activity leaders</a:t>
            </a:r>
          </a:p>
        </p:txBody>
      </p:sp>
    </p:spTree>
    <p:extLst>
      <p:ext uri="{BB962C8B-B14F-4D97-AF65-F5344CB8AC3E}">
        <p14:creationId xmlns:p14="http://schemas.microsoft.com/office/powerpoint/2010/main" val="24211887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596A3-1AA7-40A6-9C64-96813FB59A18}"/>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Setting Club Goals</a:t>
            </a:r>
          </a:p>
        </p:txBody>
      </p:sp>
      <p:sp>
        <p:nvSpPr>
          <p:cNvPr id="3" name="Content Placeholder 2">
            <a:extLst>
              <a:ext uri="{FF2B5EF4-FFF2-40B4-BE49-F238E27FC236}">
                <a16:creationId xmlns:a16="http://schemas.microsoft.com/office/drawing/2014/main" id="{06FF7C6A-3021-496E-8000-B981E81F5DC3}"/>
              </a:ext>
            </a:extLst>
          </p:cNvPr>
          <p:cNvSpPr>
            <a:spLocks noGrp="1"/>
          </p:cNvSpPr>
          <p:nvPr>
            <p:ph idx="1"/>
          </p:nvPr>
        </p:nvSpPr>
        <p:spPr>
          <a:xfrm>
            <a:off x="628650" y="2488406"/>
            <a:ext cx="7886700" cy="3190876"/>
          </a:xfrm>
        </p:spPr>
        <p:txBody>
          <a:bodyPr>
            <a:normAutofit/>
          </a:bodyPr>
          <a:lstStyle/>
          <a:p>
            <a:pPr algn="just"/>
            <a:r>
              <a:rPr lang="en-US" altLang="en-US" sz="2400" dirty="0"/>
              <a:t>What members, volunteers, and parents would like to see the club accomplish</a:t>
            </a:r>
          </a:p>
          <a:p>
            <a:pPr algn="just"/>
            <a:r>
              <a:rPr lang="en-US" altLang="en-US" sz="2400" dirty="0"/>
              <a:t>Once specific goals are defined, leaders should guide club members in determining the specific steps they must take to achieve each goal. </a:t>
            </a:r>
          </a:p>
          <a:p>
            <a:endParaRPr lang="en-US" sz="2400" dirty="0"/>
          </a:p>
        </p:txBody>
      </p:sp>
    </p:spTree>
    <p:extLst>
      <p:ext uri="{BB962C8B-B14F-4D97-AF65-F5344CB8AC3E}">
        <p14:creationId xmlns:p14="http://schemas.microsoft.com/office/powerpoint/2010/main" val="28945705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8D211-50AA-4130-86E1-4021D4F675B9}"/>
              </a:ext>
            </a:extLst>
          </p:cNvPr>
          <p:cNvSpPr>
            <a:spLocks noGrp="1"/>
          </p:cNvSpPr>
          <p:nvPr>
            <p:ph type="title"/>
          </p:nvPr>
        </p:nvSpPr>
        <p:spPr>
          <a:xfrm>
            <a:off x="628650" y="693738"/>
            <a:ext cx="7886700" cy="1325563"/>
          </a:xfrm>
        </p:spPr>
        <p:txBody>
          <a:bodyPr/>
          <a:lstStyle/>
          <a:p>
            <a:r>
              <a:rPr lang="en-US" b="1" dirty="0">
                <a:latin typeface="Arial Black" panose="020B0604020202020204" pitchFamily="34" charset="0"/>
                <a:cs typeface="Arial Black" panose="020B0604020202020204" pitchFamily="34" charset="0"/>
              </a:rPr>
              <a:t>Examples of Club Goals </a:t>
            </a:r>
          </a:p>
        </p:txBody>
      </p:sp>
      <p:sp>
        <p:nvSpPr>
          <p:cNvPr id="3" name="Content Placeholder 2">
            <a:extLst>
              <a:ext uri="{FF2B5EF4-FFF2-40B4-BE49-F238E27FC236}">
                <a16:creationId xmlns:a16="http://schemas.microsoft.com/office/drawing/2014/main" id="{E71A97CF-E385-41AA-BEAC-42C73F6B104F}"/>
              </a:ext>
            </a:extLst>
          </p:cNvPr>
          <p:cNvSpPr>
            <a:spLocks noGrp="1"/>
          </p:cNvSpPr>
          <p:nvPr>
            <p:ph idx="1"/>
          </p:nvPr>
        </p:nvSpPr>
        <p:spPr>
          <a:xfrm>
            <a:off x="628650" y="2019301"/>
            <a:ext cx="7886700" cy="3667124"/>
          </a:xfrm>
        </p:spPr>
        <p:txBody>
          <a:bodyPr>
            <a:noAutofit/>
          </a:bodyPr>
          <a:lstStyle/>
          <a:p>
            <a:r>
              <a:rPr lang="en-US" altLang="en-US" sz="2300" dirty="0"/>
              <a:t>Promote 4-H at 2 new schools and recruit 10 new 4-H members</a:t>
            </a:r>
          </a:p>
          <a:p>
            <a:r>
              <a:rPr lang="en-US" altLang="en-US" sz="2300" dirty="0"/>
              <a:t>Involve 2 new parents in each club program activity</a:t>
            </a:r>
          </a:p>
          <a:p>
            <a:r>
              <a:rPr lang="en-US" altLang="en-US" sz="2300" dirty="0"/>
              <a:t>Learn more about the 4-H _____ project in _______ County</a:t>
            </a:r>
          </a:p>
          <a:p>
            <a:r>
              <a:rPr lang="en-US" altLang="en-US" sz="2300" dirty="0"/>
              <a:t>Participate in 1 community service or service learning activity each month</a:t>
            </a:r>
          </a:p>
          <a:p>
            <a:r>
              <a:rPr lang="en-US" altLang="en-US" sz="2300" dirty="0"/>
              <a:t>Involve all parents in project training meetings</a:t>
            </a:r>
          </a:p>
          <a:p>
            <a:r>
              <a:rPr lang="en-US" altLang="en-US" sz="2300" dirty="0"/>
              <a:t>Involve Junior 4-H project leaders in project training meetings</a:t>
            </a:r>
          </a:p>
          <a:p>
            <a:r>
              <a:rPr lang="en-US" altLang="en-US" sz="2300" dirty="0"/>
              <a:t>Promote youth participation in local 4-H programs and events</a:t>
            </a:r>
            <a:endParaRPr lang="en-US" sz="2300" dirty="0"/>
          </a:p>
        </p:txBody>
      </p:sp>
    </p:spTree>
    <p:extLst>
      <p:ext uri="{BB962C8B-B14F-4D97-AF65-F5344CB8AC3E}">
        <p14:creationId xmlns:p14="http://schemas.microsoft.com/office/powerpoint/2010/main" val="7271018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39890-BB5C-4CAD-B437-20B00F401666}"/>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What Do We Plan?  </a:t>
            </a:r>
            <a:r>
              <a:rPr lang="en-US" sz="3600" b="1" dirty="0">
                <a:latin typeface="Arial Black" panose="020B0604020202020204" pitchFamily="34" charset="0"/>
                <a:cs typeface="Arial Black" panose="020B0604020202020204" pitchFamily="34" charset="0"/>
              </a:rPr>
              <a:t>(Answer:  EVERYTHING!)</a:t>
            </a:r>
          </a:p>
        </p:txBody>
      </p:sp>
      <p:sp>
        <p:nvSpPr>
          <p:cNvPr id="3" name="Content Placeholder 2">
            <a:extLst>
              <a:ext uri="{FF2B5EF4-FFF2-40B4-BE49-F238E27FC236}">
                <a16:creationId xmlns:a16="http://schemas.microsoft.com/office/drawing/2014/main" id="{CCF7E6F0-FF59-4DAC-973B-BDC90DA8877D}"/>
              </a:ext>
            </a:extLst>
          </p:cNvPr>
          <p:cNvSpPr>
            <a:spLocks noGrp="1"/>
          </p:cNvSpPr>
          <p:nvPr>
            <p:ph idx="1"/>
          </p:nvPr>
        </p:nvSpPr>
        <p:spPr>
          <a:xfrm>
            <a:off x="628650" y="2488406"/>
            <a:ext cx="7886700" cy="3198020"/>
          </a:xfrm>
        </p:spPr>
        <p:txBody>
          <a:bodyPr>
            <a:normAutofit fontScale="70000" lnSpcReduction="20000"/>
          </a:bodyPr>
          <a:lstStyle/>
          <a:p>
            <a:r>
              <a:rPr lang="en-US" altLang="en-US" dirty="0"/>
              <a:t>Time/Date/Location of Meetings </a:t>
            </a:r>
          </a:p>
          <a:p>
            <a:r>
              <a:rPr lang="en-US" altLang="en-US" dirty="0"/>
              <a:t>Inspiration</a:t>
            </a:r>
          </a:p>
          <a:p>
            <a:pPr lvl="1"/>
            <a:r>
              <a:rPr lang="en-US" altLang="en-US" dirty="0"/>
              <a:t>Pledges</a:t>
            </a:r>
          </a:p>
          <a:p>
            <a:pPr lvl="1"/>
            <a:r>
              <a:rPr lang="en-US" altLang="en-US" dirty="0"/>
              <a:t>Inspiration</a:t>
            </a:r>
          </a:p>
          <a:p>
            <a:pPr lvl="1"/>
            <a:r>
              <a:rPr lang="en-US" altLang="en-US" dirty="0"/>
              <a:t>Ice Breaker</a:t>
            </a:r>
          </a:p>
          <a:p>
            <a:pPr lvl="1"/>
            <a:r>
              <a:rPr lang="en-US" altLang="en-US" dirty="0"/>
              <a:t>Introduction of New Members/Guests</a:t>
            </a:r>
          </a:p>
          <a:p>
            <a:r>
              <a:rPr lang="en-US" altLang="en-US" dirty="0"/>
              <a:t>Program</a:t>
            </a:r>
          </a:p>
          <a:p>
            <a:r>
              <a:rPr lang="en-US" altLang="en-US" dirty="0"/>
              <a:t>Business Meeting Items</a:t>
            </a:r>
          </a:p>
          <a:p>
            <a:r>
              <a:rPr lang="en-US" altLang="en-US" dirty="0"/>
              <a:t>Recreation</a:t>
            </a:r>
          </a:p>
          <a:p>
            <a:r>
              <a:rPr lang="en-US" altLang="en-US" dirty="0"/>
              <a:t>Clover Kids Activities</a:t>
            </a:r>
          </a:p>
          <a:p>
            <a:endParaRPr lang="en-US" dirty="0"/>
          </a:p>
        </p:txBody>
      </p:sp>
    </p:spTree>
    <p:extLst>
      <p:ext uri="{BB962C8B-B14F-4D97-AF65-F5344CB8AC3E}">
        <p14:creationId xmlns:p14="http://schemas.microsoft.com/office/powerpoint/2010/main" val="3041192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8264C-83F1-4C2A-B151-1520FDACD52C}"/>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What ELSE Do We Plan?</a:t>
            </a:r>
          </a:p>
        </p:txBody>
      </p:sp>
      <p:sp>
        <p:nvSpPr>
          <p:cNvPr id="3" name="Content Placeholder 2">
            <a:extLst>
              <a:ext uri="{FF2B5EF4-FFF2-40B4-BE49-F238E27FC236}">
                <a16:creationId xmlns:a16="http://schemas.microsoft.com/office/drawing/2014/main" id="{BEA98A88-F2D3-4585-8D28-A6713E25FA6E}"/>
              </a:ext>
            </a:extLst>
          </p:cNvPr>
          <p:cNvSpPr>
            <a:spLocks noGrp="1"/>
          </p:cNvSpPr>
          <p:nvPr>
            <p:ph idx="1"/>
          </p:nvPr>
        </p:nvSpPr>
        <p:spPr>
          <a:xfrm>
            <a:off x="628650" y="2488405"/>
            <a:ext cx="7886700" cy="3183733"/>
          </a:xfrm>
        </p:spPr>
        <p:txBody>
          <a:bodyPr/>
          <a:lstStyle/>
          <a:p>
            <a:pPr>
              <a:lnSpc>
                <a:spcPct val="80000"/>
              </a:lnSpc>
            </a:pPr>
            <a:r>
              <a:rPr lang="en-US" altLang="en-US" sz="2400" dirty="0"/>
              <a:t>List of committees and members</a:t>
            </a:r>
          </a:p>
          <a:p>
            <a:pPr>
              <a:lnSpc>
                <a:spcPct val="80000"/>
              </a:lnSpc>
            </a:pPr>
            <a:r>
              <a:rPr lang="en-US" altLang="en-US" sz="2400" dirty="0"/>
              <a:t>National 4-H Week Marketing/Interpretation Event</a:t>
            </a:r>
          </a:p>
          <a:p>
            <a:pPr>
              <a:lnSpc>
                <a:spcPct val="80000"/>
              </a:lnSpc>
            </a:pPr>
            <a:r>
              <a:rPr lang="en-US" altLang="en-US" sz="2400" dirty="0"/>
              <a:t>Membership drive/recruitment event</a:t>
            </a:r>
          </a:p>
          <a:p>
            <a:pPr>
              <a:lnSpc>
                <a:spcPct val="80000"/>
              </a:lnSpc>
            </a:pPr>
            <a:r>
              <a:rPr lang="en-US" altLang="en-US" sz="2400" dirty="0"/>
              <a:t>Club recognition event</a:t>
            </a:r>
          </a:p>
          <a:p>
            <a:pPr>
              <a:lnSpc>
                <a:spcPct val="80000"/>
              </a:lnSpc>
            </a:pPr>
            <a:r>
              <a:rPr lang="en-US" altLang="en-US" sz="2400" dirty="0"/>
              <a:t>Fund raiser(s)</a:t>
            </a:r>
          </a:p>
          <a:p>
            <a:endParaRPr lang="en-US" dirty="0"/>
          </a:p>
        </p:txBody>
      </p:sp>
    </p:spTree>
    <p:extLst>
      <p:ext uri="{BB962C8B-B14F-4D97-AF65-F5344CB8AC3E}">
        <p14:creationId xmlns:p14="http://schemas.microsoft.com/office/powerpoint/2010/main" val="31421393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425FAB-103C-4712-8DFE-340636FF9788}"/>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Business Meeting</a:t>
            </a:r>
          </a:p>
        </p:txBody>
      </p:sp>
      <p:sp>
        <p:nvSpPr>
          <p:cNvPr id="3" name="Content Placeholder 2">
            <a:extLst>
              <a:ext uri="{FF2B5EF4-FFF2-40B4-BE49-F238E27FC236}">
                <a16:creationId xmlns:a16="http://schemas.microsoft.com/office/drawing/2014/main" id="{08D2A6E6-103D-45A7-8F7D-B6D30B7F0DF6}"/>
              </a:ext>
            </a:extLst>
          </p:cNvPr>
          <p:cNvSpPr>
            <a:spLocks noGrp="1"/>
          </p:cNvSpPr>
          <p:nvPr>
            <p:ph idx="1"/>
          </p:nvPr>
        </p:nvSpPr>
        <p:spPr>
          <a:xfrm>
            <a:off x="628650" y="2488406"/>
            <a:ext cx="7886700" cy="3190876"/>
          </a:xfrm>
        </p:spPr>
        <p:txBody>
          <a:bodyPr>
            <a:normAutofit/>
          </a:bodyPr>
          <a:lstStyle/>
          <a:p>
            <a:r>
              <a:rPr lang="en-US" altLang="en-US" sz="2400" dirty="0"/>
              <a:t>Officer Reports</a:t>
            </a:r>
          </a:p>
          <a:p>
            <a:r>
              <a:rPr lang="en-US" altLang="en-US" sz="2400" dirty="0"/>
              <a:t>Activity Reports</a:t>
            </a:r>
          </a:p>
          <a:p>
            <a:r>
              <a:rPr lang="en-US" altLang="en-US" sz="2400" dirty="0"/>
              <a:t>Committee Reports</a:t>
            </a:r>
          </a:p>
          <a:p>
            <a:r>
              <a:rPr lang="en-US" altLang="en-US" sz="2400" dirty="0"/>
              <a:t>Leader/Club Manager Reports</a:t>
            </a:r>
          </a:p>
          <a:p>
            <a:r>
              <a:rPr lang="en-US" altLang="en-US" sz="2400" dirty="0"/>
              <a:t>Unfinished Business</a:t>
            </a:r>
          </a:p>
          <a:p>
            <a:r>
              <a:rPr lang="en-US" altLang="en-US" sz="2400" dirty="0"/>
              <a:t>New Business</a:t>
            </a:r>
          </a:p>
          <a:p>
            <a:r>
              <a:rPr lang="en-US" altLang="en-US" sz="2400" dirty="0"/>
              <a:t>Community Service</a:t>
            </a:r>
          </a:p>
          <a:p>
            <a:endParaRPr lang="en-US" dirty="0"/>
          </a:p>
        </p:txBody>
      </p:sp>
    </p:spTree>
    <p:extLst>
      <p:ext uri="{BB962C8B-B14F-4D97-AF65-F5344CB8AC3E}">
        <p14:creationId xmlns:p14="http://schemas.microsoft.com/office/powerpoint/2010/main" val="25155798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8160E-6970-40E8-A099-16F7B6E617F9}"/>
              </a:ext>
            </a:extLst>
          </p:cNvPr>
          <p:cNvSpPr>
            <a:spLocks noGrp="1"/>
          </p:cNvSpPr>
          <p:nvPr>
            <p:ph type="title"/>
          </p:nvPr>
        </p:nvSpPr>
        <p:spPr>
          <a:xfrm>
            <a:off x="628650" y="1162843"/>
            <a:ext cx="8393906" cy="1325563"/>
          </a:xfrm>
        </p:spPr>
        <p:txBody>
          <a:bodyPr/>
          <a:lstStyle/>
          <a:p>
            <a:r>
              <a:rPr lang="en-US" b="1" dirty="0">
                <a:latin typeface="Arial Black" panose="020B0604020202020204" pitchFamily="34" charset="0"/>
                <a:cs typeface="Arial Black" panose="020B0604020202020204" pitchFamily="34" charset="0"/>
              </a:rPr>
              <a:t>TIPS For A Smooth-Running Meeting</a:t>
            </a:r>
          </a:p>
        </p:txBody>
      </p:sp>
      <p:sp>
        <p:nvSpPr>
          <p:cNvPr id="3" name="Content Placeholder 2">
            <a:extLst>
              <a:ext uri="{FF2B5EF4-FFF2-40B4-BE49-F238E27FC236}">
                <a16:creationId xmlns:a16="http://schemas.microsoft.com/office/drawing/2014/main" id="{6C9D0189-8745-4D23-B3EB-47A749074ED3}"/>
              </a:ext>
            </a:extLst>
          </p:cNvPr>
          <p:cNvSpPr>
            <a:spLocks noGrp="1"/>
          </p:cNvSpPr>
          <p:nvPr>
            <p:ph idx="1"/>
          </p:nvPr>
        </p:nvSpPr>
        <p:spPr>
          <a:xfrm>
            <a:off x="628650" y="2488406"/>
            <a:ext cx="7886700" cy="3198020"/>
          </a:xfrm>
        </p:spPr>
        <p:txBody>
          <a:bodyPr>
            <a:normAutofit fontScale="92500" lnSpcReduction="10000"/>
          </a:bodyPr>
          <a:lstStyle/>
          <a:p>
            <a:r>
              <a:rPr lang="en-US" altLang="en-US" sz="2600" dirty="0"/>
              <a:t>Printed agenda</a:t>
            </a:r>
          </a:p>
          <a:p>
            <a:r>
              <a:rPr lang="en-US" altLang="en-US" sz="2600" dirty="0"/>
              <a:t>Allot time for each section of the agenda </a:t>
            </a:r>
          </a:p>
          <a:p>
            <a:r>
              <a:rPr lang="en-US" altLang="en-US" sz="2600" dirty="0"/>
              <a:t>Organize agenda in this order:</a:t>
            </a:r>
          </a:p>
          <a:p>
            <a:pPr lvl="1"/>
            <a:r>
              <a:rPr lang="en-US" altLang="en-US" sz="2200" dirty="0"/>
              <a:t>Inspiration</a:t>
            </a:r>
          </a:p>
          <a:p>
            <a:pPr lvl="1"/>
            <a:r>
              <a:rPr lang="en-US" altLang="en-US" sz="2200" dirty="0"/>
              <a:t>Program</a:t>
            </a:r>
          </a:p>
          <a:p>
            <a:pPr lvl="1"/>
            <a:r>
              <a:rPr lang="en-US" altLang="en-US" sz="2200" dirty="0"/>
              <a:t>Business</a:t>
            </a:r>
          </a:p>
          <a:p>
            <a:pPr lvl="1"/>
            <a:r>
              <a:rPr lang="en-US" altLang="en-US" sz="2200" dirty="0"/>
              <a:t>Recreation</a:t>
            </a:r>
          </a:p>
          <a:p>
            <a:r>
              <a:rPr lang="en-US" altLang="en-US" sz="2600" dirty="0"/>
              <a:t>Train officers and members to use correct parliamentary procedure</a:t>
            </a:r>
          </a:p>
          <a:p>
            <a:endParaRPr lang="en-US" dirty="0"/>
          </a:p>
        </p:txBody>
      </p:sp>
    </p:spTree>
    <p:extLst>
      <p:ext uri="{BB962C8B-B14F-4D97-AF65-F5344CB8AC3E}">
        <p14:creationId xmlns:p14="http://schemas.microsoft.com/office/powerpoint/2010/main" val="32296942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7E46D1-59AA-4FA4-ACC0-0E9E36D21657}"/>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Planning is Finished – Now What?</a:t>
            </a:r>
          </a:p>
        </p:txBody>
      </p:sp>
      <p:sp>
        <p:nvSpPr>
          <p:cNvPr id="3" name="Content Placeholder 2">
            <a:extLst>
              <a:ext uri="{FF2B5EF4-FFF2-40B4-BE49-F238E27FC236}">
                <a16:creationId xmlns:a16="http://schemas.microsoft.com/office/drawing/2014/main" id="{70818B20-8FEC-44F6-8AB4-89CE9C24090E}"/>
              </a:ext>
            </a:extLst>
          </p:cNvPr>
          <p:cNvSpPr>
            <a:spLocks noGrp="1"/>
          </p:cNvSpPr>
          <p:nvPr>
            <p:ph idx="1"/>
          </p:nvPr>
        </p:nvSpPr>
        <p:spPr>
          <a:xfrm>
            <a:off x="628650" y="2488405"/>
            <a:ext cx="7886700" cy="3176589"/>
          </a:xfrm>
        </p:spPr>
        <p:txBody>
          <a:bodyPr>
            <a:normAutofit fontScale="85000" lnSpcReduction="10000"/>
          </a:bodyPr>
          <a:lstStyle/>
          <a:p>
            <a:r>
              <a:rPr lang="en-US" altLang="en-US" dirty="0"/>
              <a:t>Create a club handbook</a:t>
            </a:r>
          </a:p>
          <a:p>
            <a:r>
              <a:rPr lang="en-US" altLang="en-US" dirty="0"/>
              <a:t>Officers (and club managers) should implement the plan</a:t>
            </a:r>
          </a:p>
          <a:p>
            <a:r>
              <a:rPr lang="en-US" altLang="en-US" dirty="0"/>
              <a:t>Ensure that all members are fulfilling their responsibilities</a:t>
            </a:r>
          </a:p>
          <a:p>
            <a:r>
              <a:rPr lang="en-US" altLang="en-US" dirty="0"/>
              <a:t>Officers should run the meeting</a:t>
            </a:r>
          </a:p>
          <a:p>
            <a:r>
              <a:rPr lang="en-US" altLang="en-US" dirty="0"/>
              <a:t>Be flexible- prepare for the unexpected</a:t>
            </a:r>
          </a:p>
          <a:p>
            <a:r>
              <a:rPr lang="en-US" altLang="en-US" dirty="0"/>
              <a:t>Keep lines of communication open</a:t>
            </a:r>
          </a:p>
          <a:p>
            <a:r>
              <a:rPr lang="en-US" altLang="en-US" dirty="0"/>
              <a:t>Celebrate successes</a:t>
            </a:r>
            <a:endParaRPr lang="en-US" dirty="0"/>
          </a:p>
        </p:txBody>
      </p:sp>
    </p:spTree>
    <p:extLst>
      <p:ext uri="{BB962C8B-B14F-4D97-AF65-F5344CB8AC3E}">
        <p14:creationId xmlns:p14="http://schemas.microsoft.com/office/powerpoint/2010/main" val="46096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70726-F387-48A5-82B7-C75DD398BEDE}"/>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Topics</a:t>
            </a:r>
          </a:p>
        </p:txBody>
      </p:sp>
      <p:sp>
        <p:nvSpPr>
          <p:cNvPr id="3" name="Content Placeholder 2">
            <a:extLst>
              <a:ext uri="{FF2B5EF4-FFF2-40B4-BE49-F238E27FC236}">
                <a16:creationId xmlns:a16="http://schemas.microsoft.com/office/drawing/2014/main" id="{92D2FB57-B141-4E8F-9425-15C7F48CDD70}"/>
              </a:ext>
            </a:extLst>
          </p:cNvPr>
          <p:cNvSpPr>
            <a:spLocks noGrp="1"/>
          </p:cNvSpPr>
          <p:nvPr>
            <p:ph idx="1"/>
          </p:nvPr>
        </p:nvSpPr>
        <p:spPr>
          <a:xfrm>
            <a:off x="628650" y="2488405"/>
            <a:ext cx="7886700" cy="3112295"/>
          </a:xfrm>
        </p:spPr>
        <p:txBody>
          <a:bodyPr>
            <a:normAutofit/>
          </a:bodyPr>
          <a:lstStyle/>
          <a:p>
            <a:r>
              <a:rPr lang="en-US" sz="2400" dirty="0"/>
              <a:t>Icebreaker Activity:  A Knot or Not a Knot</a:t>
            </a:r>
          </a:p>
          <a:p>
            <a:r>
              <a:rPr lang="en-US" sz="2400" dirty="0"/>
              <a:t>Why Do We Have Club Meetings?</a:t>
            </a:r>
          </a:p>
          <a:p>
            <a:r>
              <a:rPr lang="en-US" sz="2400" dirty="0"/>
              <a:t>Strategies for Annual 4-H Club Planning</a:t>
            </a:r>
          </a:p>
          <a:p>
            <a:r>
              <a:rPr lang="en-US" sz="2400" dirty="0"/>
              <a:t>Keys to Effective Club Meetings</a:t>
            </a:r>
          </a:p>
        </p:txBody>
      </p:sp>
    </p:spTree>
    <p:extLst>
      <p:ext uri="{BB962C8B-B14F-4D97-AF65-F5344CB8AC3E}">
        <p14:creationId xmlns:p14="http://schemas.microsoft.com/office/powerpoint/2010/main" val="25832962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8F601-C87F-4F25-9518-856D87A234A5}"/>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Evaluating  Club Meeting Success</a:t>
            </a:r>
          </a:p>
        </p:txBody>
      </p:sp>
      <p:sp>
        <p:nvSpPr>
          <p:cNvPr id="3" name="Content Placeholder 2">
            <a:extLst>
              <a:ext uri="{FF2B5EF4-FFF2-40B4-BE49-F238E27FC236}">
                <a16:creationId xmlns:a16="http://schemas.microsoft.com/office/drawing/2014/main" id="{737F5143-5E35-4E3E-AE64-669D60F0BDE2}"/>
              </a:ext>
            </a:extLst>
          </p:cNvPr>
          <p:cNvSpPr>
            <a:spLocks noGrp="1"/>
          </p:cNvSpPr>
          <p:nvPr>
            <p:ph idx="1"/>
          </p:nvPr>
        </p:nvSpPr>
        <p:spPr>
          <a:xfrm>
            <a:off x="628650" y="2488406"/>
            <a:ext cx="7886700" cy="3205164"/>
          </a:xfrm>
        </p:spPr>
        <p:txBody>
          <a:bodyPr/>
          <a:lstStyle/>
          <a:p>
            <a:r>
              <a:rPr lang="en-US" altLang="en-US" sz="2400" dirty="0"/>
              <a:t>Debrief after each meeting with the officers </a:t>
            </a:r>
          </a:p>
          <a:p>
            <a:pPr lvl="1"/>
            <a:r>
              <a:rPr lang="en-US" altLang="en-US" dirty="0"/>
              <a:t>What went smoothly</a:t>
            </a:r>
          </a:p>
          <a:p>
            <a:pPr lvl="1"/>
            <a:r>
              <a:rPr lang="en-US" altLang="en-US" dirty="0"/>
              <a:t>Where can they improve</a:t>
            </a:r>
          </a:p>
          <a:p>
            <a:r>
              <a:rPr lang="en-US" altLang="en-US" sz="2400" dirty="0"/>
              <a:t>Have officers complete club meeting scorecard for each meeting</a:t>
            </a:r>
          </a:p>
          <a:p>
            <a:r>
              <a:rPr lang="en-US" altLang="en-US" sz="2400" dirty="0"/>
              <a:t>What was the attendance? </a:t>
            </a:r>
          </a:p>
          <a:p>
            <a:r>
              <a:rPr lang="en-US" altLang="en-US" sz="2400" dirty="0"/>
              <a:t>Were members involved?</a:t>
            </a:r>
          </a:p>
          <a:p>
            <a:endParaRPr lang="en-US" dirty="0"/>
          </a:p>
        </p:txBody>
      </p:sp>
    </p:spTree>
    <p:extLst>
      <p:ext uri="{BB962C8B-B14F-4D97-AF65-F5344CB8AC3E}">
        <p14:creationId xmlns:p14="http://schemas.microsoft.com/office/powerpoint/2010/main" val="14224313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C3524-2CD7-4C65-8D13-166140EB9974}"/>
              </a:ext>
            </a:extLst>
          </p:cNvPr>
          <p:cNvSpPr>
            <a:spLocks noGrp="1"/>
          </p:cNvSpPr>
          <p:nvPr>
            <p:ph type="title"/>
          </p:nvPr>
        </p:nvSpPr>
        <p:spPr>
          <a:xfrm>
            <a:off x="628650" y="2287586"/>
            <a:ext cx="7886700" cy="1325563"/>
          </a:xfrm>
        </p:spPr>
        <p:txBody>
          <a:bodyPr>
            <a:noAutofit/>
          </a:bodyPr>
          <a:lstStyle/>
          <a:p>
            <a:pPr algn="ctr"/>
            <a:r>
              <a:rPr lang="en-US" sz="7200" b="1" dirty="0">
                <a:solidFill>
                  <a:schemeClr val="accent6">
                    <a:lumMod val="75000"/>
                  </a:schemeClr>
                </a:solidFill>
                <a:latin typeface="Arial Black" panose="020B0604020202020204" pitchFamily="34" charset="0"/>
                <a:cs typeface="Arial Black" panose="020B0604020202020204" pitchFamily="34" charset="0"/>
              </a:rPr>
              <a:t>To Make The Best Better!</a:t>
            </a:r>
          </a:p>
        </p:txBody>
      </p:sp>
    </p:spTree>
    <p:extLst>
      <p:ext uri="{BB962C8B-B14F-4D97-AF65-F5344CB8AC3E}">
        <p14:creationId xmlns:p14="http://schemas.microsoft.com/office/powerpoint/2010/main" val="3554172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7764C-A1EC-4971-9068-7BD3D942D9AA}"/>
              </a:ext>
            </a:extLst>
          </p:cNvPr>
          <p:cNvSpPr>
            <a:spLocks noGrp="1"/>
          </p:cNvSpPr>
          <p:nvPr>
            <p:ph type="title"/>
          </p:nvPr>
        </p:nvSpPr>
        <p:spPr>
          <a:xfrm>
            <a:off x="628650" y="1162843"/>
            <a:ext cx="7886700" cy="1325563"/>
          </a:xfrm>
        </p:spPr>
        <p:txBody>
          <a:bodyPr/>
          <a:lstStyle/>
          <a:p>
            <a:r>
              <a:rPr lang="en-US" b="1" dirty="0">
                <a:latin typeface="Arial" panose="020B0604020202020204" pitchFamily="34" charset="0"/>
                <a:cs typeface="Arial" panose="020B0604020202020204" pitchFamily="34" charset="0"/>
              </a:rPr>
              <a:t>ICEBREAKER ACTIVITY:  </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A Knot Or Not A Knot?</a:t>
            </a:r>
          </a:p>
        </p:txBody>
      </p:sp>
      <p:sp>
        <p:nvSpPr>
          <p:cNvPr id="3" name="Content Placeholder 2">
            <a:extLst>
              <a:ext uri="{FF2B5EF4-FFF2-40B4-BE49-F238E27FC236}">
                <a16:creationId xmlns:a16="http://schemas.microsoft.com/office/drawing/2014/main" id="{9B9B32A8-6E3E-4711-943C-BB4BDA40CF22}"/>
              </a:ext>
            </a:extLst>
          </p:cNvPr>
          <p:cNvSpPr>
            <a:spLocks noGrp="1"/>
          </p:cNvSpPr>
          <p:nvPr>
            <p:ph idx="1"/>
          </p:nvPr>
        </p:nvSpPr>
        <p:spPr>
          <a:xfrm>
            <a:off x="628650" y="2488406"/>
            <a:ext cx="7886700" cy="3133726"/>
          </a:xfrm>
        </p:spPr>
        <p:txBody>
          <a:bodyPr>
            <a:normAutofit fontScale="92500" lnSpcReduction="10000"/>
          </a:bodyPr>
          <a:lstStyle/>
          <a:p>
            <a:r>
              <a:rPr lang="en-US" altLang="en-US" dirty="0"/>
              <a:t>When the ends of the rope are pulled, will there be a knot or not a knot?</a:t>
            </a:r>
          </a:p>
          <a:p>
            <a:r>
              <a:rPr lang="en-US" altLang="en-US" dirty="0"/>
              <a:t>Choose A Side</a:t>
            </a:r>
          </a:p>
          <a:p>
            <a:pPr lvl="1"/>
            <a:r>
              <a:rPr lang="en-US" altLang="en-US" sz="2400" dirty="0"/>
              <a:t>Left  Side – A Knot</a:t>
            </a:r>
          </a:p>
          <a:p>
            <a:pPr lvl="1"/>
            <a:r>
              <a:rPr lang="en-US" altLang="en-US" sz="2400" dirty="0"/>
              <a:t>Right Side – Not A Knot</a:t>
            </a:r>
          </a:p>
          <a:p>
            <a:r>
              <a:rPr lang="en-US" altLang="en-US" dirty="0"/>
              <a:t>Convince A Partner To Change To Your Point Of View</a:t>
            </a:r>
          </a:p>
          <a:p>
            <a:r>
              <a:rPr lang="en-US" altLang="en-US" dirty="0"/>
              <a:t>Pull The Rope…now what do you think?  A Knot or Not A Knot?</a:t>
            </a:r>
          </a:p>
          <a:p>
            <a:endParaRPr lang="en-US" dirty="0"/>
          </a:p>
        </p:txBody>
      </p:sp>
    </p:spTree>
    <p:extLst>
      <p:ext uri="{BB962C8B-B14F-4D97-AF65-F5344CB8AC3E}">
        <p14:creationId xmlns:p14="http://schemas.microsoft.com/office/powerpoint/2010/main" val="279989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922D1-C94E-48E9-BD97-C8DF5C505EF5}"/>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WHY DO </a:t>
            </a:r>
            <a:r>
              <a:rPr lang="en-US" b="1" u="sng" dirty="0">
                <a:latin typeface="Arial Black" panose="020B0604020202020204" pitchFamily="34" charset="0"/>
                <a:cs typeface="Arial Black" panose="020B0604020202020204" pitchFamily="34" charset="0"/>
              </a:rPr>
              <a:t>ADULTS</a:t>
            </a:r>
            <a:r>
              <a:rPr lang="en-US" b="1" dirty="0">
                <a:latin typeface="Arial Black" panose="020B0604020202020204" pitchFamily="34" charset="0"/>
                <a:cs typeface="Arial Black" panose="020B0604020202020204" pitchFamily="34" charset="0"/>
              </a:rPr>
              <a:t> HAVE 4-H CLUB MEETINGS?</a:t>
            </a:r>
          </a:p>
        </p:txBody>
      </p:sp>
      <p:sp>
        <p:nvSpPr>
          <p:cNvPr id="3" name="Content Placeholder 2">
            <a:extLst>
              <a:ext uri="{FF2B5EF4-FFF2-40B4-BE49-F238E27FC236}">
                <a16:creationId xmlns:a16="http://schemas.microsoft.com/office/drawing/2014/main" id="{0E7E13AC-9590-45D6-A312-47BBECA2E2A0}"/>
              </a:ext>
            </a:extLst>
          </p:cNvPr>
          <p:cNvSpPr>
            <a:spLocks noGrp="1"/>
          </p:cNvSpPr>
          <p:nvPr>
            <p:ph idx="1"/>
          </p:nvPr>
        </p:nvSpPr>
        <p:spPr>
          <a:xfrm>
            <a:off x="628650" y="2488405"/>
            <a:ext cx="7886700" cy="3119439"/>
          </a:xfrm>
        </p:spPr>
        <p:txBody>
          <a:bodyPr/>
          <a:lstStyle/>
          <a:p>
            <a:endParaRPr lang="en-US" dirty="0"/>
          </a:p>
        </p:txBody>
      </p:sp>
    </p:spTree>
    <p:extLst>
      <p:ext uri="{BB962C8B-B14F-4D97-AF65-F5344CB8AC3E}">
        <p14:creationId xmlns:p14="http://schemas.microsoft.com/office/powerpoint/2010/main" val="22572099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2EF2EF-97D1-486C-A68B-3F07A204E072}"/>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WHY DO </a:t>
            </a:r>
            <a:r>
              <a:rPr lang="en-US" b="1" u="sng" dirty="0">
                <a:latin typeface="Arial Black" panose="020B0604020202020204" pitchFamily="34" charset="0"/>
                <a:cs typeface="Arial Black" panose="020B0604020202020204" pitchFamily="34" charset="0"/>
              </a:rPr>
              <a:t>KIDS </a:t>
            </a:r>
            <a:r>
              <a:rPr lang="en-US" b="1" dirty="0">
                <a:latin typeface="Arial Black" panose="020B0604020202020204" pitchFamily="34" charset="0"/>
                <a:cs typeface="Arial Black" panose="020B0604020202020204" pitchFamily="34" charset="0"/>
              </a:rPr>
              <a:t>COME TO 4-H CLUB MEETINGS?</a:t>
            </a:r>
          </a:p>
        </p:txBody>
      </p:sp>
      <p:sp>
        <p:nvSpPr>
          <p:cNvPr id="3" name="Content Placeholder 2">
            <a:extLst>
              <a:ext uri="{FF2B5EF4-FFF2-40B4-BE49-F238E27FC236}">
                <a16:creationId xmlns:a16="http://schemas.microsoft.com/office/drawing/2014/main" id="{BC92E748-29BB-483A-90C8-E93CB9A120F1}"/>
              </a:ext>
            </a:extLst>
          </p:cNvPr>
          <p:cNvSpPr>
            <a:spLocks noGrp="1"/>
          </p:cNvSpPr>
          <p:nvPr>
            <p:ph idx="1"/>
          </p:nvPr>
        </p:nvSpPr>
        <p:spPr>
          <a:xfrm>
            <a:off x="628650" y="2488406"/>
            <a:ext cx="7886700" cy="3148014"/>
          </a:xfrm>
        </p:spPr>
        <p:txBody>
          <a:bodyPr/>
          <a:lstStyle/>
          <a:p>
            <a:endParaRPr lang="en-US" dirty="0"/>
          </a:p>
        </p:txBody>
      </p:sp>
    </p:spTree>
    <p:extLst>
      <p:ext uri="{BB962C8B-B14F-4D97-AF65-F5344CB8AC3E}">
        <p14:creationId xmlns:p14="http://schemas.microsoft.com/office/powerpoint/2010/main" val="4606238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39BBE-3547-4A18-ACF7-AA3797824995}"/>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WHAT ARE THE PARTS OF A CLUB MEETING?</a:t>
            </a:r>
          </a:p>
        </p:txBody>
      </p:sp>
      <p:sp>
        <p:nvSpPr>
          <p:cNvPr id="3" name="Content Placeholder 2">
            <a:extLst>
              <a:ext uri="{FF2B5EF4-FFF2-40B4-BE49-F238E27FC236}">
                <a16:creationId xmlns:a16="http://schemas.microsoft.com/office/drawing/2014/main" id="{06807787-E2D3-407C-984B-4C2B7CA188B1}"/>
              </a:ext>
            </a:extLst>
          </p:cNvPr>
          <p:cNvSpPr>
            <a:spLocks noGrp="1"/>
          </p:cNvSpPr>
          <p:nvPr>
            <p:ph idx="1"/>
          </p:nvPr>
        </p:nvSpPr>
        <p:spPr>
          <a:xfrm>
            <a:off x="628650" y="2488406"/>
            <a:ext cx="7886700" cy="3155158"/>
          </a:xfrm>
        </p:spPr>
        <p:txBody>
          <a:bodyPr/>
          <a:lstStyle/>
          <a:p>
            <a:endParaRPr lang="en-US" dirty="0"/>
          </a:p>
        </p:txBody>
      </p:sp>
    </p:spTree>
    <p:extLst>
      <p:ext uri="{BB962C8B-B14F-4D97-AF65-F5344CB8AC3E}">
        <p14:creationId xmlns:p14="http://schemas.microsoft.com/office/powerpoint/2010/main" val="3964552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1AD4AD-2A03-4CF3-9648-ED4C8AB79B64}"/>
              </a:ext>
            </a:extLst>
          </p:cNvPr>
          <p:cNvSpPr>
            <a:spLocks noGrp="1"/>
          </p:cNvSpPr>
          <p:nvPr>
            <p:ph type="title"/>
          </p:nvPr>
        </p:nvSpPr>
        <p:spPr>
          <a:xfrm>
            <a:off x="628649" y="1162843"/>
            <a:ext cx="8436769" cy="1325563"/>
          </a:xfrm>
        </p:spPr>
        <p:txBody>
          <a:bodyPr/>
          <a:lstStyle/>
          <a:p>
            <a:r>
              <a:rPr lang="en-US" b="1" dirty="0">
                <a:latin typeface="Arial Black" panose="020B0604020202020204" pitchFamily="34" charset="0"/>
                <a:cs typeface="Arial Black" panose="020B0604020202020204" pitchFamily="34" charset="0"/>
              </a:rPr>
              <a:t>Parts of a Club 4-H Meeting</a:t>
            </a:r>
          </a:p>
        </p:txBody>
      </p:sp>
      <p:sp>
        <p:nvSpPr>
          <p:cNvPr id="3" name="Content Placeholder 2">
            <a:extLst>
              <a:ext uri="{FF2B5EF4-FFF2-40B4-BE49-F238E27FC236}">
                <a16:creationId xmlns:a16="http://schemas.microsoft.com/office/drawing/2014/main" id="{96E7A82A-5E74-4E8E-BB9B-A2A2AF10585F}"/>
              </a:ext>
            </a:extLst>
          </p:cNvPr>
          <p:cNvSpPr>
            <a:spLocks noGrp="1"/>
          </p:cNvSpPr>
          <p:nvPr>
            <p:ph idx="1"/>
          </p:nvPr>
        </p:nvSpPr>
        <p:spPr>
          <a:xfrm>
            <a:off x="628650" y="2488405"/>
            <a:ext cx="7886700" cy="3105151"/>
          </a:xfrm>
        </p:spPr>
        <p:txBody>
          <a:bodyPr>
            <a:normAutofit/>
          </a:bodyPr>
          <a:lstStyle/>
          <a:p>
            <a:r>
              <a:rPr lang="en-US" sz="2400" dirty="0"/>
              <a:t>Inspiration</a:t>
            </a:r>
          </a:p>
          <a:p>
            <a:r>
              <a:rPr lang="en-US" sz="2400" dirty="0"/>
              <a:t>Program</a:t>
            </a:r>
          </a:p>
          <a:p>
            <a:r>
              <a:rPr lang="en-US" sz="2400" dirty="0"/>
              <a:t>Business</a:t>
            </a:r>
          </a:p>
          <a:p>
            <a:r>
              <a:rPr lang="en-US" sz="2400" dirty="0"/>
              <a:t>Recreation</a:t>
            </a:r>
          </a:p>
        </p:txBody>
      </p:sp>
    </p:spTree>
    <p:extLst>
      <p:ext uri="{BB962C8B-B14F-4D97-AF65-F5344CB8AC3E}">
        <p14:creationId xmlns:p14="http://schemas.microsoft.com/office/powerpoint/2010/main" val="3165101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72659-96B9-4642-897F-FAC2D8B809E8}"/>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ACTIVITY:  Parts Of A </a:t>
            </a:r>
            <a:br>
              <a:rPr lang="en-US" b="1" dirty="0">
                <a:latin typeface="Arial Black" panose="020B0604020202020204" pitchFamily="34" charset="0"/>
                <a:cs typeface="Arial Black" panose="020B0604020202020204" pitchFamily="34" charset="0"/>
              </a:rPr>
            </a:br>
            <a:r>
              <a:rPr lang="en-US" b="1" dirty="0">
                <a:latin typeface="Arial Black" panose="020B0604020202020204" pitchFamily="34" charset="0"/>
                <a:cs typeface="Arial Black" panose="020B0604020202020204" pitchFamily="34" charset="0"/>
              </a:rPr>
              <a:t>4-H Club Meeting</a:t>
            </a:r>
          </a:p>
        </p:txBody>
      </p:sp>
      <p:sp>
        <p:nvSpPr>
          <p:cNvPr id="3" name="Content Placeholder 2">
            <a:extLst>
              <a:ext uri="{FF2B5EF4-FFF2-40B4-BE49-F238E27FC236}">
                <a16:creationId xmlns:a16="http://schemas.microsoft.com/office/drawing/2014/main" id="{D5367D4B-13E8-4929-B8A9-95D27F7DA7DB}"/>
              </a:ext>
            </a:extLst>
          </p:cNvPr>
          <p:cNvSpPr>
            <a:spLocks noGrp="1"/>
          </p:cNvSpPr>
          <p:nvPr>
            <p:ph idx="1"/>
          </p:nvPr>
        </p:nvSpPr>
        <p:spPr>
          <a:xfrm>
            <a:off x="628650" y="2428875"/>
            <a:ext cx="7886700" cy="3221831"/>
          </a:xfrm>
        </p:spPr>
        <p:txBody>
          <a:bodyPr>
            <a:normAutofit fontScale="92500" lnSpcReduction="10000"/>
          </a:bodyPr>
          <a:lstStyle/>
          <a:p>
            <a:r>
              <a:rPr lang="en-US" dirty="0"/>
              <a:t>Inspiration</a:t>
            </a:r>
          </a:p>
          <a:p>
            <a:pPr lvl="1"/>
            <a:r>
              <a:rPr lang="en-US" dirty="0"/>
              <a:t>Approximately 5-10 minutes</a:t>
            </a:r>
          </a:p>
          <a:p>
            <a:r>
              <a:rPr lang="en-US" dirty="0"/>
              <a:t>Program</a:t>
            </a:r>
          </a:p>
          <a:p>
            <a:pPr lvl="1"/>
            <a:r>
              <a:rPr lang="en-US" dirty="0"/>
              <a:t>Approximately 15 minutes</a:t>
            </a:r>
          </a:p>
          <a:p>
            <a:r>
              <a:rPr lang="en-US" dirty="0"/>
              <a:t>Business</a:t>
            </a:r>
          </a:p>
          <a:p>
            <a:pPr lvl="1"/>
            <a:r>
              <a:rPr lang="en-US" dirty="0"/>
              <a:t>Approximately 15-20 minutes</a:t>
            </a:r>
          </a:p>
          <a:p>
            <a:r>
              <a:rPr lang="en-US" dirty="0"/>
              <a:t>Recreation</a:t>
            </a:r>
          </a:p>
          <a:p>
            <a:pPr lvl="1"/>
            <a:r>
              <a:rPr lang="en-US" dirty="0"/>
              <a:t>Approximately 15-20 minutes </a:t>
            </a:r>
          </a:p>
          <a:p>
            <a:endParaRPr lang="en-US" dirty="0"/>
          </a:p>
        </p:txBody>
      </p:sp>
    </p:spTree>
    <p:extLst>
      <p:ext uri="{BB962C8B-B14F-4D97-AF65-F5344CB8AC3E}">
        <p14:creationId xmlns:p14="http://schemas.microsoft.com/office/powerpoint/2010/main" val="413448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9FDDE-9611-4156-A7CE-85BDDE632E25}"/>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Why Plan?</a:t>
            </a:r>
          </a:p>
        </p:txBody>
      </p:sp>
      <p:sp>
        <p:nvSpPr>
          <p:cNvPr id="3" name="Content Placeholder 2">
            <a:extLst>
              <a:ext uri="{FF2B5EF4-FFF2-40B4-BE49-F238E27FC236}">
                <a16:creationId xmlns:a16="http://schemas.microsoft.com/office/drawing/2014/main" id="{1015155E-4B15-4F94-A61B-B993C11D8ED3}"/>
              </a:ext>
            </a:extLst>
          </p:cNvPr>
          <p:cNvSpPr>
            <a:spLocks noGrp="1"/>
          </p:cNvSpPr>
          <p:nvPr>
            <p:ph idx="1"/>
          </p:nvPr>
        </p:nvSpPr>
        <p:spPr>
          <a:xfrm>
            <a:off x="628650" y="2488406"/>
            <a:ext cx="7886700" cy="3198020"/>
          </a:xfrm>
        </p:spPr>
        <p:txBody>
          <a:bodyPr>
            <a:normAutofit fontScale="92500"/>
          </a:bodyPr>
          <a:lstStyle/>
          <a:p>
            <a:r>
              <a:rPr lang="en-US" altLang="en-US" sz="2600" dirty="0"/>
              <a:t>Allows members to become part of decisions and bonds officer team</a:t>
            </a:r>
          </a:p>
          <a:p>
            <a:r>
              <a:rPr lang="en-US" altLang="en-US" sz="2600" dirty="0"/>
              <a:t>Specific jobs for every member</a:t>
            </a:r>
          </a:p>
          <a:p>
            <a:r>
              <a:rPr lang="en-US" altLang="en-US" sz="2600" dirty="0"/>
              <a:t>Assures a balanced program/variety of programs</a:t>
            </a:r>
          </a:p>
          <a:p>
            <a:r>
              <a:rPr lang="en-US" altLang="en-US" sz="2600" dirty="0"/>
              <a:t>Permits families to participate</a:t>
            </a:r>
          </a:p>
          <a:p>
            <a:r>
              <a:rPr lang="en-US" altLang="en-US" sz="2600" dirty="0"/>
              <a:t>Allows for adequate preparation of officers/club managers</a:t>
            </a:r>
          </a:p>
          <a:p>
            <a:r>
              <a:rPr lang="en-US" altLang="en-US" sz="2600" dirty="0"/>
              <a:t>Assures the program is what members want</a:t>
            </a:r>
          </a:p>
          <a:p>
            <a:endParaRPr lang="en-US" dirty="0"/>
          </a:p>
        </p:txBody>
      </p:sp>
    </p:spTree>
    <p:extLst>
      <p:ext uri="{BB962C8B-B14F-4D97-AF65-F5344CB8AC3E}">
        <p14:creationId xmlns:p14="http://schemas.microsoft.com/office/powerpoint/2010/main" val="356807689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1497</TotalTime>
  <Words>5083</Words>
  <Application>Microsoft Macintosh PowerPoint</Application>
  <PresentationFormat>On-screen Show (4:3)</PresentationFormat>
  <Paragraphs>287</Paragraphs>
  <Slides>21</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Arial Black</vt:lpstr>
      <vt:lpstr>Calibri</vt:lpstr>
      <vt:lpstr>Calibri Light</vt:lpstr>
      <vt:lpstr>Office Theme</vt:lpstr>
      <vt:lpstr>  Texas 4-H PLANNING TO STRENGTHEN CLUB EFFECTIVENESS</vt:lpstr>
      <vt:lpstr>Topics</vt:lpstr>
      <vt:lpstr>ICEBREAKER ACTIVITY:   A Knot Or Not A Knot?</vt:lpstr>
      <vt:lpstr>WHY DO ADULTS HAVE 4-H CLUB MEETINGS?</vt:lpstr>
      <vt:lpstr>WHY DO KIDS COME TO 4-H CLUB MEETINGS?</vt:lpstr>
      <vt:lpstr>WHAT ARE THE PARTS OF A CLUB MEETING?</vt:lpstr>
      <vt:lpstr>Parts of a Club 4-H Meeting</vt:lpstr>
      <vt:lpstr>ACTIVITY:  Parts Of A  4-H Club Meeting</vt:lpstr>
      <vt:lpstr>Why Plan?</vt:lpstr>
      <vt:lpstr>Things To Consider As You Begin</vt:lpstr>
      <vt:lpstr>When Do We Plan?</vt:lpstr>
      <vt:lpstr>A Good Plan Includes…</vt:lpstr>
      <vt:lpstr>Setting Club Goals</vt:lpstr>
      <vt:lpstr>Examples of Club Goals </vt:lpstr>
      <vt:lpstr>What Do We Plan?  (Answer:  EVERYTHING!)</vt:lpstr>
      <vt:lpstr>What ELSE Do We Plan?</vt:lpstr>
      <vt:lpstr>Business Meeting</vt:lpstr>
      <vt:lpstr>TIPS For A Smooth-Running Meeting</vt:lpstr>
      <vt:lpstr>Planning is Finished – Now What?</vt:lpstr>
      <vt:lpstr>Evaluating  Club Meeting Success</vt:lpstr>
      <vt:lpstr>To Make The Best Better!</vt:lpstr>
    </vt:vector>
  </TitlesOfParts>
  <LinksUpToDate>false</LinksUpToDate>
  <SharedDoc>false</SharedDoc>
  <HyperlinksChanged>false</HyperlinksChanged>
  <AppVersion>16.0009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Erika H. Bochat</dc:creator>
  <cp:lastModifiedBy>Toby L. Lepley</cp:lastModifiedBy>
  <cp:revision>29</cp:revision>
  <dcterms:created xsi:type="dcterms:W3CDTF">2018-02-14T21:05:39Z</dcterms:created>
  <dcterms:modified xsi:type="dcterms:W3CDTF">2018-03-19T17:07:48Z</dcterms:modified>
</cp:coreProperties>
</file>