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84" autoAdjust="0"/>
    <p:restoredTop sz="94165" autoAdjust="0"/>
  </p:normalViewPr>
  <p:slideViewPr>
    <p:cSldViewPr snapToGrid="0">
      <p:cViewPr varScale="1">
        <p:scale>
          <a:sx n="203" d="100"/>
          <a:sy n="203" d="100"/>
        </p:scale>
        <p:origin x="158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A7195C-56D2-4893-8364-C01F131A0E90}" type="datetimeFigureOut">
              <a:rPr lang="en-US" smtClean="0"/>
              <a:t>3/19/18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77A05E-D11D-405A-AA17-E5C967E695B8}" type="slidenum">
              <a:rPr lang="en-US" smtClean="0"/>
              <a:t>‹#›</a:t>
            </a:fld>
            <a:endParaRPr lang="en-US"/>
          </a:p>
        </p:txBody>
      </p:sp>
    </p:spTree>
    <p:extLst>
      <p:ext uri="{BB962C8B-B14F-4D97-AF65-F5344CB8AC3E}">
        <p14:creationId xmlns:p14="http://schemas.microsoft.com/office/powerpoint/2010/main" val="2050362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7A05E-D11D-405A-AA17-E5C967E695B8}" type="slidenum">
              <a:rPr lang="en-US" smtClean="0"/>
              <a:t>1</a:t>
            </a:fld>
            <a:endParaRPr lang="en-US"/>
          </a:p>
        </p:txBody>
      </p:sp>
    </p:spTree>
    <p:extLst>
      <p:ext uri="{BB962C8B-B14F-4D97-AF65-F5344CB8AC3E}">
        <p14:creationId xmlns:p14="http://schemas.microsoft.com/office/powerpoint/2010/main" val="965210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Read the three topics to participants and let them know what to expect from this training. </a:t>
            </a:r>
          </a:p>
        </p:txBody>
      </p:sp>
      <p:sp>
        <p:nvSpPr>
          <p:cNvPr id="4" name="Slide Number Placeholder 3"/>
          <p:cNvSpPr>
            <a:spLocks noGrp="1"/>
          </p:cNvSpPr>
          <p:nvPr>
            <p:ph type="sldNum" sz="quarter" idx="10"/>
          </p:nvPr>
        </p:nvSpPr>
        <p:spPr/>
        <p:txBody>
          <a:bodyPr/>
          <a:lstStyle/>
          <a:p>
            <a:fld id="{7977A05E-D11D-405A-AA17-E5C967E695B8}" type="slidenum">
              <a:rPr lang="en-US" smtClean="0"/>
              <a:t>2</a:t>
            </a:fld>
            <a:endParaRPr lang="en-US"/>
          </a:p>
        </p:txBody>
      </p:sp>
    </p:spTree>
    <p:extLst>
      <p:ext uri="{BB962C8B-B14F-4D97-AF65-F5344CB8AC3E}">
        <p14:creationId xmlns:p14="http://schemas.microsoft.com/office/powerpoint/2010/main" val="2258411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sz="1200" b="1" dirty="0">
                <a:latin typeface="Arial" panose="020B0604020202020204" pitchFamily="34" charset="0"/>
              </a:rPr>
              <a:t>Step 1: </a:t>
            </a:r>
          </a:p>
          <a:p>
            <a:pPr eaLnBrk="1" hangingPunct="1"/>
            <a:r>
              <a:rPr lang="en-US" altLang="en-US" sz="1200" dirty="0">
                <a:latin typeface="Arial" panose="020B0604020202020204" pitchFamily="34" charset="0"/>
              </a:rPr>
              <a:t>Below is a description of each of these types of parents.  Read the description of each and ask the club managers if they can come up with any more description s of parent that warrant addressing.</a:t>
            </a:r>
          </a:p>
          <a:p>
            <a:pPr eaLnBrk="1" hangingPunct="1"/>
            <a:endParaRPr lang="en-US" altLang="en-US" sz="1200" dirty="0">
              <a:latin typeface="Arial" panose="020B0604020202020204" pitchFamily="34" charset="0"/>
            </a:endParaRPr>
          </a:p>
          <a:p>
            <a:pPr marL="171450" indent="-171450" eaLnBrk="1" hangingPunct="1">
              <a:buFont typeface="Arial" panose="020B0604020202020204" pitchFamily="34" charset="0"/>
              <a:buChar char="•"/>
            </a:pPr>
            <a:r>
              <a:rPr lang="en-US" altLang="en-US" sz="1200" b="1" dirty="0">
                <a:latin typeface="Arial" panose="020B0604020202020204" pitchFamily="34" charset="0"/>
              </a:rPr>
              <a:t>Unconcerned</a:t>
            </a:r>
            <a:r>
              <a:rPr lang="en-US" altLang="en-US" sz="1200" dirty="0">
                <a:latin typeface="Arial" panose="020B0604020202020204" pitchFamily="34" charset="0"/>
              </a:rPr>
              <a:t>:  These parents give their children no support.  Their children tend not to join clubs.  When they do join, they become “quitters” because they are not encouraged by a significant adult.</a:t>
            </a:r>
          </a:p>
          <a:p>
            <a:pPr marL="171450" indent="-171450" eaLnBrk="1" hangingPunct="1">
              <a:buFont typeface="Arial" panose="020B0604020202020204" pitchFamily="34" charset="0"/>
              <a:buChar char="•"/>
            </a:pPr>
            <a:r>
              <a:rPr lang="en-US" altLang="en-US" sz="1200" b="1" dirty="0" err="1">
                <a:latin typeface="Arial" panose="020B0604020202020204" pitchFamily="34" charset="0"/>
              </a:rPr>
              <a:t>Overstrict</a:t>
            </a:r>
            <a:r>
              <a:rPr lang="en-US" altLang="en-US" sz="1200" dirty="0">
                <a:latin typeface="Arial" panose="020B0604020202020204" pitchFamily="34" charset="0"/>
              </a:rPr>
              <a:t>:  These parents criticize and find fault with their youth.  They suppress the child’s will to do things.  Children with these parents may be insecure, frustrated and rebellious.</a:t>
            </a:r>
          </a:p>
          <a:p>
            <a:pPr marL="171450" indent="-171450" eaLnBrk="1" hangingPunct="1">
              <a:buFont typeface="Arial" panose="020B0604020202020204" pitchFamily="34" charset="0"/>
              <a:buChar char="•"/>
            </a:pPr>
            <a:r>
              <a:rPr lang="en-US" altLang="en-US" sz="1200" b="1" dirty="0">
                <a:latin typeface="Arial" panose="020B0604020202020204" pitchFamily="34" charset="0"/>
              </a:rPr>
              <a:t>Overindulgent:  </a:t>
            </a:r>
            <a:r>
              <a:rPr lang="en-US" altLang="en-US" sz="1200" dirty="0">
                <a:latin typeface="Arial" panose="020B0604020202020204" pitchFamily="34" charset="0"/>
              </a:rPr>
              <a:t>These parents protect and pamper their children.  These youth may join 4-H because their parents think 4-H is good for them.  You may find that these children lack initiative.  Often their parents unintentionally do much of the project work for them.  Many of these parents push their children into leadership positions at the expense of other members.</a:t>
            </a:r>
          </a:p>
          <a:p>
            <a:pPr marL="171450" indent="-171450" eaLnBrk="1" hangingPunct="1">
              <a:buFont typeface="Arial" panose="020B0604020202020204" pitchFamily="34" charset="0"/>
              <a:buChar char="•"/>
            </a:pPr>
            <a:r>
              <a:rPr lang="en-US" altLang="en-US" sz="1200" b="1" dirty="0">
                <a:latin typeface="Arial" panose="020B0604020202020204" pitchFamily="34" charset="0"/>
              </a:rPr>
              <a:t>Balanced:  </a:t>
            </a:r>
            <a:r>
              <a:rPr lang="en-US" altLang="en-US" sz="1200" dirty="0">
                <a:latin typeface="Arial" panose="020B0604020202020204" pitchFamily="34" charset="0"/>
              </a:rPr>
              <a:t>These parents share planning, decision-making and home responsibilities with their children.  4-H is a family activity.   Youth from such homes have many positive advantages.  These parents discipline their children to do 4-H projects and activities with a firm but kind hand.</a:t>
            </a:r>
          </a:p>
          <a:p>
            <a:pPr marL="0" indent="0" eaLnBrk="1" hangingPunct="1">
              <a:buFont typeface="Arial" panose="020B0604020202020204" pitchFamily="34" charset="0"/>
              <a:buNone/>
            </a:pPr>
            <a:endParaRPr lang="en-US" altLang="en-US" sz="1200" b="1" dirty="0">
              <a:latin typeface="Arial" panose="020B0604020202020204" pitchFamily="34" charset="0"/>
            </a:endParaRPr>
          </a:p>
          <a:p>
            <a:pPr eaLnBrk="1" hangingPunct="1"/>
            <a:r>
              <a:rPr lang="en-US" altLang="en-US" sz="1200" b="1" dirty="0">
                <a:latin typeface="Arial" panose="020B0604020202020204" pitchFamily="34" charset="0"/>
              </a:rPr>
              <a:t>Step 2</a:t>
            </a:r>
          </a:p>
          <a:p>
            <a:pPr eaLnBrk="1" hangingPunct="1"/>
            <a:r>
              <a:rPr lang="en-US" altLang="en-US" sz="1200" dirty="0">
                <a:latin typeface="Arial" panose="020B0604020202020204" pitchFamily="34" charset="0"/>
              </a:rPr>
              <a:t>Add their ideas to the list and begin discussion about how to include each of these parents in the 4-H Club.  If possible break the audience into groups and have them brainstorm the positives and negatives of each of these types and offer ideas for working with them that will make them more inclusive and participatory.  (remember every idea has merit)</a:t>
            </a:r>
          </a:p>
          <a:p>
            <a:pPr eaLnBrk="1" hangingPunct="1"/>
            <a:endParaRPr lang="en-US" altLang="en-US" sz="1200" b="1" dirty="0">
              <a:latin typeface="Arial" panose="020B0604020202020204" pitchFamily="34" charset="0"/>
            </a:endParaRPr>
          </a:p>
          <a:p>
            <a:pPr eaLnBrk="1" hangingPunct="1"/>
            <a:r>
              <a:rPr lang="en-US" altLang="en-US" sz="1200" b="1" dirty="0">
                <a:latin typeface="Arial" panose="020B0604020202020204" pitchFamily="34" charset="0"/>
              </a:rPr>
              <a:t>Step 3</a:t>
            </a:r>
          </a:p>
          <a:p>
            <a:pPr eaLnBrk="1" hangingPunct="1"/>
            <a:r>
              <a:rPr lang="en-US" altLang="en-US" sz="1200" dirty="0">
                <a:latin typeface="Arial" panose="020B0604020202020204" pitchFamily="34" charset="0"/>
              </a:rPr>
              <a:t>Talk about ways to move parents to the “balanced” level.  Once parents reach this level they will be more willing to participate in your club.</a:t>
            </a:r>
          </a:p>
          <a:p>
            <a:endParaRPr lang="en-US" dirty="0"/>
          </a:p>
        </p:txBody>
      </p:sp>
      <p:sp>
        <p:nvSpPr>
          <p:cNvPr id="4" name="Slide Number Placeholder 3"/>
          <p:cNvSpPr>
            <a:spLocks noGrp="1"/>
          </p:cNvSpPr>
          <p:nvPr>
            <p:ph type="sldNum" sz="quarter" idx="10"/>
          </p:nvPr>
        </p:nvSpPr>
        <p:spPr/>
        <p:txBody>
          <a:bodyPr/>
          <a:lstStyle/>
          <a:p>
            <a:fld id="{7977A05E-D11D-405A-AA17-E5C967E695B8}" type="slidenum">
              <a:rPr lang="en-US" smtClean="0"/>
              <a:t>3</a:t>
            </a:fld>
            <a:endParaRPr lang="en-US"/>
          </a:p>
        </p:txBody>
      </p:sp>
    </p:spTree>
    <p:extLst>
      <p:ext uri="{BB962C8B-B14F-4D97-AF65-F5344CB8AC3E}">
        <p14:creationId xmlns:p14="http://schemas.microsoft.com/office/powerpoint/2010/main" val="785357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defRPr/>
            </a:pPr>
            <a:endParaRPr lang="en-US" b="1" dirty="0"/>
          </a:p>
          <a:p>
            <a:pPr eaLnBrk="1" hangingPunct="1">
              <a:defRPr/>
            </a:pPr>
            <a:r>
              <a:rPr lang="en-US" b="1" dirty="0"/>
              <a:t>Step 1:  </a:t>
            </a:r>
            <a:r>
              <a:rPr lang="en-US" dirty="0"/>
              <a:t>Acknowledge that when we look at these 4 views of parents the “4-H Supporter” view has the room for most merit in involving parents.   </a:t>
            </a:r>
          </a:p>
          <a:p>
            <a:pPr eaLnBrk="1" hangingPunct="1">
              <a:defRPr/>
            </a:pPr>
            <a:endParaRPr lang="en-US" b="1" dirty="0"/>
          </a:p>
          <a:p>
            <a:pPr eaLnBrk="1" hangingPunct="1">
              <a:defRPr/>
            </a:pPr>
            <a:r>
              <a:rPr lang="en-US" b="1" dirty="0"/>
              <a:t>Step 2:  </a:t>
            </a:r>
            <a:r>
              <a:rPr lang="en-US" dirty="0"/>
              <a:t>Read the description of each of these views and ask club managers to think about what they do in their club when engaging parents.</a:t>
            </a:r>
          </a:p>
          <a:p>
            <a:pPr marL="171450" indent="-171450" eaLnBrk="1" hangingPunct="1">
              <a:buFont typeface="Arial" panose="020B0604020202020204" pitchFamily="34" charset="0"/>
              <a:buChar char="•"/>
              <a:defRPr/>
            </a:pPr>
            <a:r>
              <a:rPr lang="en-US" u="heavy" dirty="0"/>
              <a:t>Chore Helper Only</a:t>
            </a:r>
            <a:r>
              <a:rPr lang="en-US" u="sng" dirty="0"/>
              <a:t>:</a:t>
            </a:r>
            <a:r>
              <a:rPr lang="en-US" dirty="0"/>
              <a:t>  Expect parents to help with ordinary and necessary chores.  Most often ask parents to bring refreshments, provide transportation, pick up needed supplies, pay for basic project needs….</a:t>
            </a:r>
          </a:p>
          <a:p>
            <a:pPr marL="171450" indent="-171450" eaLnBrk="1" hangingPunct="1">
              <a:buFont typeface="Arial" panose="020B0604020202020204" pitchFamily="34" charset="0"/>
              <a:buChar char="•"/>
              <a:defRPr/>
            </a:pPr>
            <a:endParaRPr lang="en-US" u="sng" dirty="0"/>
          </a:p>
          <a:p>
            <a:pPr marL="171450" indent="-171450" eaLnBrk="1" hangingPunct="1">
              <a:buFont typeface="Arial" panose="020B0604020202020204" pitchFamily="34" charset="0"/>
              <a:buChar char="•"/>
              <a:defRPr/>
            </a:pPr>
            <a:r>
              <a:rPr lang="en-US" u="sng" dirty="0"/>
              <a:t>Activity Helpers Only:  </a:t>
            </a:r>
            <a:r>
              <a:rPr lang="en-US" dirty="0"/>
              <a:t>Expect parents to help with club activities.  Most often ask parents to help at the fair, with project work, fund raising, and club social activities</a:t>
            </a:r>
          </a:p>
          <a:p>
            <a:pPr marL="171450" indent="-171450" eaLnBrk="1" hangingPunct="1">
              <a:buFont typeface="Arial" panose="020B0604020202020204" pitchFamily="34" charset="0"/>
              <a:buChar char="•"/>
              <a:defRPr/>
            </a:pPr>
            <a:endParaRPr lang="en-US" u="sng" dirty="0"/>
          </a:p>
          <a:p>
            <a:pPr marL="171450" indent="-171450" eaLnBrk="1" hangingPunct="1">
              <a:buFont typeface="Arial" panose="020B0604020202020204" pitchFamily="34" charset="0"/>
              <a:buChar char="•"/>
              <a:defRPr/>
            </a:pPr>
            <a:r>
              <a:rPr lang="en-US" u="sng" dirty="0"/>
              <a:t>Project Helpers Only:</a:t>
            </a:r>
            <a:r>
              <a:rPr lang="en-US" dirty="0"/>
              <a:t> Expect parents to teach project subject matter, as there is not time to do this at club meetings.  There is a basic expectation that parents will are interested in their child’s project and are teaching project lessons at home.</a:t>
            </a:r>
          </a:p>
          <a:p>
            <a:pPr marL="171450" indent="-171450" eaLnBrk="1" hangingPunct="1">
              <a:buFont typeface="Arial" panose="020B0604020202020204" pitchFamily="34" charset="0"/>
              <a:buChar char="•"/>
              <a:defRPr/>
            </a:pPr>
            <a:endParaRPr lang="en-US" u="sng" dirty="0"/>
          </a:p>
          <a:p>
            <a:pPr marL="171450" indent="-171450" eaLnBrk="1" hangingPunct="1">
              <a:buFont typeface="Arial" panose="020B0604020202020204" pitchFamily="34" charset="0"/>
              <a:buChar char="•"/>
              <a:defRPr/>
            </a:pPr>
            <a:r>
              <a:rPr lang="en-US" u="sng" dirty="0"/>
              <a:t>4-H Supporters :  </a:t>
            </a:r>
            <a:r>
              <a:rPr lang="en-US" dirty="0"/>
              <a:t>Encourage parents to support everything the club and members do.  Inform parents about all parts of the program.  Strive for balance of parent chore work, activity work, and project help.  </a:t>
            </a:r>
            <a:r>
              <a:rPr lang="en-US" b="1" u="sng" dirty="0"/>
              <a:t>This attitude will gain the best attitudes, interests, cooperation of parents</a:t>
            </a:r>
            <a:endParaRPr lang="en-US" dirty="0"/>
          </a:p>
          <a:p>
            <a:pPr eaLnBrk="1" hangingPunct="1">
              <a:defRPr/>
            </a:pPr>
            <a:endParaRPr lang="en-US" b="1" dirty="0"/>
          </a:p>
          <a:p>
            <a:pPr eaLnBrk="1" hangingPunct="1">
              <a:defRPr/>
            </a:pPr>
            <a:r>
              <a:rPr lang="en-US" b="1" dirty="0"/>
              <a:t>Step 3:  </a:t>
            </a:r>
            <a:r>
              <a:rPr lang="en-US" dirty="0"/>
              <a:t>We all want to achieve the “4-H Supporter” view, but not being perfect ask Club Managers, which of the other 3 views do you tend to lean towards?   Why?</a:t>
            </a:r>
          </a:p>
          <a:p>
            <a:pPr eaLnBrk="1" hangingPunct="1">
              <a:defRPr/>
            </a:pPr>
            <a:endParaRPr lang="en-US" b="1" dirty="0"/>
          </a:p>
          <a:p>
            <a:pPr eaLnBrk="1" hangingPunct="1">
              <a:defRPr/>
            </a:pPr>
            <a:r>
              <a:rPr lang="en-US" b="1" dirty="0"/>
              <a:t>Step 4:  </a:t>
            </a:r>
            <a:r>
              <a:rPr lang="en-US" dirty="0"/>
              <a:t>Have participants identify why they lean that direction.  Ask them what can be done to change that.</a:t>
            </a:r>
          </a:p>
          <a:p>
            <a:pPr eaLnBrk="1" hangingPunct="1">
              <a:defRPr/>
            </a:pPr>
            <a:endParaRPr lang="en-US" dirty="0"/>
          </a:p>
          <a:p>
            <a:pPr eaLnBrk="1" hangingPunct="1">
              <a:defRPr/>
            </a:pPr>
            <a:r>
              <a:rPr lang="en-US" b="1" dirty="0"/>
              <a:t>Step 5:  </a:t>
            </a:r>
            <a:r>
              <a:rPr lang="en-US" u="heavy" dirty="0"/>
              <a:t>Involving Parents involves a targeted approach</a:t>
            </a:r>
            <a:r>
              <a:rPr lang="en-US" dirty="0"/>
              <a:t>.  Ask each club manager to make a short list (not more than 3) of names of parents they would like to see more active.  Have them Characterize that person based on the 4 types of parents and have them reflect on the way they have viewed them in the past (Chore Helper, Activity Helper, Project Helper, Supporter).  Share specific steps to move each of those individuals from where they currently are to where we want them: </a:t>
            </a:r>
            <a:r>
              <a:rPr lang="en-US" u="heavy" dirty="0"/>
              <a:t>4-H Supporter</a:t>
            </a:r>
          </a:p>
          <a:p>
            <a:endParaRPr lang="en-US" dirty="0"/>
          </a:p>
        </p:txBody>
      </p:sp>
      <p:sp>
        <p:nvSpPr>
          <p:cNvPr id="4" name="Slide Number Placeholder 3"/>
          <p:cNvSpPr>
            <a:spLocks noGrp="1"/>
          </p:cNvSpPr>
          <p:nvPr>
            <p:ph type="sldNum" sz="quarter" idx="10"/>
          </p:nvPr>
        </p:nvSpPr>
        <p:spPr/>
        <p:txBody>
          <a:bodyPr/>
          <a:lstStyle/>
          <a:p>
            <a:fld id="{7977A05E-D11D-405A-AA17-E5C967E695B8}" type="slidenum">
              <a:rPr lang="en-US" smtClean="0"/>
              <a:t>4</a:t>
            </a:fld>
            <a:endParaRPr lang="en-US"/>
          </a:p>
        </p:txBody>
      </p:sp>
    </p:spTree>
    <p:extLst>
      <p:ext uri="{BB962C8B-B14F-4D97-AF65-F5344CB8AC3E}">
        <p14:creationId xmlns:p14="http://schemas.microsoft.com/office/powerpoint/2010/main" val="2771534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defRPr/>
            </a:pPr>
            <a:r>
              <a:rPr lang="en-US" b="1" dirty="0"/>
              <a:t>Step 1:  </a:t>
            </a:r>
            <a:r>
              <a:rPr lang="en-US" dirty="0"/>
              <a:t>Read or paraphrase the following material</a:t>
            </a:r>
          </a:p>
          <a:p>
            <a:pPr eaLnBrk="1" hangingPunct="1">
              <a:defRPr/>
            </a:pPr>
            <a:endParaRPr lang="en-US" dirty="0"/>
          </a:p>
          <a:p>
            <a:pPr eaLnBrk="1" hangingPunct="1">
              <a:defRPr/>
            </a:pPr>
            <a:r>
              <a:rPr lang="en-US" dirty="0"/>
              <a:t>Parents are indispensable in 4-H.  They share both the work and success of a club.  Enrolling parents when the boys and girls enroll makes good sense because much of 4-H work centers around the home and family.  Much of what youth gain from 4-H depends upon the attitudes of their parents.</a:t>
            </a:r>
          </a:p>
          <a:p>
            <a:pPr eaLnBrk="1" hangingPunct="1">
              <a:defRPr/>
            </a:pPr>
            <a:endParaRPr lang="en-US" dirty="0"/>
          </a:p>
          <a:p>
            <a:pPr eaLnBrk="1" hangingPunct="1">
              <a:defRPr/>
            </a:pPr>
            <a:r>
              <a:rPr lang="en-US" b="1" dirty="0"/>
              <a:t>Step 2:  </a:t>
            </a:r>
            <a:r>
              <a:rPr lang="en-US" dirty="0"/>
              <a:t>Emphasize that information is the key to gaining support from 4-H parents and there are three key areas that new parents need information in:</a:t>
            </a:r>
          </a:p>
          <a:p>
            <a:pPr marL="171450" indent="-171450" eaLnBrk="1" hangingPunct="1">
              <a:buFont typeface="Arial" panose="020B0604020202020204" pitchFamily="34" charset="0"/>
              <a:buChar char="•"/>
              <a:defRPr/>
            </a:pPr>
            <a:r>
              <a:rPr lang="en-US" dirty="0"/>
              <a:t>What is expected of 4-H members</a:t>
            </a:r>
          </a:p>
          <a:p>
            <a:pPr marL="171450" indent="-171450" eaLnBrk="1" hangingPunct="1">
              <a:buFont typeface="Arial" panose="020B0604020202020204" pitchFamily="34" charset="0"/>
              <a:buChar char="•"/>
              <a:defRPr/>
            </a:pPr>
            <a:r>
              <a:rPr lang="en-US" dirty="0"/>
              <a:t>What is expected of parents</a:t>
            </a:r>
          </a:p>
          <a:p>
            <a:pPr marL="171450" indent="-171450" eaLnBrk="1" hangingPunct="1">
              <a:buFont typeface="Arial" panose="020B0604020202020204" pitchFamily="34" charset="0"/>
              <a:buChar char="•"/>
              <a:defRPr/>
            </a:pPr>
            <a:r>
              <a:rPr lang="en-US" dirty="0"/>
              <a:t>What 4-H can do for parents</a:t>
            </a:r>
          </a:p>
          <a:p>
            <a:pPr marL="171450" indent="-171450" eaLnBrk="1" hangingPunct="1">
              <a:buFont typeface="Arial" panose="020B0604020202020204" pitchFamily="34" charset="0"/>
              <a:buChar char="•"/>
              <a:defRPr/>
            </a:pPr>
            <a:endParaRPr lang="en-US" dirty="0"/>
          </a:p>
          <a:p>
            <a:pPr eaLnBrk="1" hangingPunct="1">
              <a:defRPr/>
            </a:pPr>
            <a:r>
              <a:rPr lang="en-US" b="1" dirty="0"/>
              <a:t>Step 3:  </a:t>
            </a:r>
            <a:r>
              <a:rPr lang="en-US" dirty="0"/>
              <a:t>have the group discuss the three areas above and come up with their own list of things parents need to know.  Then talk about ways to share that information.</a:t>
            </a:r>
          </a:p>
          <a:p>
            <a:pPr eaLnBrk="1" hangingPunct="1">
              <a:defRPr/>
            </a:pPr>
            <a:endParaRPr lang="en-US" dirty="0"/>
          </a:p>
          <a:p>
            <a:pPr eaLnBrk="1" hangingPunct="1">
              <a:defRPr/>
            </a:pPr>
            <a:r>
              <a:rPr lang="en-US" b="1" dirty="0"/>
              <a:t>Step 4:  </a:t>
            </a:r>
            <a:r>
              <a:rPr lang="en-US" dirty="0"/>
              <a:t>Ask, Ask, Ask.  Let club managers know that if they do not ask parents for involvement they will not get involvement</a:t>
            </a:r>
          </a:p>
          <a:p>
            <a:pPr eaLnBrk="1" hangingPunct="1">
              <a:defRPr/>
            </a:pPr>
            <a:endParaRPr lang="en-US" b="1" dirty="0"/>
          </a:p>
          <a:p>
            <a:pPr eaLnBrk="1" hangingPunct="1">
              <a:defRPr/>
            </a:pPr>
            <a:r>
              <a:rPr lang="en-US" b="1" dirty="0"/>
              <a:t>Step 5:  </a:t>
            </a:r>
            <a:r>
              <a:rPr lang="en-US" dirty="0"/>
              <a:t>Discuss ways to recognize parents for their efforts.  Don’t confuse their efforts with their successes.  It’s their effort we want to recognize</a:t>
            </a:r>
          </a:p>
          <a:p>
            <a:endParaRPr lang="en-US" dirty="0"/>
          </a:p>
        </p:txBody>
      </p:sp>
      <p:sp>
        <p:nvSpPr>
          <p:cNvPr id="4" name="Slide Number Placeholder 3"/>
          <p:cNvSpPr>
            <a:spLocks noGrp="1"/>
          </p:cNvSpPr>
          <p:nvPr>
            <p:ph type="sldNum" sz="quarter" idx="10"/>
          </p:nvPr>
        </p:nvSpPr>
        <p:spPr/>
        <p:txBody>
          <a:bodyPr/>
          <a:lstStyle/>
          <a:p>
            <a:fld id="{7977A05E-D11D-405A-AA17-E5C967E695B8}" type="slidenum">
              <a:rPr lang="en-US" smtClean="0"/>
              <a:t>5</a:t>
            </a:fld>
            <a:endParaRPr lang="en-US"/>
          </a:p>
        </p:txBody>
      </p:sp>
    </p:spTree>
    <p:extLst>
      <p:ext uri="{BB962C8B-B14F-4D97-AF65-F5344CB8AC3E}">
        <p14:creationId xmlns:p14="http://schemas.microsoft.com/office/powerpoint/2010/main" val="3428129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As you look for ways to delegate work to other leaders, remember that you need to take inventory of the type of parents you have and think about the things you can let go of and let others lead.  One tool that you can use to find out what parents would be willing to do is to have them complete a parent survey.  There are three different surveys you can choose from.  Use the one that works best for your club.  </a:t>
            </a:r>
          </a:p>
          <a:p>
            <a:pPr eaLnBrk="1" hangingPunct="1"/>
            <a:endParaRPr lang="en-US" altLang="en-US" dirty="0">
              <a:latin typeface="Arial" panose="020B0604020202020204" pitchFamily="34" charset="0"/>
            </a:endParaRPr>
          </a:p>
          <a:p>
            <a:pPr eaLnBrk="1" hangingPunct="1"/>
            <a:r>
              <a:rPr lang="en-US" altLang="en-US" b="1" i="1" dirty="0">
                <a:latin typeface="Arial" panose="020B0604020202020204" pitchFamily="34" charset="0"/>
              </a:rPr>
              <a:t>Distribute the Parent Survey Handout to participants and review each one.  Talk about pros and cons of using each form and let the club managers decide what will work best for them.</a:t>
            </a:r>
          </a:p>
          <a:p>
            <a:endParaRPr lang="en-US" dirty="0"/>
          </a:p>
        </p:txBody>
      </p:sp>
      <p:sp>
        <p:nvSpPr>
          <p:cNvPr id="4" name="Slide Number Placeholder 3"/>
          <p:cNvSpPr>
            <a:spLocks noGrp="1"/>
          </p:cNvSpPr>
          <p:nvPr>
            <p:ph type="sldNum" sz="quarter" idx="10"/>
          </p:nvPr>
        </p:nvSpPr>
        <p:spPr/>
        <p:txBody>
          <a:bodyPr/>
          <a:lstStyle/>
          <a:p>
            <a:fld id="{7977A05E-D11D-405A-AA17-E5C967E695B8}" type="slidenum">
              <a:rPr lang="en-US" smtClean="0"/>
              <a:t>6</a:t>
            </a:fld>
            <a:endParaRPr lang="en-US"/>
          </a:p>
        </p:txBody>
      </p:sp>
    </p:spTree>
    <p:extLst>
      <p:ext uri="{BB962C8B-B14F-4D97-AF65-F5344CB8AC3E}">
        <p14:creationId xmlns:p14="http://schemas.microsoft.com/office/powerpoint/2010/main" val="2839023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C10BFB-C803-4585-9929-85A9BB5DD28A}"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85BD1-3C2F-400A-9A65-BD0066589E40}" type="slidenum">
              <a:rPr lang="en-US" smtClean="0"/>
              <a:t>‹#›</a:t>
            </a:fld>
            <a:endParaRPr lang="en-US"/>
          </a:p>
        </p:txBody>
      </p:sp>
    </p:spTree>
    <p:extLst>
      <p:ext uri="{BB962C8B-B14F-4D97-AF65-F5344CB8AC3E}">
        <p14:creationId xmlns:p14="http://schemas.microsoft.com/office/powerpoint/2010/main" val="2461968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C10BFB-C803-4585-9929-85A9BB5DD28A}"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85BD1-3C2F-400A-9A65-BD0066589E40}" type="slidenum">
              <a:rPr lang="en-US" smtClean="0"/>
              <a:t>‹#›</a:t>
            </a:fld>
            <a:endParaRPr lang="en-US"/>
          </a:p>
        </p:txBody>
      </p:sp>
    </p:spTree>
    <p:extLst>
      <p:ext uri="{BB962C8B-B14F-4D97-AF65-F5344CB8AC3E}">
        <p14:creationId xmlns:p14="http://schemas.microsoft.com/office/powerpoint/2010/main" val="1153566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C10BFB-C803-4585-9929-85A9BB5DD28A}"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85BD1-3C2F-400A-9A65-BD0066589E40}" type="slidenum">
              <a:rPr lang="en-US" smtClean="0"/>
              <a:t>‹#›</a:t>
            </a:fld>
            <a:endParaRPr lang="en-US"/>
          </a:p>
        </p:txBody>
      </p:sp>
    </p:spTree>
    <p:extLst>
      <p:ext uri="{BB962C8B-B14F-4D97-AF65-F5344CB8AC3E}">
        <p14:creationId xmlns:p14="http://schemas.microsoft.com/office/powerpoint/2010/main" val="3438244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C10BFB-C803-4585-9929-85A9BB5DD28A}"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85BD1-3C2F-400A-9A65-BD0066589E40}" type="slidenum">
              <a:rPr lang="en-US" smtClean="0"/>
              <a:t>‹#›</a:t>
            </a:fld>
            <a:endParaRPr lang="en-US"/>
          </a:p>
        </p:txBody>
      </p:sp>
    </p:spTree>
    <p:extLst>
      <p:ext uri="{BB962C8B-B14F-4D97-AF65-F5344CB8AC3E}">
        <p14:creationId xmlns:p14="http://schemas.microsoft.com/office/powerpoint/2010/main" val="3726009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C10BFB-C803-4585-9929-85A9BB5DD28A}"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85BD1-3C2F-400A-9A65-BD0066589E40}" type="slidenum">
              <a:rPr lang="en-US" smtClean="0"/>
              <a:t>‹#›</a:t>
            </a:fld>
            <a:endParaRPr lang="en-US"/>
          </a:p>
        </p:txBody>
      </p:sp>
    </p:spTree>
    <p:extLst>
      <p:ext uri="{BB962C8B-B14F-4D97-AF65-F5344CB8AC3E}">
        <p14:creationId xmlns:p14="http://schemas.microsoft.com/office/powerpoint/2010/main" val="130353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C10BFB-C803-4585-9929-85A9BB5DD28A}"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85BD1-3C2F-400A-9A65-BD0066589E40}" type="slidenum">
              <a:rPr lang="en-US" smtClean="0"/>
              <a:t>‹#›</a:t>
            </a:fld>
            <a:endParaRPr lang="en-US"/>
          </a:p>
        </p:txBody>
      </p:sp>
    </p:spTree>
    <p:extLst>
      <p:ext uri="{BB962C8B-B14F-4D97-AF65-F5344CB8AC3E}">
        <p14:creationId xmlns:p14="http://schemas.microsoft.com/office/powerpoint/2010/main" val="2419349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C10BFB-C803-4585-9929-85A9BB5DD28A}" type="datetimeFigureOut">
              <a:rPr lang="en-US" smtClean="0"/>
              <a:t>3/19/18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585BD1-3C2F-400A-9A65-BD0066589E40}" type="slidenum">
              <a:rPr lang="en-US" smtClean="0"/>
              <a:t>‹#›</a:t>
            </a:fld>
            <a:endParaRPr lang="en-US"/>
          </a:p>
        </p:txBody>
      </p:sp>
    </p:spTree>
    <p:extLst>
      <p:ext uri="{BB962C8B-B14F-4D97-AF65-F5344CB8AC3E}">
        <p14:creationId xmlns:p14="http://schemas.microsoft.com/office/powerpoint/2010/main" val="2607502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C10BFB-C803-4585-9929-85A9BB5DD28A}" type="datetimeFigureOut">
              <a:rPr lang="en-US" smtClean="0"/>
              <a:t>3/19/18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585BD1-3C2F-400A-9A65-BD0066589E40}" type="slidenum">
              <a:rPr lang="en-US" smtClean="0"/>
              <a:t>‹#›</a:t>
            </a:fld>
            <a:endParaRPr lang="en-US"/>
          </a:p>
        </p:txBody>
      </p:sp>
    </p:spTree>
    <p:extLst>
      <p:ext uri="{BB962C8B-B14F-4D97-AF65-F5344CB8AC3E}">
        <p14:creationId xmlns:p14="http://schemas.microsoft.com/office/powerpoint/2010/main" val="2730211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10BFB-C803-4585-9929-85A9BB5DD28A}" type="datetimeFigureOut">
              <a:rPr lang="en-US" smtClean="0"/>
              <a:t>3/19/18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585BD1-3C2F-400A-9A65-BD0066589E40}" type="slidenum">
              <a:rPr lang="en-US" smtClean="0"/>
              <a:t>‹#›</a:t>
            </a:fld>
            <a:endParaRPr lang="en-US"/>
          </a:p>
        </p:txBody>
      </p:sp>
    </p:spTree>
    <p:extLst>
      <p:ext uri="{BB962C8B-B14F-4D97-AF65-F5344CB8AC3E}">
        <p14:creationId xmlns:p14="http://schemas.microsoft.com/office/powerpoint/2010/main" val="4291380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C10BFB-C803-4585-9929-85A9BB5DD28A}"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85BD1-3C2F-400A-9A65-BD0066589E40}" type="slidenum">
              <a:rPr lang="en-US" smtClean="0"/>
              <a:t>‹#›</a:t>
            </a:fld>
            <a:endParaRPr lang="en-US"/>
          </a:p>
        </p:txBody>
      </p:sp>
    </p:spTree>
    <p:extLst>
      <p:ext uri="{BB962C8B-B14F-4D97-AF65-F5344CB8AC3E}">
        <p14:creationId xmlns:p14="http://schemas.microsoft.com/office/powerpoint/2010/main" val="3057288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C10BFB-C803-4585-9929-85A9BB5DD28A}"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85BD1-3C2F-400A-9A65-BD0066589E40}" type="slidenum">
              <a:rPr lang="en-US" smtClean="0"/>
              <a:t>‹#›</a:t>
            </a:fld>
            <a:endParaRPr lang="en-US"/>
          </a:p>
        </p:txBody>
      </p:sp>
    </p:spTree>
    <p:extLst>
      <p:ext uri="{BB962C8B-B14F-4D97-AF65-F5344CB8AC3E}">
        <p14:creationId xmlns:p14="http://schemas.microsoft.com/office/powerpoint/2010/main" val="78547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10BFB-C803-4585-9929-85A9BB5DD28A}" type="datetimeFigureOut">
              <a:rPr lang="en-US" smtClean="0"/>
              <a:t>3/19/18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585BD1-3C2F-400A-9A65-BD0066589E40}" type="slidenum">
              <a:rPr lang="en-US" smtClean="0"/>
              <a:t>‹#›</a:t>
            </a:fld>
            <a:endParaRPr lang="en-US"/>
          </a:p>
        </p:txBody>
      </p:sp>
    </p:spTree>
    <p:extLst>
      <p:ext uri="{BB962C8B-B14F-4D97-AF65-F5344CB8AC3E}">
        <p14:creationId xmlns:p14="http://schemas.microsoft.com/office/powerpoint/2010/main" val="8850522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F07A5-A2D5-44F6-B72E-B895B9805493}"/>
              </a:ext>
            </a:extLst>
          </p:cNvPr>
          <p:cNvSpPr>
            <a:spLocks noGrp="1"/>
          </p:cNvSpPr>
          <p:nvPr>
            <p:ph type="ctrTitle"/>
          </p:nvPr>
        </p:nvSpPr>
        <p:spPr>
          <a:xfrm>
            <a:off x="685800" y="1837980"/>
            <a:ext cx="7772400" cy="2387600"/>
          </a:xfrm>
        </p:spPr>
        <p:txBody>
          <a:bodyPr>
            <a:normAutofit fontScale="90000"/>
          </a:bodyPr>
          <a:lstStyle/>
          <a:p>
            <a:r>
              <a:rPr lang="en-US" sz="4000" b="1" dirty="0">
                <a:solidFill>
                  <a:schemeClr val="accent6">
                    <a:lumMod val="75000"/>
                  </a:schemeClr>
                </a:solidFill>
                <a:latin typeface="Arial Black" panose="020B0604020202020204" pitchFamily="34" charset="0"/>
                <a:cs typeface="Arial Black" panose="020B0604020202020204" pitchFamily="34" charset="0"/>
              </a:rPr>
              <a:t>Texas 4-H</a:t>
            </a:r>
            <a:br>
              <a:rPr lang="en-US" b="1" dirty="0">
                <a:latin typeface="Arial Black" panose="020B0604020202020204" pitchFamily="34" charset="0"/>
                <a:cs typeface="Arial Black" panose="020B0604020202020204" pitchFamily="34" charset="0"/>
              </a:rPr>
            </a:br>
            <a:r>
              <a:rPr lang="en-US" sz="6600" b="1" dirty="0">
                <a:latin typeface="Arial Black" panose="020B0604020202020204" pitchFamily="34" charset="0"/>
                <a:cs typeface="Arial Black" panose="020B0604020202020204" pitchFamily="34" charset="0"/>
              </a:rPr>
              <a:t>PARENT INVOLVEMENT</a:t>
            </a:r>
          </a:p>
        </p:txBody>
      </p:sp>
    </p:spTree>
    <p:extLst>
      <p:ext uri="{BB962C8B-B14F-4D97-AF65-F5344CB8AC3E}">
        <p14:creationId xmlns:p14="http://schemas.microsoft.com/office/powerpoint/2010/main" val="7927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FF415-D168-422E-A596-52265BDC7871}"/>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Topics covered</a:t>
            </a:r>
          </a:p>
        </p:txBody>
      </p:sp>
      <p:sp>
        <p:nvSpPr>
          <p:cNvPr id="3" name="Content Placeholder 2">
            <a:extLst>
              <a:ext uri="{FF2B5EF4-FFF2-40B4-BE49-F238E27FC236}">
                <a16:creationId xmlns:a16="http://schemas.microsoft.com/office/drawing/2014/main" id="{04C8BFF4-A025-4F62-B390-15AFFBF16013}"/>
              </a:ext>
            </a:extLst>
          </p:cNvPr>
          <p:cNvSpPr>
            <a:spLocks noGrp="1"/>
          </p:cNvSpPr>
          <p:nvPr>
            <p:ph idx="1"/>
          </p:nvPr>
        </p:nvSpPr>
        <p:spPr>
          <a:xfrm>
            <a:off x="628650" y="2488405"/>
            <a:ext cx="7886700" cy="3688557"/>
          </a:xfrm>
        </p:spPr>
        <p:txBody>
          <a:bodyPr>
            <a:normAutofit/>
          </a:bodyPr>
          <a:lstStyle/>
          <a:p>
            <a:r>
              <a:rPr lang="en-US" sz="2400" dirty="0"/>
              <a:t>A Look at Parents/Adults</a:t>
            </a:r>
          </a:p>
          <a:p>
            <a:r>
              <a:rPr lang="en-US" sz="2400" dirty="0"/>
              <a:t>A Look at Us (Club Managers)</a:t>
            </a:r>
          </a:p>
          <a:p>
            <a:r>
              <a:rPr lang="en-US" sz="2400" dirty="0"/>
              <a:t>How to Achieve Parent Involvement</a:t>
            </a:r>
          </a:p>
        </p:txBody>
      </p:sp>
    </p:spTree>
    <p:extLst>
      <p:ext uri="{BB962C8B-B14F-4D97-AF65-F5344CB8AC3E}">
        <p14:creationId xmlns:p14="http://schemas.microsoft.com/office/powerpoint/2010/main" val="3413308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BFACE-C0F0-4361-A223-01C6C561CB89}"/>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A Look at Parents</a:t>
            </a:r>
          </a:p>
        </p:txBody>
      </p:sp>
      <p:sp>
        <p:nvSpPr>
          <p:cNvPr id="3" name="Content Placeholder 2">
            <a:extLst>
              <a:ext uri="{FF2B5EF4-FFF2-40B4-BE49-F238E27FC236}">
                <a16:creationId xmlns:a16="http://schemas.microsoft.com/office/drawing/2014/main" id="{48E588DD-A7B1-45F1-9F54-9B25578DE0A2}"/>
              </a:ext>
            </a:extLst>
          </p:cNvPr>
          <p:cNvSpPr>
            <a:spLocks noGrp="1"/>
          </p:cNvSpPr>
          <p:nvPr>
            <p:ph idx="1"/>
          </p:nvPr>
        </p:nvSpPr>
        <p:spPr>
          <a:xfrm>
            <a:off x="628650" y="2488405"/>
            <a:ext cx="7886700" cy="3160833"/>
          </a:xfrm>
        </p:spPr>
        <p:txBody>
          <a:bodyPr>
            <a:normAutofit/>
          </a:bodyPr>
          <a:lstStyle/>
          <a:p>
            <a:r>
              <a:rPr lang="en-US" sz="2400" dirty="0"/>
              <a:t>Unconcerned</a:t>
            </a:r>
          </a:p>
          <a:p>
            <a:r>
              <a:rPr lang="en-US" sz="2400" dirty="0" err="1"/>
              <a:t>Overstrict</a:t>
            </a:r>
            <a:endParaRPr lang="en-US" sz="2400" dirty="0"/>
          </a:p>
          <a:p>
            <a:r>
              <a:rPr lang="en-US" sz="2400" dirty="0"/>
              <a:t>Overindulgent</a:t>
            </a:r>
          </a:p>
          <a:p>
            <a:r>
              <a:rPr lang="en-US" sz="2400" dirty="0"/>
              <a:t>Balanced</a:t>
            </a:r>
          </a:p>
        </p:txBody>
      </p:sp>
    </p:spTree>
    <p:extLst>
      <p:ext uri="{BB962C8B-B14F-4D97-AF65-F5344CB8AC3E}">
        <p14:creationId xmlns:p14="http://schemas.microsoft.com/office/powerpoint/2010/main" val="388649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063AC-A89F-47AA-A18D-EBE96F94263E}"/>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A Look at Us</a:t>
            </a:r>
          </a:p>
        </p:txBody>
      </p:sp>
      <p:sp>
        <p:nvSpPr>
          <p:cNvPr id="3" name="Content Placeholder 2">
            <a:extLst>
              <a:ext uri="{FF2B5EF4-FFF2-40B4-BE49-F238E27FC236}">
                <a16:creationId xmlns:a16="http://schemas.microsoft.com/office/drawing/2014/main" id="{BA82590B-9FCA-40B9-BA43-6B6CD2DB018E}"/>
              </a:ext>
            </a:extLst>
          </p:cNvPr>
          <p:cNvSpPr>
            <a:spLocks noGrp="1"/>
          </p:cNvSpPr>
          <p:nvPr>
            <p:ph idx="1"/>
          </p:nvPr>
        </p:nvSpPr>
        <p:spPr>
          <a:xfrm>
            <a:off x="628650" y="2488405"/>
            <a:ext cx="7886700" cy="3123255"/>
          </a:xfrm>
        </p:spPr>
        <p:txBody>
          <a:bodyPr/>
          <a:lstStyle/>
          <a:p>
            <a:r>
              <a:rPr lang="en-US" dirty="0"/>
              <a:t>How We See Parents	</a:t>
            </a:r>
          </a:p>
          <a:p>
            <a:pPr lvl="1"/>
            <a:r>
              <a:rPr lang="en-US" dirty="0"/>
              <a:t>Chore Helpers ONLY</a:t>
            </a:r>
          </a:p>
          <a:p>
            <a:pPr lvl="1"/>
            <a:r>
              <a:rPr lang="en-US" dirty="0"/>
              <a:t>Activity Helpers ONLY</a:t>
            </a:r>
          </a:p>
          <a:p>
            <a:pPr lvl="1"/>
            <a:r>
              <a:rPr lang="en-US" dirty="0"/>
              <a:t>Project Helpers ONLY</a:t>
            </a:r>
          </a:p>
          <a:p>
            <a:pPr lvl="1"/>
            <a:r>
              <a:rPr lang="en-US" dirty="0"/>
              <a:t>4-H Supporters</a:t>
            </a:r>
          </a:p>
        </p:txBody>
      </p:sp>
    </p:spTree>
    <p:extLst>
      <p:ext uri="{BB962C8B-B14F-4D97-AF65-F5344CB8AC3E}">
        <p14:creationId xmlns:p14="http://schemas.microsoft.com/office/powerpoint/2010/main" val="1431210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44071-F5DD-4E01-B432-8794FC69CC59}"/>
              </a:ext>
            </a:extLst>
          </p:cNvPr>
          <p:cNvSpPr>
            <a:spLocks noGrp="1"/>
          </p:cNvSpPr>
          <p:nvPr>
            <p:ph type="title"/>
          </p:nvPr>
        </p:nvSpPr>
        <p:spPr>
          <a:xfrm>
            <a:off x="628650" y="1135476"/>
            <a:ext cx="7886700" cy="1325563"/>
          </a:xfrm>
        </p:spPr>
        <p:txBody>
          <a:bodyPr/>
          <a:lstStyle/>
          <a:p>
            <a:r>
              <a:rPr lang="en-US" dirty="0">
                <a:latin typeface="Arial Black" panose="020B0604020202020204" pitchFamily="34" charset="0"/>
                <a:cs typeface="Arial Black" panose="020B0604020202020204" pitchFamily="34" charset="0"/>
              </a:rPr>
              <a:t>How to Achieve Parent Involvement</a:t>
            </a:r>
          </a:p>
        </p:txBody>
      </p:sp>
      <p:sp>
        <p:nvSpPr>
          <p:cNvPr id="4" name="Content Placeholder 2">
            <a:extLst>
              <a:ext uri="{FF2B5EF4-FFF2-40B4-BE49-F238E27FC236}">
                <a16:creationId xmlns:a16="http://schemas.microsoft.com/office/drawing/2014/main" id="{E2EE473D-4111-4FF7-9110-A2F5976164D0}"/>
              </a:ext>
            </a:extLst>
          </p:cNvPr>
          <p:cNvSpPr txBox="1">
            <a:spLocks/>
          </p:cNvSpPr>
          <p:nvPr/>
        </p:nvSpPr>
        <p:spPr>
          <a:xfrm>
            <a:off x="628649" y="2505205"/>
            <a:ext cx="8264829" cy="3150296"/>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defRPr/>
            </a:pPr>
            <a:r>
              <a:rPr lang="en-US" sz="2000" dirty="0"/>
              <a:t>Want Parent Involvement!</a:t>
            </a:r>
          </a:p>
          <a:p>
            <a:pPr>
              <a:lnSpc>
                <a:spcPct val="100000"/>
              </a:lnSpc>
              <a:defRPr/>
            </a:pPr>
            <a:r>
              <a:rPr lang="en-US" sz="2000" dirty="0"/>
              <a:t>Inform Parents</a:t>
            </a:r>
          </a:p>
          <a:p>
            <a:pPr lvl="1">
              <a:lnSpc>
                <a:spcPct val="100000"/>
              </a:lnSpc>
              <a:defRPr/>
            </a:pPr>
            <a:r>
              <a:rPr lang="en-US" sz="2000" dirty="0"/>
              <a:t>What is expected of 4-H Members</a:t>
            </a:r>
          </a:p>
          <a:p>
            <a:pPr lvl="1">
              <a:lnSpc>
                <a:spcPct val="100000"/>
              </a:lnSpc>
              <a:defRPr/>
            </a:pPr>
            <a:r>
              <a:rPr lang="en-US" sz="2000" dirty="0"/>
              <a:t>What is expected of parents</a:t>
            </a:r>
          </a:p>
          <a:p>
            <a:pPr lvl="1">
              <a:lnSpc>
                <a:spcPct val="100000"/>
              </a:lnSpc>
              <a:defRPr/>
            </a:pPr>
            <a:r>
              <a:rPr lang="en-US" sz="2000" dirty="0"/>
              <a:t>What 4-H can do for parents and families</a:t>
            </a:r>
          </a:p>
          <a:p>
            <a:pPr>
              <a:lnSpc>
                <a:spcPct val="100000"/>
              </a:lnSpc>
              <a:defRPr/>
            </a:pPr>
            <a:r>
              <a:rPr lang="en-US" sz="2000" dirty="0"/>
              <a:t>Ask parents to do things they are interested in or have skills to do</a:t>
            </a:r>
          </a:p>
          <a:p>
            <a:pPr>
              <a:lnSpc>
                <a:spcPct val="100000"/>
              </a:lnSpc>
              <a:defRPr/>
            </a:pPr>
            <a:r>
              <a:rPr lang="en-US" sz="2000" dirty="0"/>
              <a:t>Ask Parents to do small things and gradually work up</a:t>
            </a:r>
          </a:p>
          <a:p>
            <a:pPr>
              <a:lnSpc>
                <a:spcPct val="100000"/>
              </a:lnSpc>
              <a:defRPr/>
            </a:pPr>
            <a:r>
              <a:rPr lang="en-US" sz="2000" dirty="0"/>
              <a:t>Recognize parents for their efforts</a:t>
            </a:r>
          </a:p>
        </p:txBody>
      </p:sp>
    </p:spTree>
    <p:extLst>
      <p:ext uri="{BB962C8B-B14F-4D97-AF65-F5344CB8AC3E}">
        <p14:creationId xmlns:p14="http://schemas.microsoft.com/office/powerpoint/2010/main" val="4019551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65374-0207-400F-8F64-240ABB4C5B3A}"/>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Summary</a:t>
            </a:r>
          </a:p>
        </p:txBody>
      </p:sp>
      <p:sp>
        <p:nvSpPr>
          <p:cNvPr id="3" name="Content Placeholder 2">
            <a:extLst>
              <a:ext uri="{FF2B5EF4-FFF2-40B4-BE49-F238E27FC236}">
                <a16:creationId xmlns:a16="http://schemas.microsoft.com/office/drawing/2014/main" id="{2221F484-DB83-4232-91BF-532EDAD60345}"/>
              </a:ext>
            </a:extLst>
          </p:cNvPr>
          <p:cNvSpPr>
            <a:spLocks noGrp="1"/>
          </p:cNvSpPr>
          <p:nvPr>
            <p:ph idx="1"/>
          </p:nvPr>
        </p:nvSpPr>
        <p:spPr>
          <a:xfrm>
            <a:off x="628650" y="2488406"/>
            <a:ext cx="7886700" cy="3116992"/>
          </a:xfrm>
        </p:spPr>
        <p:txBody>
          <a:bodyPr>
            <a:normAutofit/>
          </a:bodyPr>
          <a:lstStyle/>
          <a:p>
            <a:r>
              <a:rPr lang="en-US" sz="2400" dirty="0"/>
              <a:t>What type of parents do you have?</a:t>
            </a:r>
          </a:p>
          <a:p>
            <a:r>
              <a:rPr lang="en-US" sz="2400" dirty="0"/>
              <a:t>How do you view parent involvement</a:t>
            </a:r>
          </a:p>
          <a:p>
            <a:r>
              <a:rPr lang="en-US" sz="2400" dirty="0"/>
              <a:t>Find out what they are willing to help with </a:t>
            </a:r>
          </a:p>
          <a:p>
            <a:pPr lvl="1"/>
            <a:r>
              <a:rPr lang="en-US" dirty="0"/>
              <a:t>Parent Surveys</a:t>
            </a:r>
          </a:p>
          <a:p>
            <a:r>
              <a:rPr lang="en-US" sz="2400" dirty="0"/>
              <a:t>Then…. ASK! </a:t>
            </a:r>
          </a:p>
        </p:txBody>
      </p:sp>
    </p:spTree>
    <p:extLst>
      <p:ext uri="{BB962C8B-B14F-4D97-AF65-F5344CB8AC3E}">
        <p14:creationId xmlns:p14="http://schemas.microsoft.com/office/powerpoint/2010/main" val="36881018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E3BDFFDC33BC4C982E2A31ED857D51" ma:contentTypeVersion="24" ma:contentTypeDescription="Create a new document." ma:contentTypeScope="" ma:versionID="0fa8a3182c6ffd666a4d4dbe2652baf5">
  <xsd:schema xmlns:xsd="http://www.w3.org/2001/XMLSchema" xmlns:xs="http://www.w3.org/2001/XMLSchema" xmlns:p="http://schemas.microsoft.com/office/2006/metadata/properties" xmlns:ns2="be38b598-47b7-4232-9d1c-903fcf66185b" xmlns:ns3="630bf596-3ab9-4d32-b2b6-9855c349290e" targetNamespace="http://schemas.microsoft.com/office/2006/metadata/properties" ma:root="true" ma:fieldsID="969cb92680752d4842216258ce92cc04" ns2:_="" ns3:_="">
    <xsd:import namespace="be38b598-47b7-4232-9d1c-903fcf66185b"/>
    <xsd:import namespace="630bf596-3ab9-4d32-b2b6-9855c349290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2:MediaServiceLocation" minOccurs="0"/>
                <xsd:element ref="ns2:MediaServiceGenerationTime" minOccurs="0"/>
                <xsd:element ref="ns2:MediaServiceEventHashCode" minOccurs="0"/>
                <xsd:element ref="ns3:SharedWithUsers" minOccurs="0"/>
                <xsd:element ref="ns3:SharedWithDetails" minOccurs="0"/>
                <xsd:element ref="ns3:TaxCatchAll" minOccurs="0"/>
                <xsd:element ref="ns2:lcf76f155ced4ddcb4097134ff3c332f" minOccurs="0"/>
                <xsd:element ref="ns2:MediaLengthInSecond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8b598-47b7-4232-9d1c-903fcf6618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a05c2eb-d2c0-41df-817a-9abe70ce6ca6"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0bf596-3ab9-4d32-b2b6-9855c349290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bb3cad9-1801-4045-9b3a-9fed23a7f521}" ma:internalName="TaxCatchAll" ma:showField="CatchAllData" ma:web="630bf596-3ab9-4d32-b2b6-9855c349290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02D4C2-B1F3-4CAE-8A77-58D757DEFCF6}"/>
</file>

<file path=customXml/itemProps2.xml><?xml version="1.0" encoding="utf-8"?>
<ds:datastoreItem xmlns:ds="http://schemas.openxmlformats.org/officeDocument/2006/customXml" ds:itemID="{F5081B77-E513-4DEF-8D53-26FA44DDFCB1}"/>
</file>

<file path=docProps/app.xml><?xml version="1.0" encoding="utf-8"?>
<Properties xmlns="http://schemas.openxmlformats.org/officeDocument/2006/extended-properties" xmlns:vt="http://schemas.openxmlformats.org/officeDocument/2006/docPropsVTypes">
  <Template>Office Theme</Template>
  <TotalTime>53</TotalTime>
  <Words>1171</Words>
  <Application>Microsoft Macintosh PowerPoint</Application>
  <PresentationFormat>On-screen Show (4:3)</PresentationFormat>
  <Paragraphs>85</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Black</vt:lpstr>
      <vt:lpstr>Calibri</vt:lpstr>
      <vt:lpstr>Calibri Light</vt:lpstr>
      <vt:lpstr>Office Theme</vt:lpstr>
      <vt:lpstr>Texas 4-H PARENT INVOLVEMENT</vt:lpstr>
      <vt:lpstr>Topics covered</vt:lpstr>
      <vt:lpstr>A Look at Parents</vt:lpstr>
      <vt:lpstr>A Look at Us</vt:lpstr>
      <vt:lpstr>How to Achieve Parent Involvement</vt:lpstr>
      <vt:lpstr>Summary</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Involvement</dc:title>
  <dc:creator>Meredith C. Miller</dc:creator>
  <cp:lastModifiedBy>Toby L. Lepley</cp:lastModifiedBy>
  <cp:revision>6</cp:revision>
  <dcterms:created xsi:type="dcterms:W3CDTF">2018-02-12T18:41:56Z</dcterms:created>
  <dcterms:modified xsi:type="dcterms:W3CDTF">2018-03-19T17:49:22Z</dcterms:modified>
</cp:coreProperties>
</file>