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diagrams/data1.xml" ContentType="application/vnd.openxmlformats-officedocument.drawingml.diagramData+xml"/>
  <Override PartName="/ppt/presentation.xml" ContentType="application/vnd.openxmlformats-officedocument.presentationml.presentation.main+xml"/>
  <Override PartName="/ppt/slides/slide1.xml" ContentType="application/vnd.openxmlformats-officedocument.presentationml.slide+xml"/>
  <Override PartName="/ppt/slides/slide6.xml" ContentType="application/vnd.openxmlformats-officedocument.presentationml.slide+xml"/>
  <Override PartName="/ppt/slides/slide14.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7.xml" ContentType="application/vnd.openxmlformats-officedocument.presentationml.slide+xml"/>
  <Override PartName="/ppt/slides/slide5.xml" ContentType="application/vnd.openxmlformats-officedocument.presentationml.slide+xml"/>
  <Override PartName="/ppt/slides/slide9.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slideLayouts/slideLayout12.xml" ContentType="application/vnd.openxmlformats-officedocument.presentationml.slideLayout+xml"/>
  <Override PartName="/ppt/slideLayouts/slideLayout5.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notesSlides/notesSlide1.xml" ContentType="application/vnd.openxmlformats-officedocument.presentationml.notesSlide+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notesSlides/notesSlide4.xml" ContentType="application/vnd.openxmlformats-officedocument.presentationml.notesSlide+xml"/>
  <Override PartName="/ppt/notesSlides/notesSlide6.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Slides/notesSlide5.xml" ContentType="application/vnd.openxmlformats-officedocument.presentationml.notesSlide+xml"/>
  <Override PartName="/ppt/notesSlides/notesSlide12.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7.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diagrams/quickStyle1.xml" ContentType="application/vnd.openxmlformats-officedocument.drawingml.diagramStyle+xml"/>
  <Override PartName="/ppt/theme/theme2.xml" ContentType="application/vnd.openxmlformats-officedocument.theme+xml"/>
  <Override PartName="/ppt/diagrams/drawing1.xml" ContentType="application/vnd.ms-office.drawingml.diagramDrawing+xml"/>
  <Override PartName="/ppt/diagrams/layout1.xml" ContentType="application/vnd.openxmlformats-officedocument.drawingml.diagramLayout+xml"/>
  <Override PartName="/ppt/diagrams/colors1.xml" ContentType="application/vnd.openxmlformats-officedocument.drawingml.diagramColors+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71" r:id="rId3"/>
    <p:sldId id="260" r:id="rId4"/>
    <p:sldId id="262" r:id="rId5"/>
    <p:sldId id="263" r:id="rId6"/>
    <p:sldId id="266" r:id="rId7"/>
    <p:sldId id="267" r:id="rId8"/>
    <p:sldId id="272" r:id="rId9"/>
    <p:sldId id="268" r:id="rId10"/>
    <p:sldId id="269" r:id="rId11"/>
    <p:sldId id="261" r:id="rId12"/>
    <p:sldId id="264" r:id="rId13"/>
    <p:sldId id="265"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927" autoAdjust="0"/>
    <p:restoredTop sz="93719" autoAdjust="0"/>
  </p:normalViewPr>
  <p:slideViewPr>
    <p:cSldViewPr>
      <p:cViewPr varScale="1">
        <p:scale>
          <a:sx n="195" d="100"/>
          <a:sy n="195" d="100"/>
        </p:scale>
        <p:origin x="2832"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2.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2F7D55D-921B-4091-8A6A-C6E0DA495BD1}" type="doc">
      <dgm:prSet loTypeId="urn:microsoft.com/office/officeart/2005/8/layout/venn1" loCatId="relationship" qsTypeId="urn:microsoft.com/office/officeart/2005/8/quickstyle/simple1" qsCatId="simple" csTypeId="urn:microsoft.com/office/officeart/2005/8/colors/colorful2" csCatId="colorful" phldr="1"/>
      <dgm:spPr/>
    </dgm:pt>
    <dgm:pt modelId="{FE20D775-B518-4054-9191-A799D6BBF01A}">
      <dgm:prSet phldrT="[Text]"/>
      <dgm:spPr/>
      <dgm:t>
        <a:bodyPr/>
        <a:lstStyle/>
        <a:p>
          <a:r>
            <a:rPr lang="en-US" dirty="0"/>
            <a:t>Leadership</a:t>
          </a:r>
        </a:p>
      </dgm:t>
    </dgm:pt>
    <dgm:pt modelId="{29F47812-E1B3-438F-A684-ACCCAF48D842}" type="parTrans" cxnId="{869649E0-9923-4DC5-B705-B66895CD5255}">
      <dgm:prSet/>
      <dgm:spPr/>
      <dgm:t>
        <a:bodyPr/>
        <a:lstStyle/>
        <a:p>
          <a:endParaRPr lang="en-US"/>
        </a:p>
      </dgm:t>
    </dgm:pt>
    <dgm:pt modelId="{82E28724-01C8-4915-8CD8-0A8882410E10}" type="sibTrans" cxnId="{869649E0-9923-4DC5-B705-B66895CD5255}">
      <dgm:prSet/>
      <dgm:spPr/>
      <dgm:t>
        <a:bodyPr/>
        <a:lstStyle/>
        <a:p>
          <a:endParaRPr lang="en-US"/>
        </a:p>
      </dgm:t>
    </dgm:pt>
    <dgm:pt modelId="{C57E6319-FF03-4E19-8755-C34F03DE3336}">
      <dgm:prSet phldrT="[Text]"/>
      <dgm:spPr/>
      <dgm:t>
        <a:bodyPr/>
        <a:lstStyle/>
        <a:p>
          <a:r>
            <a:rPr lang="en-US" dirty="0"/>
            <a:t>Project Work</a:t>
          </a:r>
        </a:p>
      </dgm:t>
    </dgm:pt>
    <dgm:pt modelId="{F644528D-5762-4620-BFDE-9C49DA32DBC2}" type="parTrans" cxnId="{A36EFD11-9522-4F3D-84C3-88CF5E044027}">
      <dgm:prSet/>
      <dgm:spPr/>
      <dgm:t>
        <a:bodyPr/>
        <a:lstStyle/>
        <a:p>
          <a:endParaRPr lang="en-US"/>
        </a:p>
      </dgm:t>
    </dgm:pt>
    <dgm:pt modelId="{70D4A2E3-F63B-4DF6-A45B-1BB99F35FF28}" type="sibTrans" cxnId="{A36EFD11-9522-4F3D-84C3-88CF5E044027}">
      <dgm:prSet/>
      <dgm:spPr/>
      <dgm:t>
        <a:bodyPr/>
        <a:lstStyle/>
        <a:p>
          <a:endParaRPr lang="en-US"/>
        </a:p>
      </dgm:t>
    </dgm:pt>
    <dgm:pt modelId="{E3D2D870-38F2-4762-8650-7369BF28AFCD}">
      <dgm:prSet phldrT="[Text]"/>
      <dgm:spPr/>
      <dgm:t>
        <a:bodyPr/>
        <a:lstStyle/>
        <a:p>
          <a:r>
            <a:rPr lang="en-US" dirty="0"/>
            <a:t>Service Learning</a:t>
          </a:r>
        </a:p>
      </dgm:t>
    </dgm:pt>
    <dgm:pt modelId="{D4E74759-559B-4A3C-ADCD-3B5272FF94B4}" type="parTrans" cxnId="{42920149-098E-4D63-8D57-D44C7F0CDD01}">
      <dgm:prSet/>
      <dgm:spPr/>
      <dgm:t>
        <a:bodyPr/>
        <a:lstStyle/>
        <a:p>
          <a:endParaRPr lang="en-US"/>
        </a:p>
      </dgm:t>
    </dgm:pt>
    <dgm:pt modelId="{0EC69A6B-C2F5-4FD2-8C79-6AE0B47BA0F8}" type="sibTrans" cxnId="{42920149-098E-4D63-8D57-D44C7F0CDD01}">
      <dgm:prSet/>
      <dgm:spPr/>
      <dgm:t>
        <a:bodyPr/>
        <a:lstStyle/>
        <a:p>
          <a:endParaRPr lang="en-US"/>
        </a:p>
      </dgm:t>
    </dgm:pt>
    <dgm:pt modelId="{3BBD0AD2-C170-4EB6-8297-E815F14E3BEF}" type="pres">
      <dgm:prSet presAssocID="{62F7D55D-921B-4091-8A6A-C6E0DA495BD1}" presName="compositeShape" presStyleCnt="0">
        <dgm:presLayoutVars>
          <dgm:chMax val="7"/>
          <dgm:dir/>
          <dgm:resizeHandles val="exact"/>
        </dgm:presLayoutVars>
      </dgm:prSet>
      <dgm:spPr/>
    </dgm:pt>
    <dgm:pt modelId="{12A1B7E4-8C9E-4144-84B2-9320D6F9A647}" type="pres">
      <dgm:prSet presAssocID="{FE20D775-B518-4054-9191-A799D6BBF01A}" presName="circ1" presStyleLbl="vennNode1" presStyleIdx="0" presStyleCnt="3" custLinFactNeighborX="-637" custLinFactNeighborY="-2301"/>
      <dgm:spPr/>
    </dgm:pt>
    <dgm:pt modelId="{B59FA46F-0BB0-4E2B-84C5-0B627823006D}" type="pres">
      <dgm:prSet presAssocID="{FE20D775-B518-4054-9191-A799D6BBF01A}" presName="circ1Tx" presStyleLbl="revTx" presStyleIdx="0" presStyleCnt="0">
        <dgm:presLayoutVars>
          <dgm:chMax val="0"/>
          <dgm:chPref val="0"/>
          <dgm:bulletEnabled val="1"/>
        </dgm:presLayoutVars>
      </dgm:prSet>
      <dgm:spPr/>
    </dgm:pt>
    <dgm:pt modelId="{22F89EC2-F319-432E-AC74-45A3F90DFC19}" type="pres">
      <dgm:prSet presAssocID="{C57E6319-FF03-4E19-8755-C34F03DE3336}" presName="circ2" presStyleLbl="vennNode1" presStyleIdx="1" presStyleCnt="3"/>
      <dgm:spPr/>
    </dgm:pt>
    <dgm:pt modelId="{E6911A19-480A-4529-B58B-ABDA32CB6FDA}" type="pres">
      <dgm:prSet presAssocID="{C57E6319-FF03-4E19-8755-C34F03DE3336}" presName="circ2Tx" presStyleLbl="revTx" presStyleIdx="0" presStyleCnt="0">
        <dgm:presLayoutVars>
          <dgm:chMax val="0"/>
          <dgm:chPref val="0"/>
          <dgm:bulletEnabled val="1"/>
        </dgm:presLayoutVars>
      </dgm:prSet>
      <dgm:spPr/>
    </dgm:pt>
    <dgm:pt modelId="{D5026911-46A8-405E-B558-04C12C77E968}" type="pres">
      <dgm:prSet presAssocID="{E3D2D870-38F2-4762-8650-7369BF28AFCD}" presName="circ3" presStyleLbl="vennNode1" presStyleIdx="2" presStyleCnt="3"/>
      <dgm:spPr/>
    </dgm:pt>
    <dgm:pt modelId="{796B1252-6E8E-4293-A39D-B2FF9AC2709C}" type="pres">
      <dgm:prSet presAssocID="{E3D2D870-38F2-4762-8650-7369BF28AFCD}" presName="circ3Tx" presStyleLbl="revTx" presStyleIdx="0" presStyleCnt="0">
        <dgm:presLayoutVars>
          <dgm:chMax val="0"/>
          <dgm:chPref val="0"/>
          <dgm:bulletEnabled val="1"/>
        </dgm:presLayoutVars>
      </dgm:prSet>
      <dgm:spPr/>
    </dgm:pt>
  </dgm:ptLst>
  <dgm:cxnLst>
    <dgm:cxn modelId="{35349411-E77D-4D26-BEB5-FFE881B14198}" type="presOf" srcId="{E3D2D870-38F2-4762-8650-7369BF28AFCD}" destId="{D5026911-46A8-405E-B558-04C12C77E968}" srcOrd="0" destOrd="0" presId="urn:microsoft.com/office/officeart/2005/8/layout/venn1"/>
    <dgm:cxn modelId="{A36EFD11-9522-4F3D-84C3-88CF5E044027}" srcId="{62F7D55D-921B-4091-8A6A-C6E0DA495BD1}" destId="{C57E6319-FF03-4E19-8755-C34F03DE3336}" srcOrd="1" destOrd="0" parTransId="{F644528D-5762-4620-BFDE-9C49DA32DBC2}" sibTransId="{70D4A2E3-F63B-4DF6-A45B-1BB99F35FF28}"/>
    <dgm:cxn modelId="{42920149-098E-4D63-8D57-D44C7F0CDD01}" srcId="{62F7D55D-921B-4091-8A6A-C6E0DA495BD1}" destId="{E3D2D870-38F2-4762-8650-7369BF28AFCD}" srcOrd="2" destOrd="0" parTransId="{D4E74759-559B-4A3C-ADCD-3B5272FF94B4}" sibTransId="{0EC69A6B-C2F5-4FD2-8C79-6AE0B47BA0F8}"/>
    <dgm:cxn modelId="{E13BD354-9540-406B-8A11-AF2556400B3C}" type="presOf" srcId="{62F7D55D-921B-4091-8A6A-C6E0DA495BD1}" destId="{3BBD0AD2-C170-4EB6-8297-E815F14E3BEF}" srcOrd="0" destOrd="0" presId="urn:microsoft.com/office/officeart/2005/8/layout/venn1"/>
    <dgm:cxn modelId="{59E78663-3F9D-4F09-B601-EEA0F774255B}" type="presOf" srcId="{C57E6319-FF03-4E19-8755-C34F03DE3336}" destId="{22F89EC2-F319-432E-AC74-45A3F90DFC19}" srcOrd="0" destOrd="0" presId="urn:microsoft.com/office/officeart/2005/8/layout/venn1"/>
    <dgm:cxn modelId="{AE10AF6E-ED91-401D-90BF-8A0B1A7E9987}" type="presOf" srcId="{FE20D775-B518-4054-9191-A799D6BBF01A}" destId="{12A1B7E4-8C9E-4144-84B2-9320D6F9A647}" srcOrd="0" destOrd="0" presId="urn:microsoft.com/office/officeart/2005/8/layout/venn1"/>
    <dgm:cxn modelId="{23151388-ABC2-444C-A4EF-4F8E90451EE6}" type="presOf" srcId="{FE20D775-B518-4054-9191-A799D6BBF01A}" destId="{B59FA46F-0BB0-4E2B-84C5-0B627823006D}" srcOrd="1" destOrd="0" presId="urn:microsoft.com/office/officeart/2005/8/layout/venn1"/>
    <dgm:cxn modelId="{5BF6CAC2-4B05-4694-9444-38DE8DEE5D9B}" type="presOf" srcId="{C57E6319-FF03-4E19-8755-C34F03DE3336}" destId="{E6911A19-480A-4529-B58B-ABDA32CB6FDA}" srcOrd="1" destOrd="0" presId="urn:microsoft.com/office/officeart/2005/8/layout/venn1"/>
    <dgm:cxn modelId="{BAFD38DE-5939-499F-8BF3-7DC52BB3E466}" type="presOf" srcId="{E3D2D870-38F2-4762-8650-7369BF28AFCD}" destId="{796B1252-6E8E-4293-A39D-B2FF9AC2709C}" srcOrd="1" destOrd="0" presId="urn:microsoft.com/office/officeart/2005/8/layout/venn1"/>
    <dgm:cxn modelId="{869649E0-9923-4DC5-B705-B66895CD5255}" srcId="{62F7D55D-921B-4091-8A6A-C6E0DA495BD1}" destId="{FE20D775-B518-4054-9191-A799D6BBF01A}" srcOrd="0" destOrd="0" parTransId="{29F47812-E1B3-438F-A684-ACCCAF48D842}" sibTransId="{82E28724-01C8-4915-8CD8-0A8882410E10}"/>
    <dgm:cxn modelId="{41A8F692-13D9-45A9-B18B-483E4AA3E99A}" type="presParOf" srcId="{3BBD0AD2-C170-4EB6-8297-E815F14E3BEF}" destId="{12A1B7E4-8C9E-4144-84B2-9320D6F9A647}" srcOrd="0" destOrd="0" presId="urn:microsoft.com/office/officeart/2005/8/layout/venn1"/>
    <dgm:cxn modelId="{C2C24D82-01BA-461B-98BA-DB1A6545D950}" type="presParOf" srcId="{3BBD0AD2-C170-4EB6-8297-E815F14E3BEF}" destId="{B59FA46F-0BB0-4E2B-84C5-0B627823006D}" srcOrd="1" destOrd="0" presId="urn:microsoft.com/office/officeart/2005/8/layout/venn1"/>
    <dgm:cxn modelId="{1D7F7E63-1F43-417E-AFFB-448FA80B500A}" type="presParOf" srcId="{3BBD0AD2-C170-4EB6-8297-E815F14E3BEF}" destId="{22F89EC2-F319-432E-AC74-45A3F90DFC19}" srcOrd="2" destOrd="0" presId="urn:microsoft.com/office/officeart/2005/8/layout/venn1"/>
    <dgm:cxn modelId="{ED88AB75-9419-442B-AA82-FD9A8730B1FE}" type="presParOf" srcId="{3BBD0AD2-C170-4EB6-8297-E815F14E3BEF}" destId="{E6911A19-480A-4529-B58B-ABDA32CB6FDA}" srcOrd="3" destOrd="0" presId="urn:microsoft.com/office/officeart/2005/8/layout/venn1"/>
    <dgm:cxn modelId="{A1580ED0-7D14-40D6-BB21-8E9898EED80D}" type="presParOf" srcId="{3BBD0AD2-C170-4EB6-8297-E815F14E3BEF}" destId="{D5026911-46A8-405E-B558-04C12C77E968}" srcOrd="4" destOrd="0" presId="urn:microsoft.com/office/officeart/2005/8/layout/venn1"/>
    <dgm:cxn modelId="{688EF072-6563-4A74-A13F-F11A4A72C0D7}" type="presParOf" srcId="{3BBD0AD2-C170-4EB6-8297-E815F14E3BEF}" destId="{796B1252-6E8E-4293-A39D-B2FF9AC2709C}"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A1B7E4-8C9E-4144-84B2-9320D6F9A647}">
      <dsp:nvSpPr>
        <dsp:cNvPr id="0" name=""/>
        <dsp:cNvSpPr/>
      </dsp:nvSpPr>
      <dsp:spPr>
        <a:xfrm>
          <a:off x="596157" y="309290"/>
          <a:ext cx="1681858" cy="1681858"/>
        </a:xfrm>
        <a:prstGeom prst="ellipse">
          <a:avLst/>
        </a:prstGeom>
        <a:solidFill>
          <a:schemeClr val="accent2">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r>
            <a:rPr lang="en-US" sz="2100" kern="1200" dirty="0"/>
            <a:t>Leadership</a:t>
          </a:r>
        </a:p>
      </dsp:txBody>
      <dsp:txXfrm>
        <a:off x="820405" y="603615"/>
        <a:ext cx="1233363" cy="756836"/>
      </dsp:txXfrm>
    </dsp:sp>
    <dsp:sp modelId="{22F89EC2-F319-432E-AC74-45A3F90DFC19}">
      <dsp:nvSpPr>
        <dsp:cNvPr id="0" name=""/>
        <dsp:cNvSpPr/>
      </dsp:nvSpPr>
      <dsp:spPr>
        <a:xfrm>
          <a:off x="1213741" y="1399151"/>
          <a:ext cx="1681858" cy="1681858"/>
        </a:xfrm>
        <a:prstGeom prst="ellipse">
          <a:avLst/>
        </a:prstGeom>
        <a:solidFill>
          <a:schemeClr val="accent2">
            <a:alpha val="50000"/>
            <a:hueOff val="2340759"/>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r>
            <a:rPr lang="en-US" sz="2100" kern="1200" dirty="0"/>
            <a:t>Project Work</a:t>
          </a:r>
        </a:p>
      </dsp:txBody>
      <dsp:txXfrm>
        <a:off x="1728109" y="1833631"/>
        <a:ext cx="1009115" cy="925022"/>
      </dsp:txXfrm>
    </dsp:sp>
    <dsp:sp modelId="{D5026911-46A8-405E-B558-04C12C77E968}">
      <dsp:nvSpPr>
        <dsp:cNvPr id="0" name=""/>
        <dsp:cNvSpPr/>
      </dsp:nvSpPr>
      <dsp:spPr>
        <a:xfrm>
          <a:off x="0" y="1399151"/>
          <a:ext cx="1681858" cy="1681858"/>
        </a:xfrm>
        <a:prstGeom prst="ellipse">
          <a:avLst/>
        </a:prstGeom>
        <a:solidFill>
          <a:schemeClr val="accent2">
            <a:alpha val="50000"/>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r>
            <a:rPr lang="en-US" sz="2100" kern="1200" dirty="0"/>
            <a:t>Service Learning</a:t>
          </a:r>
        </a:p>
      </dsp:txBody>
      <dsp:txXfrm>
        <a:off x="158375" y="1833631"/>
        <a:ext cx="1009115" cy="925022"/>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ED6EE6-1118-4F40-B0B3-79D76AE03FF4}" type="datetimeFigureOut">
              <a:rPr lang="en-US" smtClean="0"/>
              <a:t>3/19/18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7001F0-5035-44FD-AE45-DE4810E06DBD}" type="slidenum">
              <a:rPr lang="en-US" smtClean="0"/>
              <a:t>‹#›</a:t>
            </a:fld>
            <a:endParaRPr lang="en-US"/>
          </a:p>
        </p:txBody>
      </p:sp>
    </p:spTree>
    <p:extLst>
      <p:ext uri="{BB962C8B-B14F-4D97-AF65-F5344CB8AC3E}">
        <p14:creationId xmlns:p14="http://schemas.microsoft.com/office/powerpoint/2010/main" val="3362297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Wingdings"/>
              <a:buChar char="Ø"/>
            </a:pPr>
            <a:r>
              <a:rPr lang="en-US" dirty="0"/>
              <a:t>We want new</a:t>
            </a:r>
            <a:r>
              <a:rPr lang="en-US" baseline="0" dirty="0"/>
              <a:t> members to understand the basis of our program: Project Experiences (which is what attracts most new members), Leadership Experiences (becomes more and more important and youth get older and more experienced), Service Learning (Huge part of our program, developing life skills and what ties us into our communities in many ways)</a:t>
            </a:r>
          </a:p>
          <a:p>
            <a:pPr marL="171450" indent="-171450">
              <a:buFont typeface="Wingdings"/>
              <a:buChar char="Ø"/>
            </a:pPr>
            <a:endParaRPr lang="en-US" baseline="0" dirty="0"/>
          </a:p>
          <a:p>
            <a:pPr marL="171450" indent="-171450">
              <a:buFont typeface="Wingdings"/>
              <a:buChar char="Ø"/>
            </a:pPr>
            <a:r>
              <a:rPr lang="en-US" baseline="0" dirty="0"/>
              <a:t>Too many times we get caught up in little issues, contest results, and negativity.  It is important to keep the purpose of our program in front.</a:t>
            </a:r>
          </a:p>
          <a:p>
            <a:pPr marL="171450" indent="-171450">
              <a:buFont typeface="Wingdings"/>
              <a:buChar char="Ø"/>
            </a:pPr>
            <a:endParaRPr lang="en-US" baseline="0" dirty="0"/>
          </a:p>
          <a:p>
            <a:pPr marL="171450" indent="-171450">
              <a:buFont typeface="Wingdings"/>
              <a:buChar char="Ø"/>
            </a:pPr>
            <a:r>
              <a:rPr lang="en-US" baseline="0" dirty="0"/>
              <a:t>Keep your meetings fun, engaging and positive and folks will be more likely to come back.</a:t>
            </a:r>
            <a:endParaRPr lang="en-US" dirty="0"/>
          </a:p>
        </p:txBody>
      </p:sp>
      <p:sp>
        <p:nvSpPr>
          <p:cNvPr id="4" name="Slide Number Placeholder 3"/>
          <p:cNvSpPr>
            <a:spLocks noGrp="1"/>
          </p:cNvSpPr>
          <p:nvPr>
            <p:ph type="sldNum" sz="quarter" idx="10"/>
          </p:nvPr>
        </p:nvSpPr>
        <p:spPr/>
        <p:txBody>
          <a:bodyPr/>
          <a:lstStyle/>
          <a:p>
            <a:fld id="{857001F0-5035-44FD-AE45-DE4810E06DBD}" type="slidenum">
              <a:rPr lang="en-US" smtClean="0"/>
              <a:t>2</a:t>
            </a:fld>
            <a:endParaRPr lang="en-US"/>
          </a:p>
        </p:txBody>
      </p:sp>
    </p:spTree>
    <p:extLst>
      <p:ext uri="{BB962C8B-B14F-4D97-AF65-F5344CB8AC3E}">
        <p14:creationId xmlns:p14="http://schemas.microsoft.com/office/powerpoint/2010/main" val="5367991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There</a:t>
            </a:r>
            <a:r>
              <a:rPr lang="en-US" b="0" baseline="0" dirty="0"/>
              <a:t> are many ways to splits groups to separate buddies, make new friends, and include the new members:</a:t>
            </a:r>
            <a:endParaRPr lang="en-US" b="0" dirty="0"/>
          </a:p>
          <a:p>
            <a:r>
              <a:rPr lang="en-US" b="1" dirty="0"/>
              <a:t>Shoe Relay:  </a:t>
            </a:r>
            <a:r>
              <a:rPr lang="en-US" dirty="0"/>
              <a:t>Half</a:t>
            </a:r>
            <a:r>
              <a:rPr lang="en-US" baseline="0" dirty="0"/>
              <a:t> group puts a shoe out in the floor and other half grabs one and finds partner (good for large groups)</a:t>
            </a:r>
          </a:p>
          <a:p>
            <a:r>
              <a:rPr lang="en-US" b="1" baseline="0" dirty="0"/>
              <a:t>Playing Cards:  </a:t>
            </a:r>
            <a:r>
              <a:rPr lang="en-US" baseline="0" dirty="0"/>
              <a:t>pre sort cards to ensure pairs or groups of cards to match number of kids…. Toss cards out on floor and have kids find match</a:t>
            </a:r>
          </a:p>
          <a:p>
            <a:r>
              <a:rPr lang="en-US" b="1" baseline="0" dirty="0"/>
              <a:t>Anatomy Clumps: </a:t>
            </a:r>
            <a:r>
              <a:rPr lang="en-US" baseline="0" dirty="0"/>
              <a:t>Caller goes through various groupings: 4 hands, 2 heads, 3 feet, </a:t>
            </a:r>
            <a:r>
              <a:rPr lang="en-US" baseline="0" dirty="0" err="1"/>
              <a:t>etc</a:t>
            </a:r>
            <a:r>
              <a:rPr lang="en-US" baseline="0" dirty="0"/>
              <a:t> and then settles on group size needed for activity</a:t>
            </a:r>
            <a:endParaRPr lang="en-US" dirty="0"/>
          </a:p>
        </p:txBody>
      </p:sp>
      <p:sp>
        <p:nvSpPr>
          <p:cNvPr id="4" name="Slide Number Placeholder 3"/>
          <p:cNvSpPr>
            <a:spLocks noGrp="1"/>
          </p:cNvSpPr>
          <p:nvPr>
            <p:ph type="sldNum" sz="quarter" idx="10"/>
          </p:nvPr>
        </p:nvSpPr>
        <p:spPr/>
        <p:txBody>
          <a:bodyPr/>
          <a:lstStyle/>
          <a:p>
            <a:fld id="{857001F0-5035-44FD-AE45-DE4810E06DBD}" type="slidenum">
              <a:rPr lang="en-US" smtClean="0"/>
              <a:t>11</a:t>
            </a:fld>
            <a:endParaRPr lang="en-US"/>
          </a:p>
        </p:txBody>
      </p:sp>
    </p:spTree>
    <p:extLst>
      <p:ext uri="{BB962C8B-B14F-4D97-AF65-F5344CB8AC3E}">
        <p14:creationId xmlns:p14="http://schemas.microsoft.com/office/powerpoint/2010/main" val="40202442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many way to make sure your club is welcoming to all, from new members</a:t>
            </a:r>
            <a:r>
              <a:rPr lang="en-US" baseline="0" dirty="0"/>
              <a:t> to those with special needs:</a:t>
            </a:r>
          </a:p>
          <a:p>
            <a:pPr marL="171450" indent="-171450">
              <a:buFont typeface="Arial" panose="020B0604020202020204" pitchFamily="34" charset="0"/>
              <a:buChar char="•"/>
            </a:pPr>
            <a:r>
              <a:rPr lang="en-US" b="1" baseline="0" dirty="0"/>
              <a:t>Communication:  </a:t>
            </a:r>
            <a:r>
              <a:rPr lang="en-US" baseline="0" dirty="0"/>
              <a:t>Have regular conversations with you officers to remind them they are the “first line of defense” in making sure the meeting is successful and welcoming.  Also, if you are the club leader, do the same thing for the new parents…. Make sure they are welcome… know what’s going on…. Know who to talk to for different things.</a:t>
            </a:r>
          </a:p>
          <a:p>
            <a:pPr marL="171450" indent="-171450">
              <a:buFont typeface="Arial" panose="020B0604020202020204" pitchFamily="34" charset="0"/>
              <a:buChar char="•"/>
            </a:pPr>
            <a:endParaRPr lang="en-US" baseline="0" dirty="0"/>
          </a:p>
          <a:p>
            <a:pPr marL="171450" indent="-171450">
              <a:buFont typeface="Arial" panose="020B0604020202020204" pitchFamily="34" charset="0"/>
              <a:buChar char="•"/>
            </a:pPr>
            <a:r>
              <a:rPr lang="en-US" baseline="0" dirty="0"/>
              <a:t> </a:t>
            </a:r>
            <a:r>
              <a:rPr lang="en-US" b="1" baseline="0" dirty="0"/>
              <a:t>Avoid Labels: </a:t>
            </a:r>
            <a:r>
              <a:rPr lang="en-US" baseline="0" dirty="0"/>
              <a:t>The quickest way to make new members feel part of the group is to make them part of the group as soon as possible…. Don’t identify them as the new kid, instead introduce them to everyone and get the involved.</a:t>
            </a:r>
          </a:p>
          <a:p>
            <a:pPr marL="171450" indent="-171450">
              <a:buFont typeface="Arial" panose="020B0604020202020204" pitchFamily="34" charset="0"/>
              <a:buChar char="•"/>
            </a:pPr>
            <a:endParaRPr lang="en-US" baseline="0" dirty="0"/>
          </a:p>
          <a:p>
            <a:pPr marL="171450" indent="-171450">
              <a:buFont typeface="Arial" panose="020B0604020202020204" pitchFamily="34" charset="0"/>
              <a:buChar char="•"/>
            </a:pPr>
            <a:r>
              <a:rPr lang="en-US" b="1" baseline="0" dirty="0"/>
              <a:t>Celebrate Difference IF APPROPRIATE </a:t>
            </a:r>
            <a:r>
              <a:rPr lang="en-US" baseline="0" dirty="0"/>
              <a:t>: When doing activities, try to celebrate differences when appropriate (Example: Different Team building activities that “need” different traits:  the thinker, the short person, the tall person, </a:t>
            </a:r>
            <a:r>
              <a:rPr lang="en-US" baseline="0" dirty="0" err="1"/>
              <a:t>etc</a:t>
            </a:r>
            <a:r>
              <a:rPr lang="en-US" baseline="0" dirty="0"/>
              <a:t>…. Activities that need different types showcase that different traits compliment each other to achieve goals.</a:t>
            </a:r>
          </a:p>
          <a:p>
            <a:pPr marL="171450" indent="-171450">
              <a:buFont typeface="Arial" panose="020B0604020202020204" pitchFamily="34" charset="0"/>
              <a:buChar char="•"/>
            </a:pPr>
            <a:endParaRPr lang="en-US" baseline="0" dirty="0"/>
          </a:p>
          <a:p>
            <a:pPr marL="171450" indent="-171450">
              <a:buFont typeface="Arial" panose="020B0604020202020204" pitchFamily="34" charset="0"/>
              <a:buChar char="•"/>
            </a:pPr>
            <a:r>
              <a:rPr lang="en-US" b="1" baseline="0" dirty="0"/>
              <a:t>Accessibility:  </a:t>
            </a:r>
            <a:r>
              <a:rPr lang="en-US" baseline="0" dirty="0"/>
              <a:t>When possible, consider how accessible different activities, locations, </a:t>
            </a:r>
            <a:r>
              <a:rPr lang="en-US" baseline="0" dirty="0" err="1"/>
              <a:t>etc</a:t>
            </a:r>
            <a:r>
              <a:rPr lang="en-US" baseline="0" dirty="0"/>
              <a:t> are so it does not “point out” a limitation</a:t>
            </a:r>
          </a:p>
          <a:p>
            <a:pPr marL="171450" indent="-171450">
              <a:buFont typeface="Arial" panose="020B0604020202020204" pitchFamily="34" charset="0"/>
              <a:buChar char="•"/>
            </a:pPr>
            <a:endParaRPr lang="en-US" baseline="0" dirty="0"/>
          </a:p>
          <a:p>
            <a:pPr marL="171450" indent="-171450">
              <a:buFont typeface="Arial" panose="020B0604020202020204" pitchFamily="34" charset="0"/>
              <a:buChar char="•"/>
            </a:pPr>
            <a:r>
              <a:rPr lang="en-US" b="1" baseline="0" dirty="0"/>
              <a:t>Prior Assessment:  </a:t>
            </a:r>
            <a:r>
              <a:rPr lang="en-US" baseline="0" dirty="0"/>
              <a:t>Plan ahead to consider inclusion rather than having to be “reactive” to a situation</a:t>
            </a:r>
          </a:p>
          <a:p>
            <a:pPr marL="171450" indent="-171450">
              <a:buFont typeface="Arial" panose="020B0604020202020204" pitchFamily="34" charset="0"/>
              <a:buChar char="•"/>
            </a:pPr>
            <a:endParaRPr lang="en-US" baseline="0" dirty="0"/>
          </a:p>
          <a:p>
            <a:pPr marL="171450" indent="-171450">
              <a:buFont typeface="Arial" panose="020B0604020202020204" pitchFamily="34" charset="0"/>
              <a:buChar char="•"/>
            </a:pPr>
            <a:r>
              <a:rPr lang="en-US" b="1" baseline="0" dirty="0"/>
              <a:t>Seek Help:  </a:t>
            </a:r>
            <a:r>
              <a:rPr lang="en-US" baseline="0" dirty="0"/>
              <a:t>If unsure, then contact extension office, agents to prepare.</a:t>
            </a:r>
            <a:endParaRPr lang="en-US" dirty="0"/>
          </a:p>
        </p:txBody>
      </p:sp>
      <p:sp>
        <p:nvSpPr>
          <p:cNvPr id="4" name="Slide Number Placeholder 3"/>
          <p:cNvSpPr>
            <a:spLocks noGrp="1"/>
          </p:cNvSpPr>
          <p:nvPr>
            <p:ph type="sldNum" sz="quarter" idx="10"/>
          </p:nvPr>
        </p:nvSpPr>
        <p:spPr/>
        <p:txBody>
          <a:bodyPr/>
          <a:lstStyle/>
          <a:p>
            <a:fld id="{857001F0-5035-44FD-AE45-DE4810E06DBD}" type="slidenum">
              <a:rPr lang="en-US" smtClean="0"/>
              <a:t>12</a:t>
            </a:fld>
            <a:endParaRPr lang="en-US"/>
          </a:p>
        </p:txBody>
      </p:sp>
    </p:spTree>
    <p:extLst>
      <p:ext uri="{BB962C8B-B14F-4D97-AF65-F5344CB8AC3E}">
        <p14:creationId xmlns:p14="http://schemas.microsoft.com/office/powerpoint/2010/main" val="8819545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Similar to the Club Meeting Scoresheet, club</a:t>
            </a:r>
            <a:r>
              <a:rPr lang="en-US" baseline="0" dirty="0"/>
              <a:t> leaders are encouraged to review the New Member Checklist which has great ideas to make new members feel welcome.</a:t>
            </a:r>
            <a:endParaRPr lang="en-US" dirty="0"/>
          </a:p>
        </p:txBody>
      </p:sp>
      <p:sp>
        <p:nvSpPr>
          <p:cNvPr id="4" name="Slide Number Placeholder 3"/>
          <p:cNvSpPr>
            <a:spLocks noGrp="1"/>
          </p:cNvSpPr>
          <p:nvPr>
            <p:ph type="sldNum" sz="quarter" idx="10"/>
          </p:nvPr>
        </p:nvSpPr>
        <p:spPr/>
        <p:txBody>
          <a:bodyPr/>
          <a:lstStyle/>
          <a:p>
            <a:fld id="{857001F0-5035-44FD-AE45-DE4810E06DBD}" type="slidenum">
              <a:rPr lang="en-US" smtClean="0"/>
              <a:t>13</a:t>
            </a:fld>
            <a:endParaRPr lang="en-US"/>
          </a:p>
        </p:txBody>
      </p:sp>
    </p:spTree>
    <p:extLst>
      <p:ext uri="{BB962C8B-B14F-4D97-AF65-F5344CB8AC3E}">
        <p14:creationId xmlns:p14="http://schemas.microsoft.com/office/powerpoint/2010/main" val="8455918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Whether</a:t>
            </a:r>
            <a:r>
              <a:rPr lang="en-US" baseline="0" dirty="0"/>
              <a:t> we are talking about new members or long time members, Inclusion should be on the mind of agents, managers, project leaders, parents, officer and members.</a:t>
            </a:r>
          </a:p>
          <a:p>
            <a:endParaRPr lang="en-US" baseline="0" dirty="0"/>
          </a:p>
          <a:p>
            <a:r>
              <a:rPr lang="en-US" baseline="0" dirty="0"/>
              <a:t>A club should be welcoming to all youth regardless of their unique backgrounds and situations.</a:t>
            </a:r>
          </a:p>
          <a:p>
            <a:r>
              <a:rPr lang="en-US" baseline="0" dirty="0"/>
              <a:t>According to the Club Officer Handbook, the 3</a:t>
            </a:r>
            <a:r>
              <a:rPr lang="en-US" baseline="30000" dirty="0"/>
              <a:t>rd</a:t>
            </a:r>
            <a:r>
              <a:rPr lang="en-US" baseline="0" dirty="0"/>
              <a:t> Vice President is responsible for Membership which includes making members feel welcome, but ultimately it is everyone’s responsibility to make new members feel welcome…. Especially our Club Officers.</a:t>
            </a:r>
            <a:endParaRPr lang="en-US" dirty="0"/>
          </a:p>
        </p:txBody>
      </p:sp>
      <p:sp>
        <p:nvSpPr>
          <p:cNvPr id="4" name="Slide Number Placeholder 3"/>
          <p:cNvSpPr>
            <a:spLocks noGrp="1"/>
          </p:cNvSpPr>
          <p:nvPr>
            <p:ph type="sldNum" sz="quarter" idx="10"/>
          </p:nvPr>
        </p:nvSpPr>
        <p:spPr/>
        <p:txBody>
          <a:bodyPr/>
          <a:lstStyle/>
          <a:p>
            <a:fld id="{857001F0-5035-44FD-AE45-DE4810E06DBD}" type="slidenum">
              <a:rPr lang="en-US" smtClean="0"/>
              <a:t>3</a:t>
            </a:fld>
            <a:endParaRPr lang="en-US"/>
          </a:p>
        </p:txBody>
      </p:sp>
    </p:spTree>
    <p:extLst>
      <p:ext uri="{BB962C8B-B14F-4D97-AF65-F5344CB8AC3E}">
        <p14:creationId xmlns:p14="http://schemas.microsoft.com/office/powerpoint/2010/main" val="26465556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r>
              <a:rPr lang="en-US" dirty="0"/>
              <a:t>Club Officers have so much influence</a:t>
            </a:r>
            <a:r>
              <a:rPr lang="en-US" baseline="0" dirty="0"/>
              <a:t> over the success or failure of a club:</a:t>
            </a:r>
          </a:p>
          <a:p>
            <a:pPr marL="0" indent="0">
              <a:buFontTx/>
              <a:buNone/>
            </a:pPr>
            <a:endParaRPr lang="en-US" baseline="0" dirty="0"/>
          </a:p>
          <a:p>
            <a:pPr marL="171450" indent="-171450">
              <a:buFont typeface="Arial" panose="020B0604020202020204" pitchFamily="34" charset="0"/>
              <a:buChar char="•"/>
            </a:pPr>
            <a:r>
              <a:rPr lang="en-US" baseline="0" dirty="0"/>
              <a:t>Officers are the role models to other members…. This can be a good example or a bad example</a:t>
            </a:r>
          </a:p>
          <a:p>
            <a:pPr marL="171450" indent="-171450">
              <a:buFont typeface="Wingdings"/>
              <a:buChar char="Ø"/>
            </a:pPr>
            <a:endParaRPr lang="en-US" baseline="0" dirty="0"/>
          </a:p>
          <a:p>
            <a:pPr marL="171450" indent="-171450">
              <a:buFont typeface="Arial" panose="020B0604020202020204" pitchFamily="34" charset="0"/>
              <a:buChar char="•"/>
            </a:pPr>
            <a:r>
              <a:rPr lang="en-US" baseline="0" dirty="0"/>
              <a:t>Officers influence others in club…. If they welcome a new member then others will…. If they pass judgement (cool vs uncool) then others follow suit.</a:t>
            </a:r>
          </a:p>
          <a:p>
            <a:pPr marL="171450" indent="-171450">
              <a:buFont typeface="Wingdings"/>
              <a:buChar char="Ø"/>
            </a:pPr>
            <a:endParaRPr lang="en-US" baseline="0" dirty="0"/>
          </a:p>
          <a:p>
            <a:pPr marL="171450" indent="-171450">
              <a:buFont typeface="Arial" panose="020B0604020202020204" pitchFamily="34" charset="0"/>
              <a:buChar char="•"/>
            </a:pPr>
            <a:r>
              <a:rPr lang="en-US" baseline="0" dirty="0"/>
              <a:t>Officers set the stage:  If officers are excited and professional about meeting then that will be contagious … if they are bored, goofing around, </a:t>
            </a:r>
            <a:r>
              <a:rPr lang="en-US" baseline="0" dirty="0" err="1"/>
              <a:t>etc</a:t>
            </a:r>
            <a:r>
              <a:rPr lang="en-US" baseline="0" dirty="0"/>
              <a:t>, then that will be contagious as well.</a:t>
            </a:r>
          </a:p>
          <a:p>
            <a:pPr marL="171450" indent="-171450">
              <a:buFont typeface="Wingdings"/>
              <a:buChar char="Ø"/>
            </a:pPr>
            <a:endParaRPr lang="en-US" baseline="0" dirty="0"/>
          </a:p>
          <a:p>
            <a:pPr marL="171450" indent="-171450">
              <a:buFont typeface="Arial" panose="020B0604020202020204" pitchFamily="34" charset="0"/>
              <a:buChar char="•"/>
            </a:pPr>
            <a:r>
              <a:rPr lang="en-US" baseline="0" dirty="0"/>
              <a:t>All of these things will affect the perception of the new member and decide whether or not they are coming back.</a:t>
            </a:r>
          </a:p>
          <a:p>
            <a:pPr marL="171450" indent="-171450">
              <a:buFont typeface="Wingdings"/>
              <a:buChar char="Ø"/>
            </a:pPr>
            <a:endParaRPr lang="en-US" baseline="0" dirty="0"/>
          </a:p>
          <a:p>
            <a:pPr marL="171450" indent="-171450">
              <a:buFont typeface="Wingdings"/>
              <a:buChar char="Ø"/>
            </a:pPr>
            <a:r>
              <a:rPr lang="en-US" i="1" baseline="0" dirty="0"/>
              <a:t>Option: Do Hat Trick Activity here to emphasize the influence of “perceptions” and “stereotypes”</a:t>
            </a:r>
            <a:endParaRPr lang="en-US" i="1" dirty="0"/>
          </a:p>
        </p:txBody>
      </p:sp>
      <p:sp>
        <p:nvSpPr>
          <p:cNvPr id="4" name="Slide Number Placeholder 3"/>
          <p:cNvSpPr>
            <a:spLocks noGrp="1"/>
          </p:cNvSpPr>
          <p:nvPr>
            <p:ph type="sldNum" sz="quarter" idx="10"/>
          </p:nvPr>
        </p:nvSpPr>
        <p:spPr/>
        <p:txBody>
          <a:bodyPr/>
          <a:lstStyle/>
          <a:p>
            <a:fld id="{857001F0-5035-44FD-AE45-DE4810E06DBD}" type="slidenum">
              <a:rPr lang="en-US" smtClean="0"/>
              <a:t>4</a:t>
            </a:fld>
            <a:endParaRPr lang="en-US"/>
          </a:p>
        </p:txBody>
      </p:sp>
    </p:spTree>
    <p:extLst>
      <p:ext uri="{BB962C8B-B14F-4D97-AF65-F5344CB8AC3E}">
        <p14:creationId xmlns:p14="http://schemas.microsoft.com/office/powerpoint/2010/main" val="29233383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See Hat</a:t>
            </a:r>
            <a:r>
              <a:rPr lang="en-US" baseline="0" dirty="0"/>
              <a:t> Trick Handout (Remove this slide if not doing activity)</a:t>
            </a:r>
            <a:endParaRPr lang="en-US" dirty="0"/>
          </a:p>
        </p:txBody>
      </p:sp>
      <p:sp>
        <p:nvSpPr>
          <p:cNvPr id="4" name="Slide Number Placeholder 3"/>
          <p:cNvSpPr>
            <a:spLocks noGrp="1"/>
          </p:cNvSpPr>
          <p:nvPr>
            <p:ph type="sldNum" sz="quarter" idx="10"/>
          </p:nvPr>
        </p:nvSpPr>
        <p:spPr/>
        <p:txBody>
          <a:bodyPr/>
          <a:lstStyle/>
          <a:p>
            <a:fld id="{857001F0-5035-44FD-AE45-DE4810E06DBD}" type="slidenum">
              <a:rPr lang="en-US" smtClean="0"/>
              <a:t>5</a:t>
            </a:fld>
            <a:endParaRPr lang="en-US"/>
          </a:p>
        </p:txBody>
      </p:sp>
    </p:spTree>
    <p:extLst>
      <p:ext uri="{BB962C8B-B14F-4D97-AF65-F5344CB8AC3E}">
        <p14:creationId xmlns:p14="http://schemas.microsoft.com/office/powerpoint/2010/main" val="21360159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eaLnBrk="1" hangingPunct="1">
              <a:buFont typeface="Arial" panose="020B0604020202020204" pitchFamily="34" charset="0"/>
              <a:buChar char="•"/>
            </a:pPr>
            <a:r>
              <a:rPr lang="en-US" altLang="en-US" b="1" dirty="0"/>
              <a:t>First Impressions</a:t>
            </a:r>
            <a:r>
              <a:rPr lang="en-US" altLang="en-US" dirty="0"/>
              <a:t>: That first meeting that a youth attends might be the last meeting that he or she attends.  It is SO IMPORTANT to make that new member feel welcome.  This is the responsibility or everyone in attendance.  If no one makes an effort to talk to this new person, then they will most likely not come back.  </a:t>
            </a:r>
            <a:r>
              <a:rPr lang="en-US" altLang="en-US" b="1" dirty="0"/>
              <a:t>Do not wait for the new member to come talk to you; you need to make the first move!</a:t>
            </a:r>
          </a:p>
          <a:p>
            <a:pPr marL="171450" indent="-171450" eaLnBrk="1" hangingPunct="1">
              <a:buFont typeface="Arial" panose="020B0604020202020204" pitchFamily="34" charset="0"/>
              <a:buChar char="•"/>
            </a:pPr>
            <a:endParaRPr lang="en-US" altLang="en-US" dirty="0"/>
          </a:p>
          <a:p>
            <a:pPr marL="171450" indent="-171450" eaLnBrk="1" hangingPunct="1">
              <a:buFont typeface="Arial" panose="020B0604020202020204" pitchFamily="34" charset="0"/>
              <a:buChar char="•"/>
            </a:pPr>
            <a:r>
              <a:rPr lang="en-US" altLang="en-US" b="1" dirty="0"/>
              <a:t>Positive Attitudes</a:t>
            </a:r>
            <a:r>
              <a:rPr lang="en-US" altLang="en-US" dirty="0"/>
              <a:t>: Youth are just as adept at picking up on attitudes as adults are.  Nothing will turn a new family off to 4-H faster, than sitting through a meeting where everyone is bickering and no one can get along.</a:t>
            </a:r>
          </a:p>
          <a:p>
            <a:pPr marL="171450" indent="-171450" eaLnBrk="1" hangingPunct="1">
              <a:buFont typeface="Arial" panose="020B0604020202020204" pitchFamily="34" charset="0"/>
              <a:buChar char="•"/>
            </a:pPr>
            <a:endParaRPr lang="en-US" altLang="en-US" dirty="0"/>
          </a:p>
          <a:p>
            <a:pPr marL="171450" indent="-171450" eaLnBrk="1" hangingPunct="1">
              <a:buFont typeface="Arial" panose="020B0604020202020204" pitchFamily="34" charset="0"/>
              <a:buChar char="•"/>
            </a:pPr>
            <a:r>
              <a:rPr lang="en-US" altLang="en-US" b="1" dirty="0"/>
              <a:t>Meeting with a purpose</a:t>
            </a:r>
            <a:r>
              <a:rPr lang="en-US" altLang="en-US" dirty="0"/>
              <a:t>: Make sure your club meetings accomplish something! Too many clubs have there meeting every month, and just “go through the motions”.  Youth don’t want to just sit through a boring 1 hour meeting.  Make sure you are as “Hands On” as possible.  If the youth have fun, then they will want to come back next month for more!</a:t>
            </a:r>
          </a:p>
          <a:p>
            <a:pPr marL="171450" indent="-171450" eaLnBrk="1" hangingPunct="1">
              <a:buFont typeface="Arial" panose="020B0604020202020204" pitchFamily="34" charset="0"/>
              <a:buChar char="•"/>
            </a:pPr>
            <a:endParaRPr lang="en-US" altLang="en-US" dirty="0"/>
          </a:p>
          <a:p>
            <a:pPr marL="171450" indent="-171450" eaLnBrk="1" hangingPunct="1">
              <a:buFont typeface="Arial" panose="020B0604020202020204" pitchFamily="34" charset="0"/>
              <a:buChar char="•"/>
            </a:pPr>
            <a:r>
              <a:rPr lang="en-US" altLang="en-US" b="1" dirty="0"/>
              <a:t>Appropriate Balance</a:t>
            </a:r>
            <a:r>
              <a:rPr lang="en-US" altLang="en-US" dirty="0"/>
              <a:t>: Many clubs spend about 75% of their time on business (recycling the newsletter) and 25% or less on Recreation and Programming.  In a hour club meeting; strive to accomplish your business in 15 minutes and spend the rest of your time with Programs/Recreation.  Remember: The more “Hands on” the better, and FUN is a key ingredient.</a:t>
            </a:r>
          </a:p>
          <a:p>
            <a:endParaRPr lang="en-US" dirty="0"/>
          </a:p>
        </p:txBody>
      </p:sp>
      <p:sp>
        <p:nvSpPr>
          <p:cNvPr id="4" name="Slide Number Placeholder 3"/>
          <p:cNvSpPr>
            <a:spLocks noGrp="1"/>
          </p:cNvSpPr>
          <p:nvPr>
            <p:ph type="sldNum" sz="quarter" idx="10"/>
          </p:nvPr>
        </p:nvSpPr>
        <p:spPr/>
        <p:txBody>
          <a:bodyPr/>
          <a:lstStyle/>
          <a:p>
            <a:fld id="{857001F0-5035-44FD-AE45-DE4810E06DBD}" type="slidenum">
              <a:rPr lang="en-US" smtClean="0"/>
              <a:t>6</a:t>
            </a:fld>
            <a:endParaRPr lang="en-US"/>
          </a:p>
        </p:txBody>
      </p:sp>
    </p:spTree>
    <p:extLst>
      <p:ext uri="{BB962C8B-B14F-4D97-AF65-F5344CB8AC3E}">
        <p14:creationId xmlns:p14="http://schemas.microsoft.com/office/powerpoint/2010/main" val="9436822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eaLnBrk="1" hangingPunct="1">
              <a:lnSpc>
                <a:spcPct val="90000"/>
              </a:lnSpc>
              <a:buFont typeface="Arial" panose="020B0604020202020204" pitchFamily="34" charset="0"/>
              <a:buChar char="•"/>
            </a:pPr>
            <a:r>
              <a:rPr lang="en-US" altLang="en-US" b="1" dirty="0"/>
              <a:t>New VS Experienced</a:t>
            </a:r>
            <a:r>
              <a:rPr lang="en-US" altLang="en-US" dirty="0"/>
              <a:t>: The obvious reality is that a new member is probably going to have a smaller comfort zone that a long time member.  We need to recognize this, and keep it in the back of our mind when working with youth</a:t>
            </a:r>
          </a:p>
          <a:p>
            <a:pPr eaLnBrk="1" hangingPunct="1">
              <a:lnSpc>
                <a:spcPct val="90000"/>
              </a:lnSpc>
            </a:pPr>
            <a:endParaRPr lang="en-US" altLang="en-US" dirty="0"/>
          </a:p>
          <a:p>
            <a:pPr marL="171450" indent="-171450" eaLnBrk="1" hangingPunct="1">
              <a:lnSpc>
                <a:spcPct val="90000"/>
              </a:lnSpc>
              <a:buFont typeface="Arial" panose="020B0604020202020204" pitchFamily="34" charset="0"/>
              <a:buChar char="•"/>
            </a:pPr>
            <a:r>
              <a:rPr lang="en-US" altLang="en-US" b="1" dirty="0"/>
              <a:t>Mixers</a:t>
            </a:r>
            <a:r>
              <a:rPr lang="en-US" altLang="en-US" dirty="0"/>
              <a:t>: Having some mixers at the beginning of a meeting is a good way to get to know your new members and make them feel more at home with the group as well. (Examples: Getting to know you games, team building, etc.) </a:t>
            </a:r>
            <a:r>
              <a:rPr lang="en-US" altLang="en-US" i="1" dirty="0">
                <a:solidFill>
                  <a:srgbClr val="FF0000"/>
                </a:solidFill>
              </a:rPr>
              <a:t>(If you have time, perform</a:t>
            </a:r>
            <a:r>
              <a:rPr lang="en-US" altLang="en-US" i="1" baseline="0" dirty="0">
                <a:solidFill>
                  <a:srgbClr val="FF0000"/>
                </a:solidFill>
              </a:rPr>
              <a:t> the “Group Juggle Activity” as an example)</a:t>
            </a:r>
            <a:endParaRPr lang="en-US" altLang="en-US" i="1" dirty="0">
              <a:solidFill>
                <a:srgbClr val="FF0000"/>
              </a:solidFill>
            </a:endParaRPr>
          </a:p>
          <a:p>
            <a:pPr eaLnBrk="1" hangingPunct="1">
              <a:lnSpc>
                <a:spcPct val="90000"/>
              </a:lnSpc>
            </a:pPr>
            <a:endParaRPr lang="en-US" altLang="en-US" dirty="0"/>
          </a:p>
          <a:p>
            <a:pPr marL="171450" indent="-171450" eaLnBrk="1" hangingPunct="1">
              <a:lnSpc>
                <a:spcPct val="90000"/>
              </a:lnSpc>
              <a:buFont typeface="Arial" panose="020B0604020202020204" pitchFamily="34" charset="0"/>
              <a:buChar char="•"/>
            </a:pPr>
            <a:r>
              <a:rPr lang="en-US" altLang="en-US" b="1" dirty="0"/>
              <a:t>Buddy System</a:t>
            </a:r>
            <a:r>
              <a:rPr lang="en-US" altLang="en-US" dirty="0"/>
              <a:t>: Many times an experienced member will bring their friend to the meeting to join the club. This will usually be their “buddy” that makes them feel comfortable with the group.  In the event that a new member comes on their own to the club, it would be nice for a member or two from the club become “buddies” with the new member (sit by them in the meeting, introduce them to everyone else, etc.)</a:t>
            </a:r>
          </a:p>
          <a:p>
            <a:pPr eaLnBrk="1" hangingPunct="1">
              <a:lnSpc>
                <a:spcPct val="90000"/>
              </a:lnSpc>
            </a:pPr>
            <a:endParaRPr lang="en-US" altLang="en-US" dirty="0"/>
          </a:p>
          <a:p>
            <a:pPr marL="171450" indent="-171450" eaLnBrk="1" hangingPunct="1">
              <a:lnSpc>
                <a:spcPct val="90000"/>
              </a:lnSpc>
              <a:buFont typeface="Arial" panose="020B0604020202020204" pitchFamily="34" charset="0"/>
              <a:buChar char="•"/>
            </a:pPr>
            <a:r>
              <a:rPr lang="en-US" altLang="en-US" b="1" dirty="0"/>
              <a:t>Follow Up</a:t>
            </a:r>
            <a:r>
              <a:rPr lang="en-US" altLang="en-US" dirty="0"/>
              <a:t>: It’s always nice for someone to contact that new member later on after their first attendance. Thank them for coming and encourage them to come again next month.  It’s also nice to involve them in other 4-H activities you might be doing (</a:t>
            </a:r>
            <a:r>
              <a:rPr lang="en-US" altLang="en-US" dirty="0" err="1"/>
              <a:t>ie</a:t>
            </a:r>
            <a:r>
              <a:rPr lang="en-US" altLang="en-US" dirty="0"/>
              <a:t>. Project groups, workshops, etc.). Some clubs might look at having a designated person or group that follows up with new members (</a:t>
            </a:r>
            <a:r>
              <a:rPr lang="en-US" altLang="en-US" dirty="0" err="1"/>
              <a:t>ie</a:t>
            </a:r>
            <a:r>
              <a:rPr lang="en-US" altLang="en-US" dirty="0"/>
              <a:t>. Phone Committee)</a:t>
            </a:r>
          </a:p>
          <a:p>
            <a:endParaRPr lang="en-US" dirty="0"/>
          </a:p>
        </p:txBody>
      </p:sp>
      <p:sp>
        <p:nvSpPr>
          <p:cNvPr id="4" name="Slide Number Placeholder 3"/>
          <p:cNvSpPr>
            <a:spLocks noGrp="1"/>
          </p:cNvSpPr>
          <p:nvPr>
            <p:ph type="sldNum" sz="quarter" idx="10"/>
          </p:nvPr>
        </p:nvSpPr>
        <p:spPr/>
        <p:txBody>
          <a:bodyPr/>
          <a:lstStyle/>
          <a:p>
            <a:fld id="{857001F0-5035-44FD-AE45-DE4810E06DBD}" type="slidenum">
              <a:rPr lang="en-US" smtClean="0"/>
              <a:t>7</a:t>
            </a:fld>
            <a:endParaRPr lang="en-US"/>
          </a:p>
        </p:txBody>
      </p:sp>
    </p:spTree>
    <p:extLst>
      <p:ext uri="{BB962C8B-B14F-4D97-AF65-F5344CB8AC3E}">
        <p14:creationId xmlns:p14="http://schemas.microsoft.com/office/powerpoint/2010/main" val="21183162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See Group Juggle </a:t>
            </a:r>
            <a:r>
              <a:rPr lang="en-US" baseline="0" dirty="0"/>
              <a:t>Handout (Remove this slide if not doing activity)</a:t>
            </a:r>
            <a:endParaRPr lang="en-US" dirty="0"/>
          </a:p>
          <a:p>
            <a:endParaRPr lang="en-US" dirty="0"/>
          </a:p>
        </p:txBody>
      </p:sp>
      <p:sp>
        <p:nvSpPr>
          <p:cNvPr id="4" name="Slide Number Placeholder 3"/>
          <p:cNvSpPr>
            <a:spLocks noGrp="1"/>
          </p:cNvSpPr>
          <p:nvPr>
            <p:ph type="sldNum" sz="quarter" idx="10"/>
          </p:nvPr>
        </p:nvSpPr>
        <p:spPr/>
        <p:txBody>
          <a:bodyPr/>
          <a:lstStyle/>
          <a:p>
            <a:fld id="{857001F0-5035-44FD-AE45-DE4810E06DBD}" type="slidenum">
              <a:rPr lang="en-US" smtClean="0"/>
              <a:t>8</a:t>
            </a:fld>
            <a:endParaRPr lang="en-US"/>
          </a:p>
        </p:txBody>
      </p:sp>
    </p:spTree>
    <p:extLst>
      <p:ext uri="{BB962C8B-B14F-4D97-AF65-F5344CB8AC3E}">
        <p14:creationId xmlns:p14="http://schemas.microsoft.com/office/powerpoint/2010/main" val="38703656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dirty="0"/>
              <a:t>There are many roles that a new member can fill in a 4-H Club.  Typically your more experienced youth are going to be your club officers.  These ideas are some other ways a youth can be involved and feel valued.</a:t>
            </a:r>
          </a:p>
          <a:p>
            <a:pPr eaLnBrk="1" hangingPunct="1"/>
            <a:endParaRPr lang="en-US" altLang="en-US" b="1" dirty="0"/>
          </a:p>
          <a:p>
            <a:pPr marL="171450" indent="-171450" eaLnBrk="1" hangingPunct="1">
              <a:buFont typeface="Arial" panose="020B0604020202020204" pitchFamily="34" charset="0"/>
              <a:buChar char="•"/>
            </a:pPr>
            <a:r>
              <a:rPr lang="en-US" altLang="en-US" b="1" dirty="0"/>
              <a:t>Appointed Tasks</a:t>
            </a:r>
            <a:r>
              <a:rPr lang="en-US" altLang="en-US" dirty="0"/>
              <a:t>: Pledges, Motto, Refreshments, various reports, and encourage group discussion. For Pledges:</a:t>
            </a:r>
            <a:r>
              <a:rPr lang="en-US" altLang="en-US" baseline="0" dirty="0"/>
              <a:t> Have the Motto &amp; Pledge printed on poster or banner for new members to follow along.  Maybe teach everyone the pledge at the first meeting of the year which will likely have many new members, and then having a veteran member sit with new members during the year to show them how if they join later on…</a:t>
            </a:r>
            <a:endParaRPr lang="en-US" altLang="en-US" dirty="0"/>
          </a:p>
          <a:p>
            <a:pPr eaLnBrk="1" hangingPunct="1"/>
            <a:endParaRPr lang="en-US" altLang="en-US" dirty="0"/>
          </a:p>
          <a:p>
            <a:pPr marL="171450" indent="-171450" eaLnBrk="1" hangingPunct="1">
              <a:buFont typeface="Arial" panose="020B0604020202020204" pitchFamily="34" charset="0"/>
              <a:buChar char="•"/>
            </a:pPr>
            <a:r>
              <a:rPr lang="en-US" altLang="en-US" b="1" dirty="0"/>
              <a:t>Committees</a:t>
            </a:r>
            <a:r>
              <a:rPr lang="en-US" altLang="en-US" dirty="0"/>
              <a:t>: These are an EXCELLENT way of involving new members.  There are endless ways to use committees in a club, and all youth can be a part of one.  Functional committees are the best way to accomplish tasks within a large group.  These committees can develop proposals for the rest of the club on a variety to tasks.  Examples include: Budgets, Fund Raisers, Community Service, Programs, etc.  </a:t>
            </a:r>
          </a:p>
          <a:p>
            <a:pPr eaLnBrk="1" hangingPunct="1"/>
            <a:endParaRPr lang="en-US" altLang="en-US" dirty="0"/>
          </a:p>
          <a:p>
            <a:pPr marL="171450" indent="-171450" eaLnBrk="1" hangingPunct="1">
              <a:buFont typeface="Arial" panose="020B0604020202020204" pitchFamily="34" charset="0"/>
              <a:buChar char="•"/>
            </a:pPr>
            <a:r>
              <a:rPr lang="en-US" altLang="en-US" b="1" dirty="0"/>
              <a:t>Project Groups</a:t>
            </a:r>
            <a:r>
              <a:rPr lang="en-US" altLang="en-US" dirty="0"/>
              <a:t>: These can range from actual 4-H projects to Fund Raising Projects or Community Service Projects.  New members should be encouraged to participate in any or all of these.  They can be instrumental in all levels from the planning to the implementation.</a:t>
            </a:r>
          </a:p>
          <a:p>
            <a:endParaRPr lang="en-US" dirty="0"/>
          </a:p>
        </p:txBody>
      </p:sp>
      <p:sp>
        <p:nvSpPr>
          <p:cNvPr id="4" name="Slide Number Placeholder 3"/>
          <p:cNvSpPr>
            <a:spLocks noGrp="1"/>
          </p:cNvSpPr>
          <p:nvPr>
            <p:ph type="sldNum" sz="quarter" idx="10"/>
          </p:nvPr>
        </p:nvSpPr>
        <p:spPr/>
        <p:txBody>
          <a:bodyPr/>
          <a:lstStyle/>
          <a:p>
            <a:fld id="{857001F0-5035-44FD-AE45-DE4810E06DBD}" type="slidenum">
              <a:rPr lang="en-US" smtClean="0"/>
              <a:t>9</a:t>
            </a:fld>
            <a:endParaRPr lang="en-US"/>
          </a:p>
        </p:txBody>
      </p:sp>
    </p:spTree>
    <p:extLst>
      <p:ext uri="{BB962C8B-B14F-4D97-AF65-F5344CB8AC3E}">
        <p14:creationId xmlns:p14="http://schemas.microsoft.com/office/powerpoint/2010/main" val="24810651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dirty="0"/>
              <a:t>Recognition is a key component of involving and retaining new members.  We all like to be recognized for involvement and hard work; new 4-H members are no different.  There are several ways you can recognize new members:</a:t>
            </a:r>
          </a:p>
          <a:p>
            <a:pPr marL="171450" indent="-171450" eaLnBrk="1" hangingPunct="1">
              <a:buFont typeface="Arial" panose="020B0604020202020204" pitchFamily="34" charset="0"/>
              <a:buChar char="•"/>
            </a:pPr>
            <a:r>
              <a:rPr lang="en-US" altLang="en-US" b="1" dirty="0"/>
              <a:t>Verbal</a:t>
            </a:r>
            <a:r>
              <a:rPr lang="en-US" altLang="en-US" dirty="0"/>
              <a:t>: A simple conversation in person or on the phone can be very important.  (</a:t>
            </a:r>
            <a:r>
              <a:rPr lang="en-US" altLang="en-US" dirty="0" err="1"/>
              <a:t>ie</a:t>
            </a:r>
            <a:r>
              <a:rPr lang="en-US" altLang="en-US" dirty="0"/>
              <a:t>. thank them for coming to the meeting, compliment them on their Creative Arts entry, etc.)</a:t>
            </a:r>
          </a:p>
          <a:p>
            <a:pPr eaLnBrk="1" hangingPunct="1"/>
            <a:endParaRPr lang="en-US" altLang="en-US" dirty="0"/>
          </a:p>
          <a:p>
            <a:pPr marL="171450" indent="-171450" eaLnBrk="1" hangingPunct="1">
              <a:buFont typeface="Arial" panose="020B0604020202020204" pitchFamily="34" charset="0"/>
              <a:buChar char="•"/>
            </a:pPr>
            <a:r>
              <a:rPr lang="en-US" altLang="en-US" b="1" dirty="0"/>
              <a:t>Written</a:t>
            </a:r>
            <a:r>
              <a:rPr lang="en-US" altLang="en-US" dirty="0"/>
              <a:t>: Drop them a letter or Thank You card (Hand written)</a:t>
            </a:r>
          </a:p>
          <a:p>
            <a:pPr eaLnBrk="1" hangingPunct="1"/>
            <a:endParaRPr lang="en-US" altLang="en-US" dirty="0"/>
          </a:p>
          <a:p>
            <a:pPr marL="171450" indent="-171450" eaLnBrk="1" hangingPunct="1">
              <a:buFont typeface="Arial" panose="020B0604020202020204" pitchFamily="34" charset="0"/>
              <a:buChar char="•"/>
            </a:pPr>
            <a:r>
              <a:rPr lang="en-US" altLang="en-US" b="1" dirty="0"/>
              <a:t>Other</a:t>
            </a:r>
            <a:r>
              <a:rPr lang="en-US" altLang="en-US" dirty="0"/>
              <a:t>: Awards are another method often used.  Most Counties have an Awards and Recognition Banquet, but Clubs can have their own local recognition ceremony.  Most awards given at the county banquet will recognize those experienced members, but a local club banquet might recognize their new members as well (</a:t>
            </a:r>
            <a:r>
              <a:rPr lang="en-US" altLang="en-US" dirty="0" err="1"/>
              <a:t>ie</a:t>
            </a:r>
            <a:r>
              <a:rPr lang="en-US" altLang="en-US" dirty="0"/>
              <a:t>. “New Member” awards)</a:t>
            </a:r>
          </a:p>
          <a:p>
            <a:endParaRPr lang="en-US" dirty="0"/>
          </a:p>
        </p:txBody>
      </p:sp>
      <p:sp>
        <p:nvSpPr>
          <p:cNvPr id="4" name="Slide Number Placeholder 3"/>
          <p:cNvSpPr>
            <a:spLocks noGrp="1"/>
          </p:cNvSpPr>
          <p:nvPr>
            <p:ph type="sldNum" sz="quarter" idx="10"/>
          </p:nvPr>
        </p:nvSpPr>
        <p:spPr/>
        <p:txBody>
          <a:bodyPr/>
          <a:lstStyle/>
          <a:p>
            <a:fld id="{857001F0-5035-44FD-AE45-DE4810E06DBD}" type="slidenum">
              <a:rPr lang="en-US" smtClean="0"/>
              <a:t>10</a:t>
            </a:fld>
            <a:endParaRPr lang="en-US"/>
          </a:p>
        </p:txBody>
      </p:sp>
    </p:spTree>
    <p:extLst>
      <p:ext uri="{BB962C8B-B14F-4D97-AF65-F5344CB8AC3E}">
        <p14:creationId xmlns:p14="http://schemas.microsoft.com/office/powerpoint/2010/main" val="24150314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F234CB9-4DDD-4369-ABF9-E7A4C92FA6ED}" type="datetimeFigureOut">
              <a:rPr lang="en-US" smtClean="0"/>
              <a:t>3/19/18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FF1607-1A0C-4155-9DE8-9E734D92341F}" type="slidenum">
              <a:rPr lang="en-US" smtClean="0"/>
              <a:t>‹#›</a:t>
            </a:fld>
            <a:endParaRPr lang="en-US"/>
          </a:p>
        </p:txBody>
      </p:sp>
    </p:spTree>
    <p:extLst>
      <p:ext uri="{BB962C8B-B14F-4D97-AF65-F5344CB8AC3E}">
        <p14:creationId xmlns:p14="http://schemas.microsoft.com/office/powerpoint/2010/main" val="3487602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234CB9-4DDD-4369-ABF9-E7A4C92FA6ED}" type="datetimeFigureOut">
              <a:rPr lang="en-US" smtClean="0"/>
              <a:t>3/19/18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FF1607-1A0C-4155-9DE8-9E734D92341F}" type="slidenum">
              <a:rPr lang="en-US" smtClean="0"/>
              <a:t>‹#›</a:t>
            </a:fld>
            <a:endParaRPr lang="en-US"/>
          </a:p>
        </p:txBody>
      </p:sp>
    </p:spTree>
    <p:extLst>
      <p:ext uri="{BB962C8B-B14F-4D97-AF65-F5344CB8AC3E}">
        <p14:creationId xmlns:p14="http://schemas.microsoft.com/office/powerpoint/2010/main" val="3210655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234CB9-4DDD-4369-ABF9-E7A4C92FA6ED}" type="datetimeFigureOut">
              <a:rPr lang="en-US" smtClean="0"/>
              <a:t>3/19/18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FF1607-1A0C-4155-9DE8-9E734D92341F}" type="slidenum">
              <a:rPr lang="en-US" smtClean="0"/>
              <a:t>‹#›</a:t>
            </a:fld>
            <a:endParaRPr lang="en-US"/>
          </a:p>
        </p:txBody>
      </p:sp>
    </p:spTree>
    <p:extLst>
      <p:ext uri="{BB962C8B-B14F-4D97-AF65-F5344CB8AC3E}">
        <p14:creationId xmlns:p14="http://schemas.microsoft.com/office/powerpoint/2010/main" val="29628995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40273097"/>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234CB9-4DDD-4369-ABF9-E7A4C92FA6ED}" type="datetimeFigureOut">
              <a:rPr lang="en-US" smtClean="0"/>
              <a:t>3/19/18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FF1607-1A0C-4155-9DE8-9E734D92341F}" type="slidenum">
              <a:rPr lang="en-US" smtClean="0"/>
              <a:t>‹#›</a:t>
            </a:fld>
            <a:endParaRPr lang="en-US"/>
          </a:p>
        </p:txBody>
      </p:sp>
    </p:spTree>
    <p:extLst>
      <p:ext uri="{BB962C8B-B14F-4D97-AF65-F5344CB8AC3E}">
        <p14:creationId xmlns:p14="http://schemas.microsoft.com/office/powerpoint/2010/main" val="4125736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F234CB9-4DDD-4369-ABF9-E7A4C92FA6ED}" type="datetimeFigureOut">
              <a:rPr lang="en-US" smtClean="0"/>
              <a:t>3/19/18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FF1607-1A0C-4155-9DE8-9E734D92341F}" type="slidenum">
              <a:rPr lang="en-US" smtClean="0"/>
              <a:t>‹#›</a:t>
            </a:fld>
            <a:endParaRPr lang="en-US"/>
          </a:p>
        </p:txBody>
      </p:sp>
    </p:spTree>
    <p:extLst>
      <p:ext uri="{BB962C8B-B14F-4D97-AF65-F5344CB8AC3E}">
        <p14:creationId xmlns:p14="http://schemas.microsoft.com/office/powerpoint/2010/main" val="1906604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F234CB9-4DDD-4369-ABF9-E7A4C92FA6ED}" type="datetimeFigureOut">
              <a:rPr lang="en-US" smtClean="0"/>
              <a:t>3/19/18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FF1607-1A0C-4155-9DE8-9E734D92341F}" type="slidenum">
              <a:rPr lang="en-US" smtClean="0"/>
              <a:t>‹#›</a:t>
            </a:fld>
            <a:endParaRPr lang="en-US"/>
          </a:p>
        </p:txBody>
      </p:sp>
    </p:spTree>
    <p:extLst>
      <p:ext uri="{BB962C8B-B14F-4D97-AF65-F5344CB8AC3E}">
        <p14:creationId xmlns:p14="http://schemas.microsoft.com/office/powerpoint/2010/main" val="4071551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F234CB9-4DDD-4369-ABF9-E7A4C92FA6ED}" type="datetimeFigureOut">
              <a:rPr lang="en-US" smtClean="0"/>
              <a:t>3/19/18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FF1607-1A0C-4155-9DE8-9E734D92341F}" type="slidenum">
              <a:rPr lang="en-US" smtClean="0"/>
              <a:t>‹#›</a:t>
            </a:fld>
            <a:endParaRPr lang="en-US"/>
          </a:p>
        </p:txBody>
      </p:sp>
    </p:spTree>
    <p:extLst>
      <p:ext uri="{BB962C8B-B14F-4D97-AF65-F5344CB8AC3E}">
        <p14:creationId xmlns:p14="http://schemas.microsoft.com/office/powerpoint/2010/main" val="1351302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F234CB9-4DDD-4369-ABF9-E7A4C92FA6ED}" type="datetimeFigureOut">
              <a:rPr lang="en-US" smtClean="0"/>
              <a:t>3/19/18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FF1607-1A0C-4155-9DE8-9E734D92341F}" type="slidenum">
              <a:rPr lang="en-US" smtClean="0"/>
              <a:t>‹#›</a:t>
            </a:fld>
            <a:endParaRPr lang="en-US"/>
          </a:p>
        </p:txBody>
      </p:sp>
    </p:spTree>
    <p:extLst>
      <p:ext uri="{BB962C8B-B14F-4D97-AF65-F5344CB8AC3E}">
        <p14:creationId xmlns:p14="http://schemas.microsoft.com/office/powerpoint/2010/main" val="3499776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234CB9-4DDD-4369-ABF9-E7A4C92FA6ED}" type="datetimeFigureOut">
              <a:rPr lang="en-US" smtClean="0"/>
              <a:t>3/19/18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FF1607-1A0C-4155-9DE8-9E734D92341F}" type="slidenum">
              <a:rPr lang="en-US" smtClean="0"/>
              <a:t>‹#›</a:t>
            </a:fld>
            <a:endParaRPr lang="en-US"/>
          </a:p>
        </p:txBody>
      </p:sp>
    </p:spTree>
    <p:extLst>
      <p:ext uri="{BB962C8B-B14F-4D97-AF65-F5344CB8AC3E}">
        <p14:creationId xmlns:p14="http://schemas.microsoft.com/office/powerpoint/2010/main" val="32542155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F234CB9-4DDD-4369-ABF9-E7A4C92FA6ED}" type="datetimeFigureOut">
              <a:rPr lang="en-US" smtClean="0"/>
              <a:t>3/19/18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FF1607-1A0C-4155-9DE8-9E734D92341F}" type="slidenum">
              <a:rPr lang="en-US" smtClean="0"/>
              <a:t>‹#›</a:t>
            </a:fld>
            <a:endParaRPr lang="en-US"/>
          </a:p>
        </p:txBody>
      </p:sp>
    </p:spTree>
    <p:extLst>
      <p:ext uri="{BB962C8B-B14F-4D97-AF65-F5344CB8AC3E}">
        <p14:creationId xmlns:p14="http://schemas.microsoft.com/office/powerpoint/2010/main" val="602985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F234CB9-4DDD-4369-ABF9-E7A4C92FA6ED}" type="datetimeFigureOut">
              <a:rPr lang="en-US" smtClean="0"/>
              <a:t>3/19/18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FF1607-1A0C-4155-9DE8-9E734D92341F}" type="slidenum">
              <a:rPr lang="en-US" smtClean="0"/>
              <a:t>‹#›</a:t>
            </a:fld>
            <a:endParaRPr lang="en-US"/>
          </a:p>
        </p:txBody>
      </p:sp>
    </p:spTree>
    <p:extLst>
      <p:ext uri="{BB962C8B-B14F-4D97-AF65-F5344CB8AC3E}">
        <p14:creationId xmlns:p14="http://schemas.microsoft.com/office/powerpoint/2010/main" val="4050874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234CB9-4DDD-4369-ABF9-E7A4C92FA6ED}" type="datetimeFigureOut">
              <a:rPr lang="en-US" smtClean="0"/>
              <a:t>3/19/18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FF1607-1A0C-4155-9DE8-9E734D92341F}" type="slidenum">
              <a:rPr lang="en-US" smtClean="0"/>
              <a:t>‹#›</a:t>
            </a:fld>
            <a:endParaRPr lang="en-US"/>
          </a:p>
        </p:txBody>
      </p:sp>
    </p:spTree>
    <p:extLst>
      <p:ext uri="{BB962C8B-B14F-4D97-AF65-F5344CB8AC3E}">
        <p14:creationId xmlns:p14="http://schemas.microsoft.com/office/powerpoint/2010/main" val="40271346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2362200"/>
            <a:ext cx="8991600" cy="1470025"/>
          </a:xfrm>
        </p:spPr>
        <p:txBody>
          <a:bodyPr>
            <a:noAutofit/>
          </a:bodyPr>
          <a:lstStyle/>
          <a:p>
            <a:r>
              <a:rPr lang="en-US" sz="3600" b="1" dirty="0">
                <a:solidFill>
                  <a:schemeClr val="accent3">
                    <a:lumMod val="50000"/>
                  </a:schemeClr>
                </a:solidFill>
                <a:latin typeface="Arial Black" panose="020B0604020202020204" pitchFamily="34" charset="0"/>
                <a:cs typeface="Arial Black" panose="020B0604020202020204" pitchFamily="34" charset="0"/>
              </a:rPr>
              <a:t>Texas 4-H</a:t>
            </a:r>
            <a:br>
              <a:rPr lang="en-US" sz="6600" b="1" dirty="0">
                <a:latin typeface="Arial Black" panose="020B0604020202020204" pitchFamily="34" charset="0"/>
                <a:cs typeface="Arial Black" panose="020B0604020202020204" pitchFamily="34" charset="0"/>
              </a:rPr>
            </a:br>
            <a:r>
              <a:rPr lang="en-US" sz="6600" b="1" dirty="0">
                <a:latin typeface="Arial Black" panose="020B0604020202020204" pitchFamily="34" charset="0"/>
                <a:cs typeface="Arial Black" panose="020B0604020202020204" pitchFamily="34" charset="0"/>
              </a:rPr>
              <a:t>NEW 4-H MEMBERS/ INCLUSION</a:t>
            </a:r>
          </a:p>
        </p:txBody>
      </p:sp>
    </p:spTree>
    <p:extLst>
      <p:ext uri="{BB962C8B-B14F-4D97-AF65-F5344CB8AC3E}">
        <p14:creationId xmlns:p14="http://schemas.microsoft.com/office/powerpoint/2010/main" val="23388514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143000"/>
          </a:xfrm>
        </p:spPr>
        <p:txBody>
          <a:bodyPr/>
          <a:lstStyle/>
          <a:p>
            <a:pPr algn="l"/>
            <a:r>
              <a:rPr lang="en-US" b="1" dirty="0">
                <a:latin typeface="Arial Black" panose="020B0604020202020204" pitchFamily="34" charset="0"/>
                <a:cs typeface="Arial Black" panose="020B0604020202020204" pitchFamily="34" charset="0"/>
              </a:rPr>
              <a:t>Recognition</a:t>
            </a:r>
          </a:p>
        </p:txBody>
      </p:sp>
      <p:sp>
        <p:nvSpPr>
          <p:cNvPr id="3" name="Text Placeholder 2"/>
          <p:cNvSpPr>
            <a:spLocks noGrp="1"/>
          </p:cNvSpPr>
          <p:nvPr>
            <p:ph type="body" sz="quarter" idx="10"/>
          </p:nvPr>
        </p:nvSpPr>
        <p:spPr>
          <a:xfrm>
            <a:off x="381000" y="2514600"/>
            <a:ext cx="8382000" cy="3200400"/>
          </a:xfrm>
        </p:spPr>
        <p:txBody>
          <a:bodyPr>
            <a:normAutofit/>
          </a:bodyPr>
          <a:lstStyle/>
          <a:p>
            <a:r>
              <a:rPr lang="en-US" altLang="en-US" sz="2400" dirty="0"/>
              <a:t>Verbal</a:t>
            </a:r>
          </a:p>
          <a:p>
            <a:r>
              <a:rPr lang="en-US" altLang="en-US" sz="2400" dirty="0"/>
              <a:t>Written </a:t>
            </a:r>
          </a:p>
          <a:p>
            <a:r>
              <a:rPr lang="en-US" altLang="en-US" sz="2400" dirty="0"/>
              <a:t>Other</a:t>
            </a:r>
          </a:p>
          <a:p>
            <a:endParaRPr lang="en-US" dirty="0"/>
          </a:p>
        </p:txBody>
      </p:sp>
    </p:spTree>
    <p:extLst>
      <p:ext uri="{BB962C8B-B14F-4D97-AF65-F5344CB8AC3E}">
        <p14:creationId xmlns:p14="http://schemas.microsoft.com/office/powerpoint/2010/main" val="3556129145"/>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143000"/>
          </a:xfrm>
        </p:spPr>
        <p:txBody>
          <a:bodyPr/>
          <a:lstStyle/>
          <a:p>
            <a:pPr algn="l"/>
            <a:r>
              <a:rPr lang="en-US" b="1" dirty="0">
                <a:latin typeface="Arial Black" panose="020B0604020202020204" pitchFamily="34" charset="0"/>
                <a:cs typeface="Arial Black" panose="020B0604020202020204" pitchFamily="34" charset="0"/>
              </a:rPr>
              <a:t>Splitting Groups</a:t>
            </a:r>
          </a:p>
        </p:txBody>
      </p:sp>
      <p:sp>
        <p:nvSpPr>
          <p:cNvPr id="3" name="Text Placeholder 2"/>
          <p:cNvSpPr>
            <a:spLocks noGrp="1"/>
          </p:cNvSpPr>
          <p:nvPr>
            <p:ph type="body" sz="quarter" idx="10"/>
          </p:nvPr>
        </p:nvSpPr>
        <p:spPr>
          <a:xfrm>
            <a:off x="381000" y="2514600"/>
            <a:ext cx="8382000" cy="3124200"/>
          </a:xfrm>
        </p:spPr>
        <p:txBody>
          <a:bodyPr>
            <a:normAutofit fontScale="77500" lnSpcReduction="20000"/>
          </a:bodyPr>
          <a:lstStyle/>
          <a:p>
            <a:r>
              <a:rPr lang="en-US" dirty="0"/>
              <a:t>When necessary, how do we divide large numbers into small groups for activities?</a:t>
            </a:r>
          </a:p>
          <a:p>
            <a:r>
              <a:rPr lang="en-US" dirty="0"/>
              <a:t>Avoid buddies teaming up?</a:t>
            </a:r>
          </a:p>
          <a:p>
            <a:r>
              <a:rPr lang="en-US" dirty="0"/>
              <a:t>Encourage new friendships?</a:t>
            </a:r>
          </a:p>
          <a:p>
            <a:r>
              <a:rPr lang="en-US" dirty="0"/>
              <a:t>Making sure the loner or new member is included in a group?</a:t>
            </a:r>
          </a:p>
          <a:p>
            <a:r>
              <a:rPr lang="en-US" dirty="0"/>
              <a:t>Quick Sorting Games:</a:t>
            </a:r>
          </a:p>
          <a:p>
            <a:pPr lvl="1"/>
            <a:r>
              <a:rPr lang="en-US" sz="2100" dirty="0"/>
              <a:t>Shoe Relay</a:t>
            </a:r>
          </a:p>
          <a:p>
            <a:pPr lvl="1"/>
            <a:r>
              <a:rPr lang="en-US" sz="2100" dirty="0"/>
              <a:t>Playing Card match up</a:t>
            </a:r>
          </a:p>
          <a:p>
            <a:pPr lvl="1"/>
            <a:r>
              <a:rPr lang="en-US" sz="2100" dirty="0"/>
              <a:t>Anatomy Clumps</a:t>
            </a:r>
          </a:p>
          <a:p>
            <a:pPr lvl="1"/>
            <a:endParaRPr lang="en-US" dirty="0"/>
          </a:p>
        </p:txBody>
      </p:sp>
    </p:spTree>
    <p:extLst>
      <p:ext uri="{BB962C8B-B14F-4D97-AF65-F5344CB8AC3E}">
        <p14:creationId xmlns:p14="http://schemas.microsoft.com/office/powerpoint/2010/main" val="3819277928"/>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143000"/>
            <a:ext cx="8610600" cy="1143000"/>
          </a:xfrm>
        </p:spPr>
        <p:txBody>
          <a:bodyPr>
            <a:normAutofit fontScale="90000"/>
          </a:bodyPr>
          <a:lstStyle/>
          <a:p>
            <a:pPr algn="l"/>
            <a:r>
              <a:rPr lang="en-US" b="1" dirty="0">
                <a:latin typeface="Arial Black" panose="020B0604020202020204" pitchFamily="34" charset="0"/>
                <a:cs typeface="Arial Black" panose="020B0604020202020204" pitchFamily="34" charset="0"/>
              </a:rPr>
              <a:t>Strategies to Address Inclusion</a:t>
            </a:r>
          </a:p>
        </p:txBody>
      </p:sp>
      <p:sp>
        <p:nvSpPr>
          <p:cNvPr id="4" name="Text Placeholder 3"/>
          <p:cNvSpPr>
            <a:spLocks noGrp="1"/>
          </p:cNvSpPr>
          <p:nvPr>
            <p:ph type="body" sz="quarter" idx="10"/>
          </p:nvPr>
        </p:nvSpPr>
        <p:spPr>
          <a:xfrm>
            <a:off x="381000" y="2514600"/>
            <a:ext cx="8382000" cy="3200400"/>
          </a:xfrm>
        </p:spPr>
        <p:txBody>
          <a:bodyPr>
            <a:normAutofit/>
          </a:bodyPr>
          <a:lstStyle/>
          <a:p>
            <a:r>
              <a:rPr lang="en-US" sz="2400" dirty="0"/>
              <a:t>Communication</a:t>
            </a:r>
          </a:p>
          <a:p>
            <a:r>
              <a:rPr lang="en-US" sz="2400" dirty="0"/>
              <a:t>Avoid “labels”</a:t>
            </a:r>
          </a:p>
          <a:p>
            <a:r>
              <a:rPr lang="en-US" sz="2400" dirty="0"/>
              <a:t>Ways to celebrate differences when appropriate</a:t>
            </a:r>
          </a:p>
          <a:p>
            <a:r>
              <a:rPr lang="en-US" sz="2400" dirty="0"/>
              <a:t>Accessibility</a:t>
            </a:r>
          </a:p>
          <a:p>
            <a:r>
              <a:rPr lang="en-US" sz="2400" dirty="0"/>
              <a:t>Prior Assessment</a:t>
            </a:r>
          </a:p>
          <a:p>
            <a:r>
              <a:rPr lang="en-US" sz="2400" dirty="0"/>
              <a:t>Seek help</a:t>
            </a:r>
          </a:p>
          <a:p>
            <a:endParaRPr lang="en-US" dirty="0"/>
          </a:p>
        </p:txBody>
      </p:sp>
    </p:spTree>
    <p:extLst>
      <p:ext uri="{BB962C8B-B14F-4D97-AF65-F5344CB8AC3E}">
        <p14:creationId xmlns:p14="http://schemas.microsoft.com/office/powerpoint/2010/main" val="631663120"/>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6200" y="274638"/>
            <a:ext cx="8991600" cy="4830762"/>
          </a:xfrm>
        </p:spPr>
        <p:txBody>
          <a:bodyPr/>
          <a:lstStyle/>
          <a:p>
            <a:r>
              <a:rPr lang="en-US" b="1" dirty="0">
                <a:solidFill>
                  <a:schemeClr val="accent3">
                    <a:lumMod val="50000"/>
                  </a:schemeClr>
                </a:solidFill>
                <a:latin typeface="Arial Black" panose="020B0604020202020204" pitchFamily="34" charset="0"/>
                <a:cs typeface="Arial Black" panose="020B0604020202020204" pitchFamily="34" charset="0"/>
              </a:rPr>
              <a:t>4-H Club:</a:t>
            </a:r>
            <a:br>
              <a:rPr lang="en-US" b="1" dirty="0">
                <a:solidFill>
                  <a:schemeClr val="accent3">
                    <a:lumMod val="50000"/>
                  </a:schemeClr>
                </a:solidFill>
                <a:latin typeface="Arial Black" panose="020B0604020202020204" pitchFamily="34" charset="0"/>
                <a:cs typeface="Arial Black" panose="020B0604020202020204" pitchFamily="34" charset="0"/>
              </a:rPr>
            </a:br>
            <a:r>
              <a:rPr lang="en-US" b="1" dirty="0">
                <a:latin typeface="Arial Black" panose="020B0604020202020204" pitchFamily="34" charset="0"/>
                <a:cs typeface="Arial Black" panose="020B0604020202020204" pitchFamily="34" charset="0"/>
              </a:rPr>
              <a:t>NEW MEMBER CHECKLIST</a:t>
            </a:r>
          </a:p>
        </p:txBody>
      </p:sp>
    </p:spTree>
    <p:extLst>
      <p:ext uri="{BB962C8B-B14F-4D97-AF65-F5344CB8AC3E}">
        <p14:creationId xmlns:p14="http://schemas.microsoft.com/office/powerpoint/2010/main" val="42553010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4648200"/>
          </a:xfrm>
        </p:spPr>
        <p:txBody>
          <a:bodyPr>
            <a:normAutofit/>
          </a:bodyPr>
          <a:lstStyle/>
          <a:p>
            <a:r>
              <a:rPr lang="en-US" b="1" dirty="0">
                <a:solidFill>
                  <a:schemeClr val="accent3">
                    <a:lumMod val="50000"/>
                  </a:schemeClr>
                </a:solidFill>
                <a:latin typeface="Arial Black" panose="020B0604020202020204" pitchFamily="34" charset="0"/>
                <a:cs typeface="Arial Black" panose="020B0604020202020204" pitchFamily="34" charset="0"/>
              </a:rPr>
              <a:t>Remember:</a:t>
            </a:r>
            <a:br>
              <a:rPr lang="en-US" sz="1800" b="1" dirty="0">
                <a:solidFill>
                  <a:schemeClr val="accent3">
                    <a:lumMod val="50000"/>
                  </a:schemeClr>
                </a:solidFill>
                <a:latin typeface="Arial Black" panose="020B0604020202020204" pitchFamily="34" charset="0"/>
                <a:cs typeface="Arial Black" panose="020B0604020202020204" pitchFamily="34" charset="0"/>
              </a:rPr>
            </a:br>
            <a:br>
              <a:rPr lang="en-US" sz="1800" dirty="0"/>
            </a:br>
            <a:r>
              <a:rPr lang="en-US" sz="3600" b="1" i="1" dirty="0">
                <a:latin typeface="Arial" panose="020B0604020202020204" pitchFamily="34" charset="0"/>
                <a:cs typeface="Arial" panose="020B0604020202020204" pitchFamily="34" charset="0"/>
              </a:rPr>
              <a:t>An “Involved” 4-H’er is a </a:t>
            </a:r>
            <a:br>
              <a:rPr lang="en-US" sz="3600" b="1" i="1" dirty="0">
                <a:latin typeface="Arial" panose="020B0604020202020204" pitchFamily="34" charset="0"/>
                <a:cs typeface="Arial" panose="020B0604020202020204" pitchFamily="34" charset="0"/>
              </a:rPr>
            </a:br>
            <a:r>
              <a:rPr lang="en-US" sz="3600" b="1" i="1" dirty="0">
                <a:latin typeface="Arial" panose="020B0604020202020204" pitchFamily="34" charset="0"/>
                <a:cs typeface="Arial" panose="020B0604020202020204" pitchFamily="34" charset="0"/>
              </a:rPr>
              <a:t>“Happy” 4-H’er </a:t>
            </a:r>
            <a:br>
              <a:rPr lang="en-US" sz="3600" b="1" i="1" dirty="0">
                <a:latin typeface="Arial" panose="020B0604020202020204" pitchFamily="34" charset="0"/>
                <a:cs typeface="Arial" panose="020B0604020202020204" pitchFamily="34" charset="0"/>
              </a:rPr>
            </a:br>
            <a:br>
              <a:rPr lang="en-US" sz="3600" b="1" i="1" dirty="0">
                <a:latin typeface="Arial" panose="020B0604020202020204" pitchFamily="34" charset="0"/>
                <a:cs typeface="Arial" panose="020B0604020202020204" pitchFamily="34" charset="0"/>
              </a:rPr>
            </a:br>
            <a:r>
              <a:rPr lang="en-US" sz="3600" b="1" i="1" dirty="0">
                <a:latin typeface="Arial" panose="020B0604020202020204" pitchFamily="34" charset="0"/>
                <a:cs typeface="Arial" panose="020B0604020202020204" pitchFamily="34" charset="0"/>
              </a:rPr>
              <a:t>A “Happy” 4-H’er is a </a:t>
            </a:r>
            <a:br>
              <a:rPr lang="en-US" sz="3600" b="1" i="1" dirty="0">
                <a:latin typeface="Arial" panose="020B0604020202020204" pitchFamily="34" charset="0"/>
                <a:cs typeface="Arial" panose="020B0604020202020204" pitchFamily="34" charset="0"/>
              </a:rPr>
            </a:br>
            <a:r>
              <a:rPr lang="en-US" sz="3600" b="1" i="1" dirty="0">
                <a:latin typeface="Arial" panose="020B0604020202020204" pitchFamily="34" charset="0"/>
                <a:cs typeface="Arial" panose="020B0604020202020204" pitchFamily="34" charset="0"/>
              </a:rPr>
              <a:t>“Lifetime” 4-H’er!</a:t>
            </a:r>
          </a:p>
        </p:txBody>
      </p:sp>
    </p:spTree>
    <p:extLst>
      <p:ext uri="{BB962C8B-B14F-4D97-AF65-F5344CB8AC3E}">
        <p14:creationId xmlns:p14="http://schemas.microsoft.com/office/powerpoint/2010/main" val="1449783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534400" cy="1162050"/>
          </a:xfrm>
        </p:spPr>
        <p:txBody>
          <a:bodyPr>
            <a:normAutofit/>
          </a:bodyPr>
          <a:lstStyle/>
          <a:p>
            <a:r>
              <a:rPr lang="en-US" sz="4400" dirty="0">
                <a:latin typeface="Arial Black" panose="020B0604020202020204" pitchFamily="34" charset="0"/>
                <a:cs typeface="Arial Black" panose="020B0604020202020204" pitchFamily="34" charset="0"/>
              </a:rPr>
              <a:t>4-H CONDENSED</a:t>
            </a:r>
          </a:p>
        </p:txBody>
      </p:sp>
      <p:sp>
        <p:nvSpPr>
          <p:cNvPr id="3" name="Content Placeholder 2"/>
          <p:cNvSpPr>
            <a:spLocks noGrp="1"/>
          </p:cNvSpPr>
          <p:nvPr>
            <p:ph idx="1"/>
          </p:nvPr>
        </p:nvSpPr>
        <p:spPr>
          <a:xfrm>
            <a:off x="3575050" y="2133601"/>
            <a:ext cx="5111750" cy="3429000"/>
          </a:xfrm>
        </p:spPr>
        <p:txBody>
          <a:bodyPr>
            <a:normAutofit/>
          </a:bodyPr>
          <a:lstStyle/>
          <a:p>
            <a:r>
              <a:rPr lang="en-US" sz="2400" dirty="0"/>
              <a:t>Convey purpose to new members</a:t>
            </a:r>
          </a:p>
          <a:p>
            <a:r>
              <a:rPr lang="en-US" sz="2400" dirty="0"/>
              <a:t>Focus on positive youth development</a:t>
            </a:r>
          </a:p>
          <a:p>
            <a:r>
              <a:rPr lang="en-US" sz="2400" dirty="0"/>
              <a:t>Don’t get bogged down with negative / complaining</a:t>
            </a:r>
          </a:p>
          <a:p>
            <a:r>
              <a:rPr lang="en-US" sz="2400" dirty="0"/>
              <a:t>We all want to be in a fun environment</a:t>
            </a:r>
          </a:p>
        </p:txBody>
      </p:sp>
      <p:sp>
        <p:nvSpPr>
          <p:cNvPr id="4" name="Text Placeholder 3"/>
          <p:cNvSpPr>
            <a:spLocks noGrp="1"/>
          </p:cNvSpPr>
          <p:nvPr>
            <p:ph type="body" sz="half" idx="2"/>
          </p:nvPr>
        </p:nvSpPr>
        <p:spPr>
          <a:xfrm>
            <a:off x="457200" y="2133601"/>
            <a:ext cx="3008313" cy="3429000"/>
          </a:xfrm>
        </p:spPr>
        <p:txBody>
          <a:bodyPr/>
          <a:lstStyle/>
          <a:p>
            <a:endParaRPr lang="en-US" dirty="0"/>
          </a:p>
        </p:txBody>
      </p:sp>
      <p:graphicFrame>
        <p:nvGraphicFramePr>
          <p:cNvPr id="5" name="Diagram 4"/>
          <p:cNvGraphicFramePr/>
          <p:nvPr>
            <p:extLst>
              <p:ext uri="{D42A27DB-BD31-4B8C-83A1-F6EECF244321}">
                <p14:modId xmlns:p14="http://schemas.microsoft.com/office/powerpoint/2010/main" val="1533184276"/>
              </p:ext>
            </p:extLst>
          </p:nvPr>
        </p:nvGraphicFramePr>
        <p:xfrm>
          <a:off x="457200" y="2133600"/>
          <a:ext cx="2895600" cy="3429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67524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143000"/>
          </a:xfrm>
        </p:spPr>
        <p:txBody>
          <a:bodyPr/>
          <a:lstStyle/>
          <a:p>
            <a:pPr algn="l"/>
            <a:r>
              <a:rPr lang="en-US" b="1" dirty="0">
                <a:latin typeface="Arial Black" panose="020B0604020202020204" pitchFamily="34" charset="0"/>
                <a:cs typeface="Arial Black" panose="020B0604020202020204" pitchFamily="34" charset="0"/>
              </a:rPr>
              <a:t>Inclusion</a:t>
            </a:r>
          </a:p>
        </p:txBody>
      </p:sp>
      <p:sp>
        <p:nvSpPr>
          <p:cNvPr id="3" name="Text Placeholder 2"/>
          <p:cNvSpPr>
            <a:spLocks noGrp="1"/>
          </p:cNvSpPr>
          <p:nvPr>
            <p:ph type="body" sz="quarter" idx="10"/>
          </p:nvPr>
        </p:nvSpPr>
        <p:spPr>
          <a:xfrm>
            <a:off x="381000" y="2514601"/>
            <a:ext cx="8382000" cy="3200400"/>
          </a:xfrm>
        </p:spPr>
        <p:txBody>
          <a:bodyPr>
            <a:normAutofit fontScale="85000" lnSpcReduction="20000"/>
          </a:bodyPr>
          <a:lstStyle/>
          <a:p>
            <a:r>
              <a:rPr lang="en-US" dirty="0"/>
              <a:t>What is inclusion?</a:t>
            </a:r>
          </a:p>
          <a:p>
            <a:pPr lvl="1"/>
            <a:r>
              <a:rPr lang="en-US" dirty="0"/>
              <a:t>Action or state of including or being included within a group or structure.</a:t>
            </a:r>
          </a:p>
          <a:p>
            <a:pPr>
              <a:buFont typeface="Arial" panose="020B0604020202020204" pitchFamily="34" charset="0"/>
              <a:buChar char="•"/>
            </a:pPr>
            <a:r>
              <a:rPr lang="en-US" dirty="0"/>
              <a:t>Examples of inclusion:</a:t>
            </a:r>
          </a:p>
          <a:p>
            <a:pPr lvl="1">
              <a:buFont typeface="Arial" panose="020B0604020202020204" pitchFamily="34" charset="0"/>
              <a:buChar char="•"/>
            </a:pPr>
            <a:r>
              <a:rPr lang="en-US" dirty="0"/>
              <a:t>Backgrounds</a:t>
            </a:r>
          </a:p>
          <a:p>
            <a:pPr lvl="1">
              <a:buFont typeface="Arial" panose="020B0604020202020204" pitchFamily="34" charset="0"/>
              <a:buChar char="•"/>
            </a:pPr>
            <a:r>
              <a:rPr lang="en-US" dirty="0"/>
              <a:t>Social Status</a:t>
            </a:r>
          </a:p>
          <a:p>
            <a:pPr lvl="1">
              <a:buFont typeface="Arial" panose="020B0604020202020204" pitchFamily="34" charset="0"/>
              <a:buChar char="•"/>
            </a:pPr>
            <a:r>
              <a:rPr lang="en-US" dirty="0"/>
              <a:t>Abilities</a:t>
            </a:r>
          </a:p>
          <a:p>
            <a:pPr marL="517525" lvl="1" indent="0">
              <a:buNone/>
            </a:pPr>
            <a:r>
              <a:rPr lang="en-US" i="1" dirty="0"/>
              <a:t>What Club Officer Positions are in your club?</a:t>
            </a:r>
          </a:p>
          <a:p>
            <a:pPr marL="517525" lvl="1" indent="0">
              <a:buNone/>
            </a:pPr>
            <a:r>
              <a:rPr lang="en-US" i="1" dirty="0"/>
              <a:t>Whose duty is it to welcome new members?</a:t>
            </a:r>
          </a:p>
        </p:txBody>
      </p:sp>
    </p:spTree>
    <p:extLst>
      <p:ext uri="{BB962C8B-B14F-4D97-AF65-F5344CB8AC3E}">
        <p14:creationId xmlns:p14="http://schemas.microsoft.com/office/powerpoint/2010/main" val="3340897673"/>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143000"/>
          </a:xfrm>
        </p:spPr>
        <p:txBody>
          <a:bodyPr/>
          <a:lstStyle/>
          <a:p>
            <a:pPr algn="l"/>
            <a:r>
              <a:rPr lang="en-US" b="1" dirty="0">
                <a:latin typeface="Arial Black" panose="020B0604020202020204" pitchFamily="34" charset="0"/>
                <a:cs typeface="Arial Black" panose="020B0604020202020204" pitchFamily="34" charset="0"/>
              </a:rPr>
              <a:t>Officer Influence</a:t>
            </a:r>
          </a:p>
        </p:txBody>
      </p:sp>
      <p:sp>
        <p:nvSpPr>
          <p:cNvPr id="3" name="Text Placeholder 2"/>
          <p:cNvSpPr>
            <a:spLocks noGrp="1"/>
          </p:cNvSpPr>
          <p:nvPr>
            <p:ph type="body" sz="quarter" idx="10"/>
          </p:nvPr>
        </p:nvSpPr>
        <p:spPr>
          <a:xfrm>
            <a:off x="381000" y="2514600"/>
            <a:ext cx="8382000" cy="3200400"/>
          </a:xfrm>
        </p:spPr>
        <p:txBody>
          <a:bodyPr>
            <a:normAutofit/>
          </a:bodyPr>
          <a:lstStyle/>
          <a:p>
            <a:r>
              <a:rPr lang="en-US" sz="2400" dirty="0"/>
              <a:t>Club Officers = Role Models</a:t>
            </a:r>
          </a:p>
          <a:p>
            <a:r>
              <a:rPr lang="en-US" sz="2400" dirty="0"/>
              <a:t>Club Officers = Influence Over Others</a:t>
            </a:r>
          </a:p>
          <a:p>
            <a:r>
              <a:rPr lang="en-US" sz="2400" dirty="0"/>
              <a:t>Club Officers = Set the “stage” for success of meeting</a:t>
            </a:r>
          </a:p>
          <a:p>
            <a:r>
              <a:rPr lang="en-US" sz="2400" dirty="0"/>
              <a:t>Club Officers = Influence the “return” of new members</a:t>
            </a:r>
          </a:p>
        </p:txBody>
      </p:sp>
    </p:spTree>
    <p:extLst>
      <p:ext uri="{BB962C8B-B14F-4D97-AF65-F5344CB8AC3E}">
        <p14:creationId xmlns:p14="http://schemas.microsoft.com/office/powerpoint/2010/main" val="9524207"/>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447800"/>
            <a:ext cx="8229600" cy="3657600"/>
          </a:xfrm>
        </p:spPr>
        <p:txBody>
          <a:bodyPr/>
          <a:lstStyle/>
          <a:p>
            <a:r>
              <a:rPr lang="en-US" b="1" dirty="0">
                <a:latin typeface="Arial Black" panose="020B0604020202020204" pitchFamily="34" charset="0"/>
                <a:cs typeface="Arial Black" panose="020B0604020202020204" pitchFamily="34" charset="0"/>
              </a:rPr>
              <a:t>HAT TRICK</a:t>
            </a:r>
          </a:p>
        </p:txBody>
      </p:sp>
    </p:spTree>
    <p:extLst>
      <p:ext uri="{BB962C8B-B14F-4D97-AF65-F5344CB8AC3E}">
        <p14:creationId xmlns:p14="http://schemas.microsoft.com/office/powerpoint/2010/main" val="3129234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143000"/>
          </a:xfrm>
        </p:spPr>
        <p:txBody>
          <a:bodyPr/>
          <a:lstStyle/>
          <a:p>
            <a:pPr algn="l"/>
            <a:r>
              <a:rPr lang="en-US" b="1" dirty="0">
                <a:latin typeface="Arial Black" panose="020B0604020202020204" pitchFamily="34" charset="0"/>
                <a:cs typeface="Arial Black" panose="020B0604020202020204" pitchFamily="34" charset="0"/>
              </a:rPr>
              <a:t>Keep Them Coming Back!</a:t>
            </a:r>
          </a:p>
        </p:txBody>
      </p:sp>
      <p:sp>
        <p:nvSpPr>
          <p:cNvPr id="3" name="Text Placeholder 2"/>
          <p:cNvSpPr>
            <a:spLocks noGrp="1"/>
          </p:cNvSpPr>
          <p:nvPr>
            <p:ph type="body" sz="quarter" idx="10"/>
          </p:nvPr>
        </p:nvSpPr>
        <p:spPr>
          <a:xfrm>
            <a:off x="381000" y="2514600"/>
            <a:ext cx="8382000" cy="3124200"/>
          </a:xfrm>
        </p:spPr>
        <p:txBody>
          <a:bodyPr>
            <a:normAutofit/>
          </a:bodyPr>
          <a:lstStyle/>
          <a:p>
            <a:r>
              <a:rPr lang="en-US" sz="2400" dirty="0"/>
              <a:t>First Impressions</a:t>
            </a:r>
          </a:p>
          <a:p>
            <a:r>
              <a:rPr lang="en-US" sz="2400" dirty="0"/>
              <a:t>Positive Attitudes</a:t>
            </a:r>
          </a:p>
          <a:p>
            <a:r>
              <a:rPr lang="en-US" sz="2400" dirty="0"/>
              <a:t>Meeting with a Purpose</a:t>
            </a:r>
          </a:p>
          <a:p>
            <a:r>
              <a:rPr lang="en-US" sz="2400" dirty="0"/>
              <a:t>Appropriate Balance</a:t>
            </a:r>
          </a:p>
        </p:txBody>
      </p:sp>
    </p:spTree>
    <p:extLst>
      <p:ext uri="{BB962C8B-B14F-4D97-AF65-F5344CB8AC3E}">
        <p14:creationId xmlns:p14="http://schemas.microsoft.com/office/powerpoint/2010/main" val="2923617511"/>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143000"/>
          </a:xfrm>
        </p:spPr>
        <p:txBody>
          <a:bodyPr/>
          <a:lstStyle/>
          <a:p>
            <a:pPr algn="l"/>
            <a:r>
              <a:rPr lang="en-US" b="1" dirty="0">
                <a:latin typeface="Arial Black" panose="020B0604020202020204" pitchFamily="34" charset="0"/>
                <a:cs typeface="Arial Black" panose="020B0604020202020204" pitchFamily="34" charset="0"/>
              </a:rPr>
              <a:t>Comfort Zone</a:t>
            </a:r>
          </a:p>
        </p:txBody>
      </p:sp>
      <p:sp>
        <p:nvSpPr>
          <p:cNvPr id="3" name="Text Placeholder 2"/>
          <p:cNvSpPr>
            <a:spLocks noGrp="1"/>
          </p:cNvSpPr>
          <p:nvPr>
            <p:ph type="body" sz="quarter" idx="10"/>
          </p:nvPr>
        </p:nvSpPr>
        <p:spPr>
          <a:xfrm>
            <a:off x="381000" y="2514600"/>
            <a:ext cx="8382000" cy="3124200"/>
          </a:xfrm>
        </p:spPr>
        <p:txBody>
          <a:bodyPr>
            <a:normAutofit/>
          </a:bodyPr>
          <a:lstStyle/>
          <a:p>
            <a:r>
              <a:rPr lang="en-US" altLang="en-US" sz="2400" dirty="0"/>
              <a:t>New Member VS. Experienced Member</a:t>
            </a:r>
          </a:p>
          <a:p>
            <a:r>
              <a:rPr lang="en-US" altLang="en-US" sz="2400" dirty="0"/>
              <a:t>Mixers</a:t>
            </a:r>
          </a:p>
          <a:p>
            <a:r>
              <a:rPr lang="en-US" altLang="en-US" sz="2400" dirty="0"/>
              <a:t>Buddy System</a:t>
            </a:r>
          </a:p>
          <a:p>
            <a:r>
              <a:rPr lang="en-US" altLang="en-US" sz="2400" dirty="0"/>
              <a:t>Follow Up</a:t>
            </a:r>
          </a:p>
          <a:p>
            <a:endParaRPr lang="en-US" dirty="0"/>
          </a:p>
        </p:txBody>
      </p:sp>
    </p:spTree>
    <p:extLst>
      <p:ext uri="{BB962C8B-B14F-4D97-AF65-F5344CB8AC3E}">
        <p14:creationId xmlns:p14="http://schemas.microsoft.com/office/powerpoint/2010/main" val="1499573583"/>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52600"/>
            <a:ext cx="8229600" cy="2971800"/>
          </a:xfrm>
        </p:spPr>
        <p:txBody>
          <a:bodyPr/>
          <a:lstStyle/>
          <a:p>
            <a:r>
              <a:rPr lang="en-US" b="1" dirty="0">
                <a:latin typeface="Arial Black" panose="020B0604020202020204" pitchFamily="34" charset="0"/>
                <a:cs typeface="Arial Black" panose="020B0604020202020204" pitchFamily="34" charset="0"/>
              </a:rPr>
              <a:t>GROUP JUGGLE</a:t>
            </a:r>
          </a:p>
        </p:txBody>
      </p:sp>
    </p:spTree>
    <p:extLst>
      <p:ext uri="{BB962C8B-B14F-4D97-AF65-F5344CB8AC3E}">
        <p14:creationId xmlns:p14="http://schemas.microsoft.com/office/powerpoint/2010/main" val="31419523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143000"/>
          </a:xfrm>
        </p:spPr>
        <p:txBody>
          <a:bodyPr/>
          <a:lstStyle/>
          <a:p>
            <a:pPr algn="l"/>
            <a:r>
              <a:rPr lang="en-US" b="1" dirty="0">
                <a:latin typeface="Arial Black" panose="020B0604020202020204" pitchFamily="34" charset="0"/>
                <a:cs typeface="Arial Black" panose="020B0604020202020204" pitchFamily="34" charset="0"/>
              </a:rPr>
              <a:t>Roles and Responsibilities</a:t>
            </a:r>
          </a:p>
        </p:txBody>
      </p:sp>
      <p:sp>
        <p:nvSpPr>
          <p:cNvPr id="3" name="Text Placeholder 2"/>
          <p:cNvSpPr>
            <a:spLocks noGrp="1"/>
          </p:cNvSpPr>
          <p:nvPr>
            <p:ph type="body" sz="quarter" idx="10"/>
          </p:nvPr>
        </p:nvSpPr>
        <p:spPr>
          <a:xfrm>
            <a:off x="381000" y="2514600"/>
            <a:ext cx="8382000" cy="3124200"/>
          </a:xfrm>
        </p:spPr>
        <p:txBody>
          <a:bodyPr/>
          <a:lstStyle/>
          <a:p>
            <a:r>
              <a:rPr lang="en-US" altLang="en-US" sz="2400" dirty="0"/>
              <a:t>Appointed Tasks</a:t>
            </a:r>
          </a:p>
          <a:p>
            <a:r>
              <a:rPr lang="en-US" altLang="en-US" sz="2400" dirty="0"/>
              <a:t>Committees</a:t>
            </a:r>
          </a:p>
          <a:p>
            <a:r>
              <a:rPr lang="en-US" altLang="en-US" sz="2400" dirty="0"/>
              <a:t>Project Groups</a:t>
            </a:r>
          </a:p>
          <a:p>
            <a:endParaRPr lang="en-US" dirty="0"/>
          </a:p>
        </p:txBody>
      </p:sp>
    </p:spTree>
    <p:extLst>
      <p:ext uri="{BB962C8B-B14F-4D97-AF65-F5344CB8AC3E}">
        <p14:creationId xmlns:p14="http://schemas.microsoft.com/office/powerpoint/2010/main" val="3370695677"/>
      </p:ext>
    </p:extLst>
  </p:cSld>
  <p:clrMapOvr>
    <a:masterClrMapping/>
  </p:clrMapOvr>
  <p:transition>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4E3BDFFDC33BC4C982E2A31ED857D51" ma:contentTypeVersion="24" ma:contentTypeDescription="Create a new document." ma:contentTypeScope="" ma:versionID="0fa8a3182c6ffd666a4d4dbe2652baf5">
  <xsd:schema xmlns:xsd="http://www.w3.org/2001/XMLSchema" xmlns:xs="http://www.w3.org/2001/XMLSchema" xmlns:p="http://schemas.microsoft.com/office/2006/metadata/properties" xmlns:ns2="be38b598-47b7-4232-9d1c-903fcf66185b" xmlns:ns3="630bf596-3ab9-4d32-b2b6-9855c349290e" targetNamespace="http://schemas.microsoft.com/office/2006/metadata/properties" ma:root="true" ma:fieldsID="969cb92680752d4842216258ce92cc04" ns2:_="" ns3:_="">
    <xsd:import namespace="be38b598-47b7-4232-9d1c-903fcf66185b"/>
    <xsd:import namespace="630bf596-3ab9-4d32-b2b6-9855c349290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AutoKeyPoints" minOccurs="0"/>
                <xsd:element ref="ns2:MediaServiceKeyPoints" minOccurs="0"/>
                <xsd:element ref="ns2:MediaServiceLocation" minOccurs="0"/>
                <xsd:element ref="ns2:MediaServiceGenerationTime" minOccurs="0"/>
                <xsd:element ref="ns2:MediaServiceEventHashCode" minOccurs="0"/>
                <xsd:element ref="ns3:SharedWithUsers" minOccurs="0"/>
                <xsd:element ref="ns3:SharedWithDetails" minOccurs="0"/>
                <xsd:element ref="ns3:TaxCatchAll" minOccurs="0"/>
                <xsd:element ref="ns2:lcf76f155ced4ddcb4097134ff3c332f" minOccurs="0"/>
                <xsd:element ref="ns2:MediaLengthInSeconds"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e38b598-47b7-4232-9d1c-903fcf66185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2a05c2eb-d2c0-41df-817a-9abe70ce6ca6" ma:termSetId="09814cd3-568e-fe90-9814-8d621ff8fb84" ma:anchorId="fba54fb3-c3e1-fe81-a776-ca4b69148c4d" ma:open="true" ma:isKeyword="false">
      <xsd:complexType>
        <xsd:sequence>
          <xsd:element ref="pc:Terms" minOccurs="0" maxOccurs="1"/>
        </xsd:sequence>
      </xsd:complexType>
    </xsd:element>
    <xsd:element name="MediaLengthInSeconds" ma:index="23" nillable="true" ma:displayName="MediaLengthInSeconds" ma:hidden="true" ma:internalName="MediaLengthInSeconds" ma:readOnly="true">
      <xsd:simpleType>
        <xsd:restriction base="dms:Unknown"/>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30bf596-3ab9-4d32-b2b6-9855c349290e"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abb3cad9-1801-4045-9b3a-9fed23a7f521}" ma:internalName="TaxCatchAll" ma:showField="CatchAllData" ma:web="630bf596-3ab9-4d32-b2b6-9855c349290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5CCD74F-E280-4ECB-A558-526C06FBD6CE}"/>
</file>

<file path=customXml/itemProps2.xml><?xml version="1.0" encoding="utf-8"?>
<ds:datastoreItem xmlns:ds="http://schemas.openxmlformats.org/officeDocument/2006/customXml" ds:itemID="{558D4394-B924-4D02-B1D1-4430F149651D}"/>
</file>

<file path=docProps/app.xml><?xml version="1.0" encoding="utf-8"?>
<Properties xmlns="http://schemas.openxmlformats.org/officeDocument/2006/extended-properties" xmlns:vt="http://schemas.openxmlformats.org/officeDocument/2006/docPropsVTypes">
  <TotalTime>123</TotalTime>
  <Words>1960</Words>
  <Application>Microsoft Macintosh PowerPoint</Application>
  <PresentationFormat>On-screen Show (4:3)</PresentationFormat>
  <Paragraphs>139</Paragraphs>
  <Slides>14</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Arial Black</vt:lpstr>
      <vt:lpstr>Calibri</vt:lpstr>
      <vt:lpstr>Wingdings</vt:lpstr>
      <vt:lpstr>Office Theme</vt:lpstr>
      <vt:lpstr>Texas 4-H NEW 4-H MEMBERS/ INCLUSION</vt:lpstr>
      <vt:lpstr>4-H CONDENSED</vt:lpstr>
      <vt:lpstr>Inclusion</vt:lpstr>
      <vt:lpstr>Officer Influence</vt:lpstr>
      <vt:lpstr>HAT TRICK</vt:lpstr>
      <vt:lpstr>Keep Them Coming Back!</vt:lpstr>
      <vt:lpstr>Comfort Zone</vt:lpstr>
      <vt:lpstr>GROUP JUGGLE</vt:lpstr>
      <vt:lpstr>Roles and Responsibilities</vt:lpstr>
      <vt:lpstr>Recognition</vt:lpstr>
      <vt:lpstr>Splitting Groups</vt:lpstr>
      <vt:lpstr>Strategies to Address Inclusion</vt:lpstr>
      <vt:lpstr>4-H Club: NEW MEMBER CHECKLIST</vt:lpstr>
      <vt:lpstr>Remember:  An “Involved” 4-H’er is a  “Happy” 4-H’er   A “Happy” 4-H’er is a  “Lifetime” 4-H’er!</vt:lpstr>
    </vt:vector>
  </TitlesOfParts>
  <LinksUpToDate>false</LinksUpToDate>
  <SharedDoc>false</SharedDoc>
  <HyperlinksChanged>false</HyperlinksChanged>
  <AppVersion>16.0009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Involving New 4-H Members</dc:title>
  <dc:creator>AITAdmin</dc:creator>
  <cp:lastModifiedBy>Toby L. Lepley</cp:lastModifiedBy>
  <cp:revision>16</cp:revision>
  <dcterms:created xsi:type="dcterms:W3CDTF">2018-01-17T19:06:59Z</dcterms:created>
  <dcterms:modified xsi:type="dcterms:W3CDTF">2018-03-19T18:04:11Z</dcterms:modified>
</cp:coreProperties>
</file>