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61" r:id="rId3"/>
    <p:sldId id="263" r:id="rId4"/>
    <p:sldId id="265" r:id="rId5"/>
    <p:sldId id="273" r:id="rId6"/>
    <p:sldId id="262" r:id="rId7"/>
    <p:sldId id="266" r:id="rId8"/>
    <p:sldId id="264" r:id="rId9"/>
    <p:sldId id="257" r:id="rId10"/>
    <p:sldId id="259" r:id="rId11"/>
    <p:sldId id="270" r:id="rId12"/>
    <p:sldId id="269" r:id="rId13"/>
    <p:sldId id="267" r:id="rId14"/>
    <p:sldId id="271" r:id="rId15"/>
    <p:sldId id="260" r:id="rId16"/>
    <p:sldId id="272"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56" autoAdjust="0"/>
    <p:restoredTop sz="94568" autoAdjust="0"/>
  </p:normalViewPr>
  <p:slideViewPr>
    <p:cSldViewPr snapToGrid="0">
      <p:cViewPr varScale="1">
        <p:scale>
          <a:sx n="104" d="100"/>
          <a:sy n="104" d="100"/>
        </p:scale>
        <p:origin x="1812"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3F39B5-22E8-4338-8D76-AAE20BFE438D}" type="datetimeFigureOut">
              <a:rPr lang="en-US" smtClean="0"/>
              <a:t>12/11/2024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63635D-E79A-47F2-8320-B154FC2A05BD}" type="slidenum">
              <a:rPr lang="en-US" smtClean="0"/>
              <a:t>‹#›</a:t>
            </a:fld>
            <a:endParaRPr lang="en-US"/>
          </a:p>
        </p:txBody>
      </p:sp>
    </p:spTree>
    <p:extLst>
      <p:ext uri="{BB962C8B-B14F-4D97-AF65-F5344CB8AC3E}">
        <p14:creationId xmlns:p14="http://schemas.microsoft.com/office/powerpoint/2010/main" val="2985139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showing all the bullet points, ask the question, “Why do members join the 4-H program?”  Ask for the participants to call out any answers that they think. Once several ideas are shared, show them some of the reasons that come from research studies.  </a:t>
            </a:r>
          </a:p>
          <a:p>
            <a:endParaRPr lang="en-US" dirty="0"/>
          </a:p>
          <a:p>
            <a:r>
              <a:rPr lang="en-US" dirty="0"/>
              <a:t>Typically, members first join the 4-H program because their parents direct them to join so that their children can gain experiences outside of their home and school life.  Additionally, parents want their children to learn new things.  Many times, it can also be because youth have friends in the program or the parent wants their child to make new friends.  </a:t>
            </a:r>
          </a:p>
          <a:p>
            <a:endParaRPr lang="en-US" dirty="0"/>
          </a:p>
          <a:p>
            <a:r>
              <a:rPr lang="en-US" dirty="0"/>
              <a:t>Of course, very common in rural areas and much of Texas, there is a family “legacy” of being 4-H members.  Children become members because their parents – and maybe grandparents, aunt, uncles, etc. – were all members.  </a:t>
            </a:r>
          </a:p>
          <a:p>
            <a:endParaRPr lang="en-US" dirty="0"/>
          </a:p>
          <a:p>
            <a:r>
              <a:rPr lang="en-US" dirty="0"/>
              <a:t>And hopefully, the youth are joining the 4-H program because it is fun!</a:t>
            </a:r>
          </a:p>
        </p:txBody>
      </p:sp>
      <p:sp>
        <p:nvSpPr>
          <p:cNvPr id="4" name="Slide Number Placeholder 3"/>
          <p:cNvSpPr>
            <a:spLocks noGrp="1"/>
          </p:cNvSpPr>
          <p:nvPr>
            <p:ph type="sldNum" sz="quarter" idx="10"/>
          </p:nvPr>
        </p:nvSpPr>
        <p:spPr/>
        <p:txBody>
          <a:bodyPr/>
          <a:lstStyle/>
          <a:p>
            <a:fld id="{7E63635D-E79A-47F2-8320-B154FC2A05BD}" type="slidenum">
              <a:rPr lang="en-US" smtClean="0"/>
              <a:t>2</a:t>
            </a:fld>
            <a:endParaRPr lang="en-US"/>
          </a:p>
        </p:txBody>
      </p:sp>
    </p:spTree>
    <p:extLst>
      <p:ext uri="{BB962C8B-B14F-4D97-AF65-F5344CB8AC3E}">
        <p14:creationId xmlns:p14="http://schemas.microsoft.com/office/powerpoint/2010/main" val="17700409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typical in ANY youth serving organization to see members dropout after the first year and when members reach the teenage or high school years.  </a:t>
            </a:r>
          </a:p>
          <a:p>
            <a:endParaRPr lang="en-US" dirty="0"/>
          </a:p>
          <a:p>
            <a:r>
              <a:rPr lang="en-US" dirty="0"/>
              <a:t>There was a study conducted in the Texas 4-H program around 2012 that looked at the many factors that caused 4-H members to not re-enroll the following year.  This study suggested that one factor alone does not explain why members do not re-enroll.  Instead, the study found that a combination of at least four factors would lead a member to not re-enroll.</a:t>
            </a:r>
          </a:p>
          <a:p>
            <a:endParaRPr lang="en-US" dirty="0"/>
          </a:p>
          <a:p>
            <a:r>
              <a:rPr lang="en-US" dirty="0"/>
              <a:t>There are quite a few factors listed on the next three slides that have been identified in multiple research studies.  As we review this list, do any of these reasons match what we have already discussed as potential problems in our county?</a:t>
            </a:r>
          </a:p>
        </p:txBody>
      </p:sp>
      <p:sp>
        <p:nvSpPr>
          <p:cNvPr id="4" name="Slide Number Placeholder 3"/>
          <p:cNvSpPr>
            <a:spLocks noGrp="1"/>
          </p:cNvSpPr>
          <p:nvPr>
            <p:ph type="sldNum" sz="quarter" idx="10"/>
          </p:nvPr>
        </p:nvSpPr>
        <p:spPr/>
        <p:txBody>
          <a:bodyPr/>
          <a:lstStyle/>
          <a:p>
            <a:fld id="{7E63635D-E79A-47F2-8320-B154FC2A05BD}" type="slidenum">
              <a:rPr lang="en-US" smtClean="0"/>
              <a:t>11</a:t>
            </a:fld>
            <a:endParaRPr lang="en-US"/>
          </a:p>
        </p:txBody>
      </p:sp>
    </p:spTree>
    <p:extLst>
      <p:ext uri="{BB962C8B-B14F-4D97-AF65-F5344CB8AC3E}">
        <p14:creationId xmlns:p14="http://schemas.microsoft.com/office/powerpoint/2010/main" val="28395218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most frequent reason seen in research studies is that members drop-out after the first year because the 4-H program is too confusing, too complex, or they simply “don’t’ get it.”</a:t>
            </a:r>
          </a:p>
          <a:p>
            <a:endParaRPr lang="en-US" dirty="0"/>
          </a:p>
          <a:p>
            <a:r>
              <a:rPr lang="en-US" dirty="0"/>
              <a:t>Other reasons are that the family may have moved away from the location where they were members, they never felt welcomed at the club (yikes!), conflicting time commitments, project groups didn’t meet often enough, youth felt adults were unsupportive (uh oh!), negative experiences from competitive events, and conflicts with too many other activities (which is more typical of high school members).</a:t>
            </a:r>
          </a:p>
        </p:txBody>
      </p:sp>
      <p:sp>
        <p:nvSpPr>
          <p:cNvPr id="4" name="Slide Number Placeholder 3"/>
          <p:cNvSpPr>
            <a:spLocks noGrp="1"/>
          </p:cNvSpPr>
          <p:nvPr>
            <p:ph type="sldNum" sz="quarter" idx="10"/>
          </p:nvPr>
        </p:nvSpPr>
        <p:spPr/>
        <p:txBody>
          <a:bodyPr/>
          <a:lstStyle/>
          <a:p>
            <a:fld id="{7E63635D-E79A-47F2-8320-B154FC2A05BD}" type="slidenum">
              <a:rPr lang="en-US" smtClean="0"/>
              <a:t>12</a:t>
            </a:fld>
            <a:endParaRPr lang="en-US"/>
          </a:p>
        </p:txBody>
      </p:sp>
    </p:spTree>
    <p:extLst>
      <p:ext uri="{BB962C8B-B14F-4D97-AF65-F5344CB8AC3E}">
        <p14:creationId xmlns:p14="http://schemas.microsoft.com/office/powerpoint/2010/main" val="21819415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youth grow older, they want to be able to have more independence over their activities, meaning they want to do something different than the activities their parents have chosen for them – and this is not necessarily a negative thing.  These young people are demonstrating a normal, healthy behavior trying to stretch their wings independently of their parents.  </a:t>
            </a:r>
          </a:p>
          <a:p>
            <a:endParaRPr lang="en-US" dirty="0"/>
          </a:p>
          <a:p>
            <a:r>
              <a:rPr lang="en-US" dirty="0"/>
              <a:t>Older youth want to be involved in activities that are different than what they did as a younger member.  Again, not necessarily a bad thing – they most likely enjoyed the program as a younger member – they just want to do something </a:t>
            </a:r>
            <a:r>
              <a:rPr lang="en-US" i="1" dirty="0"/>
              <a:t>different</a:t>
            </a:r>
            <a:r>
              <a:rPr lang="en-US" dirty="0"/>
              <a:t>.  And many times, these older youth want leadership responsibilities. </a:t>
            </a:r>
          </a:p>
          <a:p>
            <a:endParaRPr lang="en-US" dirty="0"/>
          </a:p>
          <a:p>
            <a:r>
              <a:rPr lang="en-US" dirty="0"/>
              <a:t>Some older teens also want activities that are not opened to the full age range of our 4-H program (grades 3-12); rather they want activities targeted specifically at high school aged students.  Or they may be searching for more independent activities, rather than large group settings.  Again, these are healthy behaviors of adolescence.  </a:t>
            </a:r>
          </a:p>
          <a:p>
            <a:endParaRPr lang="en-US" dirty="0"/>
          </a:p>
          <a:p>
            <a:r>
              <a:rPr lang="en-US" dirty="0"/>
              <a:t>Additionally, some youth are starting to work part-time jobs to earn income.  It can sometimes be hard to “compete” when these young people are earning a paycheck.  </a:t>
            </a:r>
          </a:p>
        </p:txBody>
      </p:sp>
      <p:sp>
        <p:nvSpPr>
          <p:cNvPr id="4" name="Slide Number Placeholder 3"/>
          <p:cNvSpPr>
            <a:spLocks noGrp="1"/>
          </p:cNvSpPr>
          <p:nvPr>
            <p:ph type="sldNum" sz="quarter" idx="10"/>
          </p:nvPr>
        </p:nvSpPr>
        <p:spPr/>
        <p:txBody>
          <a:bodyPr/>
          <a:lstStyle/>
          <a:p>
            <a:fld id="{7E63635D-E79A-47F2-8320-B154FC2A05BD}" type="slidenum">
              <a:rPr lang="en-US" smtClean="0"/>
              <a:t>13</a:t>
            </a:fld>
            <a:endParaRPr lang="en-US"/>
          </a:p>
        </p:txBody>
      </p:sp>
    </p:spTree>
    <p:extLst>
      <p:ext uri="{BB962C8B-B14F-4D97-AF65-F5344CB8AC3E}">
        <p14:creationId xmlns:p14="http://schemas.microsoft.com/office/powerpoint/2010/main" val="6696758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it may seem like we’ve covered quite a few reasons that young people leave our 4-H program, there are still some more.  </a:t>
            </a:r>
          </a:p>
          <a:p>
            <a:endParaRPr lang="en-US" dirty="0"/>
          </a:p>
          <a:p>
            <a:r>
              <a:rPr lang="en-US" dirty="0"/>
              <a:t>These include:</a:t>
            </a:r>
          </a:p>
          <a:p>
            <a:pPr marL="171450" indent="-171450">
              <a:buFont typeface="Arial" panose="020B0604020202020204" pitchFamily="34" charset="0"/>
              <a:buChar char="•"/>
            </a:pPr>
            <a:r>
              <a:rPr lang="en-US" dirty="0"/>
              <a:t>Lack of parental involvement or concern (it’s hard for kids to attend if their parents won’t take them there)</a:t>
            </a:r>
          </a:p>
          <a:p>
            <a:pPr marL="171450" indent="-171450">
              <a:buFont typeface="Arial" panose="020B0604020202020204" pitchFamily="34" charset="0"/>
              <a:buChar char="•"/>
            </a:pPr>
            <a:r>
              <a:rPr lang="en-US" dirty="0"/>
              <a:t>Lack of success in their competitive events (many times youth quit when they are not successful at something)</a:t>
            </a:r>
          </a:p>
          <a:p>
            <a:pPr marL="171450" indent="-171450">
              <a:buFont typeface="Arial" panose="020B0604020202020204" pitchFamily="34" charset="0"/>
              <a:buChar char="•"/>
            </a:pPr>
            <a:r>
              <a:rPr lang="en-US" dirty="0"/>
              <a:t>Financial concerns (let’s face it – some of our projects cost significant amounts of money – and time!)</a:t>
            </a:r>
          </a:p>
          <a:p>
            <a:pPr marL="171450" indent="-171450">
              <a:buFont typeface="Arial" panose="020B0604020202020204" pitchFamily="34" charset="0"/>
              <a:buChar char="•"/>
            </a:pPr>
            <a:r>
              <a:rPr lang="en-US" dirty="0"/>
              <a:t>Perceived availability of options (members may not realize how many other opportunities there are in 4-H!)</a:t>
            </a:r>
          </a:p>
          <a:p>
            <a:pPr marL="171450" indent="-171450">
              <a:buFont typeface="Arial" panose="020B0604020202020204" pitchFamily="34" charset="0"/>
              <a:buChar char="•"/>
            </a:pPr>
            <a:r>
              <a:rPr lang="en-US" dirty="0"/>
              <a:t>Social status (Is it “cool” to be a 4-H member in your area? Or do some see it for only certain ages and demographics?)</a:t>
            </a:r>
          </a:p>
          <a:p>
            <a:pPr marL="171450" indent="-171450">
              <a:buFont typeface="Arial" panose="020B0604020202020204" pitchFamily="34" charset="0"/>
              <a:buChar char="•"/>
            </a:pPr>
            <a:r>
              <a:rPr lang="en-US" dirty="0"/>
              <a:t>Families may feel lack of support from an Extension professional or volunteers</a:t>
            </a:r>
          </a:p>
          <a:p>
            <a:pPr marL="171450" indent="-171450">
              <a:buFont typeface="Arial" panose="020B0604020202020204" pitchFamily="34" charset="0"/>
              <a:buChar char="•"/>
            </a:pPr>
            <a:r>
              <a:rPr lang="en-US" dirty="0"/>
              <a:t>The club or group may be too large with not enough leaders to help support all the members and activities</a:t>
            </a:r>
          </a:p>
          <a:p>
            <a:pPr marL="171450" indent="-171450">
              <a:buFont typeface="Arial" panose="020B0604020202020204" pitchFamily="34" charset="0"/>
              <a:buChar char="•"/>
            </a:pPr>
            <a:r>
              <a:rPr lang="en-US" dirty="0"/>
              <a:t>4-H club meetings are unsuccessful and not of high quality</a:t>
            </a:r>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7E63635D-E79A-47F2-8320-B154FC2A05BD}" type="slidenum">
              <a:rPr lang="en-US" smtClean="0"/>
              <a:t>14</a:t>
            </a:fld>
            <a:endParaRPr lang="en-US"/>
          </a:p>
        </p:txBody>
      </p:sp>
    </p:spTree>
    <p:extLst>
      <p:ext uri="{BB962C8B-B14F-4D97-AF65-F5344CB8AC3E}">
        <p14:creationId xmlns:p14="http://schemas.microsoft.com/office/powerpoint/2010/main" val="2903338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Wow. Let some of those comments sink in with you.  Do some of those comments sting? Do they make you mad? Or are you thinking, “not in my club! We do better than that!”?  Regardless of what we are each thinking or feeling right now, we know that there are certainly opportunities for us to continue to grow and improve our 4-H club programs.  </a:t>
            </a:r>
          </a:p>
          <a:p>
            <a:endParaRPr lang="en-US" dirty="0"/>
          </a:p>
          <a:p>
            <a:r>
              <a:rPr lang="en-US" dirty="0"/>
              <a:t>So let’s review the list of reasons that we shared earlier and the list of reasons cited here in the slides.  Can we pick 3-5 of the most important reasons we think affect our club and county?  Divide into small groups again and start brainstorming some concrete ways we could solve those problems.  Write them down on a flip chart with a marker.  Think about what you could do at the club level to change.  Are there things the county can offer to help support the clubs in their effort to retain members? Once each group has come up with a list, post them on the walls and share the ideas. Are there some similar ideas? Ideas that can piggyback on one another? </a:t>
            </a:r>
          </a:p>
          <a:p>
            <a:endParaRPr lang="en-US" dirty="0"/>
          </a:p>
          <a:p>
            <a:r>
              <a:rPr lang="en-US" dirty="0"/>
              <a:t>Some potential ideas if your group gets stuck (but certainly not the only answers!):</a:t>
            </a:r>
          </a:p>
          <a:p>
            <a:pPr marL="171450" indent="-171450">
              <a:buFont typeface="Arial" panose="020B0604020202020204" pitchFamily="34" charset="0"/>
              <a:buChar char="•"/>
            </a:pPr>
            <a:r>
              <a:rPr lang="en-US" dirty="0"/>
              <a:t>First year members</a:t>
            </a:r>
          </a:p>
          <a:p>
            <a:pPr marL="628650" lvl="1" indent="-171450">
              <a:buFont typeface="Arial" panose="020B0604020202020204" pitchFamily="34" charset="0"/>
              <a:buChar char="•"/>
            </a:pPr>
            <a:r>
              <a:rPr lang="en-US" dirty="0"/>
              <a:t>What if there was a club offered for only first year members? They could be a “beginner” club for each family as they join.</a:t>
            </a:r>
          </a:p>
          <a:p>
            <a:pPr marL="628650" lvl="1" indent="-171450">
              <a:buFont typeface="Arial" panose="020B0604020202020204" pitchFamily="34" charset="0"/>
              <a:buChar char="•"/>
            </a:pPr>
            <a:r>
              <a:rPr lang="en-US" dirty="0"/>
              <a:t>What if we had “mentor” members or families that worked alongside new families to help answer their questions?</a:t>
            </a:r>
          </a:p>
          <a:p>
            <a:pPr marL="628650" lvl="1" indent="-171450">
              <a:buFont typeface="Arial" panose="020B0604020202020204" pitchFamily="34" charset="0"/>
              <a:buChar char="•"/>
            </a:pPr>
            <a:r>
              <a:rPr lang="en-US" dirty="0"/>
              <a:t>First year member committee? New member committee?</a:t>
            </a:r>
          </a:p>
          <a:p>
            <a:pPr marL="171450" lvl="0" indent="-171450">
              <a:buFont typeface="Arial" panose="020B0604020202020204" pitchFamily="34" charset="0"/>
              <a:buChar char="•"/>
            </a:pPr>
            <a:r>
              <a:rPr lang="en-US" dirty="0"/>
              <a:t>Not feeling welcome</a:t>
            </a:r>
          </a:p>
          <a:p>
            <a:pPr marL="628650" lvl="1" indent="-171450">
              <a:buFont typeface="Arial" panose="020B0604020202020204" pitchFamily="34" charset="0"/>
              <a:buChar char="•"/>
            </a:pPr>
            <a:r>
              <a:rPr lang="en-US" dirty="0"/>
              <a:t>Establish a welcoming committee.  They could introduce the new families to other established families, call and remind the new families about meetings; learn what projects the new family is interested in and help them find opportunities to learn and practice with that project?</a:t>
            </a:r>
          </a:p>
          <a:p>
            <a:pPr marL="171450" lvl="0" indent="-171450">
              <a:buFont typeface="Arial" panose="020B0604020202020204" pitchFamily="34" charset="0"/>
              <a:buChar char="•"/>
            </a:pPr>
            <a:r>
              <a:rPr lang="en-US" dirty="0"/>
              <a:t>Not knowing what opportunities are available</a:t>
            </a:r>
          </a:p>
          <a:p>
            <a:pPr marL="628650" lvl="1" indent="-171450">
              <a:buFont typeface="Arial" panose="020B0604020202020204" pitchFamily="34" charset="0"/>
              <a:buChar char="•"/>
            </a:pPr>
            <a:r>
              <a:rPr lang="en-US" dirty="0"/>
              <a:t>Invite volunteers or members from other clubs/projects/counties to share what they have been doing. </a:t>
            </a:r>
          </a:p>
          <a:p>
            <a:pPr marL="628650" lvl="1" indent="-171450">
              <a:buFont typeface="Arial" panose="020B0604020202020204" pitchFamily="34" charset="0"/>
              <a:buChar char="•"/>
            </a:pPr>
            <a:r>
              <a:rPr lang="en-US" dirty="0"/>
              <a:t>Invite agents to discuss additional opportunities</a:t>
            </a:r>
          </a:p>
          <a:p>
            <a:pPr marL="171450" lvl="0" indent="-171450">
              <a:buFont typeface="Arial" panose="020B0604020202020204" pitchFamily="34" charset="0"/>
              <a:buChar char="•"/>
            </a:pPr>
            <a:r>
              <a:rPr lang="en-US" dirty="0"/>
              <a:t>Activities for older members</a:t>
            </a:r>
          </a:p>
          <a:p>
            <a:pPr marL="628650" lvl="1" indent="-171450">
              <a:buFont typeface="Arial" panose="020B0604020202020204" pitchFamily="34" charset="0"/>
              <a:buChar char="•"/>
            </a:pPr>
            <a:r>
              <a:rPr lang="en-US" dirty="0"/>
              <a:t>Ask them what they want. Then encourage them to plan the activity.</a:t>
            </a:r>
          </a:p>
          <a:p>
            <a:pPr marL="628650" lvl="1" indent="-171450">
              <a:buFont typeface="Arial" panose="020B0604020202020204" pitchFamily="34" charset="0"/>
              <a:buChar char="•"/>
            </a:pPr>
            <a:r>
              <a:rPr lang="en-US" dirty="0"/>
              <a:t>Find creative ways that older members can provide leadership or responsibility for activities.  </a:t>
            </a:r>
          </a:p>
          <a:p>
            <a:pPr marL="1085850" lvl="2" indent="-171450">
              <a:buFont typeface="Arial" panose="020B0604020202020204" pitchFamily="34" charset="0"/>
              <a:buChar char="•"/>
            </a:pPr>
            <a:r>
              <a:rPr lang="en-US" dirty="0"/>
              <a:t>It could things such as committee work – new members, refreshments, programs, fundraising, etc.</a:t>
            </a:r>
          </a:p>
          <a:p>
            <a:pPr marL="1085850" lvl="2" indent="-171450">
              <a:buFont typeface="Arial" panose="020B0604020202020204" pitchFamily="34" charset="0"/>
              <a:buChar char="•"/>
            </a:pPr>
            <a:r>
              <a:rPr lang="en-US" dirty="0"/>
              <a:t>Or simply asking an older member to complete a task needed for a club</a:t>
            </a:r>
          </a:p>
          <a:p>
            <a:pPr marL="1085850" lvl="2" indent="-171450">
              <a:buFont typeface="Arial" panose="020B0604020202020204" pitchFamily="34" charset="0"/>
              <a:buChar char="•"/>
            </a:pPr>
            <a:r>
              <a:rPr lang="en-US" dirty="0"/>
              <a:t>Leading a recreational activity</a:t>
            </a:r>
          </a:p>
          <a:p>
            <a:pPr marL="171450" lvl="0" indent="-171450">
              <a:buFont typeface="Arial" panose="020B0604020202020204" pitchFamily="34" charset="0"/>
              <a:buChar char="•"/>
            </a:pPr>
            <a:r>
              <a:rPr lang="en-US" dirty="0"/>
              <a:t>Financial concerns</a:t>
            </a:r>
          </a:p>
          <a:p>
            <a:pPr marL="628650" lvl="1" indent="-171450">
              <a:buFont typeface="Arial" panose="020B0604020202020204" pitchFamily="34" charset="0"/>
              <a:buChar char="•"/>
            </a:pPr>
            <a:r>
              <a:rPr lang="en-US" dirty="0"/>
              <a:t>Can we fundraise?</a:t>
            </a:r>
          </a:p>
          <a:p>
            <a:pPr marL="628650" lvl="1" indent="-171450">
              <a:buFont typeface="Arial" panose="020B0604020202020204" pitchFamily="34" charset="0"/>
              <a:buChar char="•"/>
            </a:pPr>
            <a:r>
              <a:rPr lang="en-US" dirty="0"/>
              <a:t>Ask for donations?</a:t>
            </a:r>
          </a:p>
          <a:p>
            <a:pPr marL="628650" lvl="1" indent="-171450">
              <a:buFont typeface="Arial" panose="020B0604020202020204" pitchFamily="34" charset="0"/>
              <a:buChar char="•"/>
            </a:pPr>
            <a:r>
              <a:rPr lang="en-US" dirty="0"/>
              <a:t>Scholarships?</a:t>
            </a:r>
          </a:p>
          <a:p>
            <a:pPr marL="628650" lvl="1" indent="-171450">
              <a:buFont typeface="Arial" panose="020B0604020202020204" pitchFamily="34" charset="0"/>
              <a:buChar char="•"/>
            </a:pPr>
            <a:r>
              <a:rPr lang="en-US" dirty="0"/>
              <a:t>Search for low-cost activities</a:t>
            </a:r>
          </a:p>
          <a:p>
            <a:pPr marL="171450" lvl="0" indent="-171450">
              <a:buFont typeface="Arial" panose="020B0604020202020204" pitchFamily="34" charset="0"/>
              <a:buChar char="•"/>
            </a:pPr>
            <a:r>
              <a:rPr lang="en-US" dirty="0"/>
              <a:t>Quality Meetings</a:t>
            </a:r>
          </a:p>
          <a:p>
            <a:pPr marL="628650" lvl="1" indent="-171450">
              <a:buFont typeface="Arial" panose="020B0604020202020204" pitchFamily="34" charset="0"/>
              <a:buChar char="•"/>
            </a:pPr>
            <a:r>
              <a:rPr lang="en-US" dirty="0"/>
              <a:t>What are we doing as club managers to ensure we have a quality meeting? Is there a benefit to coming? Is it fun? Is it educational? </a:t>
            </a:r>
          </a:p>
          <a:p>
            <a:pPr marL="171450" lvl="0" indent="-171450">
              <a:buFont typeface="Arial" panose="020B0604020202020204" pitchFamily="34" charset="0"/>
              <a:buChar char="•"/>
            </a:pPr>
            <a:r>
              <a:rPr lang="en-US" dirty="0"/>
              <a:t>Parent Involvement</a:t>
            </a:r>
          </a:p>
          <a:p>
            <a:pPr marL="628650" lvl="1" indent="-171450">
              <a:buFont typeface="Arial" panose="020B0604020202020204" pitchFamily="34" charset="0"/>
              <a:buChar char="•"/>
            </a:pPr>
            <a:r>
              <a:rPr lang="en-US" dirty="0"/>
              <a:t>Do parents feel welcome? </a:t>
            </a:r>
          </a:p>
          <a:p>
            <a:pPr marL="628650" lvl="1" indent="-171450">
              <a:buFont typeface="Arial" panose="020B0604020202020204" pitchFamily="34" charset="0"/>
              <a:buChar char="•"/>
            </a:pPr>
            <a:r>
              <a:rPr lang="en-US" dirty="0"/>
              <a:t>Is there something we can do to invite them to participate?</a:t>
            </a:r>
          </a:p>
          <a:p>
            <a:pPr marL="628650" lvl="1" indent="-171450">
              <a:buFont typeface="Arial" panose="020B0604020202020204" pitchFamily="34" charset="0"/>
              <a:buChar char="•"/>
            </a:pPr>
            <a:r>
              <a:rPr lang="en-US" dirty="0"/>
              <a:t>What are the parents’ interests and talents? Can we use them as resource?</a:t>
            </a:r>
          </a:p>
          <a:p>
            <a:endParaRPr lang="en-US" dirty="0"/>
          </a:p>
          <a:p>
            <a:endParaRPr lang="en-US" dirty="0"/>
          </a:p>
        </p:txBody>
      </p:sp>
      <p:sp>
        <p:nvSpPr>
          <p:cNvPr id="4" name="Slide Number Placeholder 3"/>
          <p:cNvSpPr>
            <a:spLocks noGrp="1"/>
          </p:cNvSpPr>
          <p:nvPr>
            <p:ph type="sldNum" sz="quarter" idx="10"/>
          </p:nvPr>
        </p:nvSpPr>
        <p:spPr/>
        <p:txBody>
          <a:bodyPr/>
          <a:lstStyle/>
          <a:p>
            <a:fld id="{7E63635D-E79A-47F2-8320-B154FC2A05BD}" type="slidenum">
              <a:rPr lang="en-US" smtClean="0"/>
              <a:t>15</a:t>
            </a:fld>
            <a:endParaRPr lang="en-US"/>
          </a:p>
        </p:txBody>
      </p:sp>
    </p:spTree>
    <p:extLst>
      <p:ext uri="{BB962C8B-B14F-4D97-AF65-F5344CB8AC3E}">
        <p14:creationId xmlns:p14="http://schemas.microsoft.com/office/powerpoint/2010/main" val="18577267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now is the time for action! We know that 4-H membership is so important to help develop our young people into productive members of society when they become adults.  But if they dropout, they miss all these wonderful opportunities to grow and mature as a young person.  So let’s do what we can to keep them involved!  Don’t forget that you do not have to do it all by yourself as the club manager.  There are plenty of other folks in the club that want to see it succeed.  Ask them to help!  If everyone takes a small action, we can all start to move in the right direction. </a:t>
            </a:r>
          </a:p>
          <a:p>
            <a:endParaRPr lang="en-US" dirty="0"/>
          </a:p>
          <a:p>
            <a:r>
              <a:rPr lang="en-US" dirty="0"/>
              <a:t>We thank you for your work with our young people! We all know how important that work is!</a:t>
            </a:r>
          </a:p>
          <a:p>
            <a:endParaRPr lang="en-US" dirty="0"/>
          </a:p>
        </p:txBody>
      </p:sp>
      <p:sp>
        <p:nvSpPr>
          <p:cNvPr id="4" name="Slide Number Placeholder 3"/>
          <p:cNvSpPr>
            <a:spLocks noGrp="1"/>
          </p:cNvSpPr>
          <p:nvPr>
            <p:ph type="sldNum" sz="quarter" idx="10"/>
          </p:nvPr>
        </p:nvSpPr>
        <p:spPr/>
        <p:txBody>
          <a:bodyPr/>
          <a:lstStyle/>
          <a:p>
            <a:fld id="{7E63635D-E79A-47F2-8320-B154FC2A05BD}" type="slidenum">
              <a:rPr lang="en-US" smtClean="0"/>
              <a:t>16</a:t>
            </a:fld>
            <a:endParaRPr lang="en-US"/>
          </a:p>
        </p:txBody>
      </p:sp>
    </p:spTree>
    <p:extLst>
      <p:ext uri="{BB962C8B-B14F-4D97-AF65-F5344CB8AC3E}">
        <p14:creationId xmlns:p14="http://schemas.microsoft.com/office/powerpoint/2010/main" val="919974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know that membership and involvement in the 4-H program is important! Our members are learning very important leadership and life skills that they can carry with them into adulthood.  Some of the skills researchers have documented include: self confidence, social competence, practical skills, taking on community leadership roles, feeling more accepted by adults, communication skills, problem solving, responsibility, college preparation, and more!  </a:t>
            </a:r>
          </a:p>
          <a:p>
            <a:endParaRPr lang="en-US" dirty="0"/>
          </a:p>
          <a:p>
            <a:r>
              <a:rPr lang="en-US" dirty="0"/>
              <a:t>Youth that are members of and participate in a positive youth development organization, such as 4-H, are less likely to participate in at-risk behaviors such as shoplifting, smoking, riding in a car with an intoxicated driver, or intentional property damage.  </a:t>
            </a:r>
          </a:p>
          <a:p>
            <a:endParaRPr lang="en-US" dirty="0"/>
          </a:p>
          <a:p>
            <a:r>
              <a:rPr lang="en-US" dirty="0"/>
              <a:t>Overall, these skills are “tools” that youth can carry in their “toolbox” as they go through life.  They learn and can practice these life skills in a safe environment while involved in our 4-H programs, and then in turn, can utilize these skills in a real-world setting as an adult.</a:t>
            </a:r>
          </a:p>
        </p:txBody>
      </p:sp>
      <p:sp>
        <p:nvSpPr>
          <p:cNvPr id="4" name="Slide Number Placeholder 3"/>
          <p:cNvSpPr>
            <a:spLocks noGrp="1"/>
          </p:cNvSpPr>
          <p:nvPr>
            <p:ph type="sldNum" sz="quarter" idx="10"/>
          </p:nvPr>
        </p:nvSpPr>
        <p:spPr/>
        <p:txBody>
          <a:bodyPr/>
          <a:lstStyle/>
          <a:p>
            <a:fld id="{7E63635D-E79A-47F2-8320-B154FC2A05BD}" type="slidenum">
              <a:rPr lang="en-US" smtClean="0"/>
              <a:t>3</a:t>
            </a:fld>
            <a:endParaRPr lang="en-US"/>
          </a:p>
        </p:txBody>
      </p:sp>
    </p:spTree>
    <p:extLst>
      <p:ext uri="{BB962C8B-B14F-4D97-AF65-F5344CB8AC3E}">
        <p14:creationId xmlns:p14="http://schemas.microsoft.com/office/powerpoint/2010/main" val="13395636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an example of a model developed by Iowa State University Extension called the Targeting Life Skills Model.  This model shows many of the leadership and life skills our members are learning through their involvement in our 4-H program.  </a:t>
            </a:r>
          </a:p>
        </p:txBody>
      </p:sp>
      <p:sp>
        <p:nvSpPr>
          <p:cNvPr id="4" name="Slide Number Placeholder 3"/>
          <p:cNvSpPr>
            <a:spLocks noGrp="1"/>
          </p:cNvSpPr>
          <p:nvPr>
            <p:ph type="sldNum" sz="quarter" idx="10"/>
          </p:nvPr>
        </p:nvSpPr>
        <p:spPr/>
        <p:txBody>
          <a:bodyPr/>
          <a:lstStyle/>
          <a:p>
            <a:fld id="{7E63635D-E79A-47F2-8320-B154FC2A05BD}" type="slidenum">
              <a:rPr lang="en-US" smtClean="0"/>
              <a:t>4</a:t>
            </a:fld>
            <a:endParaRPr lang="en-US"/>
          </a:p>
        </p:txBody>
      </p:sp>
    </p:spTree>
    <p:extLst>
      <p:ext uri="{BB962C8B-B14F-4D97-AF65-F5344CB8AC3E}">
        <p14:creationId xmlns:p14="http://schemas.microsoft.com/office/powerpoint/2010/main" val="24185091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simply an “easier to read” version of the model on the previous slide. Spend some time reviewing the skills on this list and ask participants if they feel like we are doing things to help our members gain these skills.  </a:t>
            </a:r>
          </a:p>
        </p:txBody>
      </p:sp>
      <p:sp>
        <p:nvSpPr>
          <p:cNvPr id="4" name="Slide Number Placeholder 3"/>
          <p:cNvSpPr>
            <a:spLocks noGrp="1"/>
          </p:cNvSpPr>
          <p:nvPr>
            <p:ph type="sldNum" sz="quarter" idx="10"/>
          </p:nvPr>
        </p:nvSpPr>
        <p:spPr/>
        <p:txBody>
          <a:bodyPr/>
          <a:lstStyle/>
          <a:p>
            <a:fld id="{7E63635D-E79A-47F2-8320-B154FC2A05BD}" type="slidenum">
              <a:rPr lang="en-US" smtClean="0"/>
              <a:t>5</a:t>
            </a:fld>
            <a:endParaRPr lang="en-US"/>
          </a:p>
        </p:txBody>
      </p:sp>
    </p:spTree>
    <p:extLst>
      <p:ext uri="{BB962C8B-B14F-4D97-AF65-F5344CB8AC3E}">
        <p14:creationId xmlns:p14="http://schemas.microsoft.com/office/powerpoint/2010/main" val="18753734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was a groundbreaking study conducted over several years by Tufts University and the results were published in 2013.  The researchers (Lerner &amp; Lerner) found that </a:t>
            </a:r>
            <a:r>
              <a:rPr lang="en-US" sz="1200" kern="1200" dirty="0">
                <a:solidFill>
                  <a:schemeClr val="tx1"/>
                </a:solidFill>
                <a:effectLst/>
                <a:latin typeface="+mn-lt"/>
                <a:ea typeface="+mn-ea"/>
                <a:cs typeface="+mn-cs"/>
              </a:rPr>
              <a:t>when compared to their peers, 4-H members are “nearly four times more likely to make contributions to their communities,” “about two times more likely to be civically active,” “nearly two times more likely to participate in science, engineering and computer technology programs during out-of-school time,” and “nearly two times more likely to make healthier choices” (p. i). In addition, female 4-H members are “two times more likely (grade 10) and nearly three times more likely (grade 12) to take part in science programs compared to girls in other out-of-school time activities”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Wow! This is great information! Many times we feel like we “know” this as 4-H professionals and volunteers, but to have it confirmed by a longitudinal study is pretty amazing! Keep that in mind when you’re working with young people.  You are making a difference!</a:t>
            </a:r>
            <a:endParaRPr lang="en-US" dirty="0"/>
          </a:p>
        </p:txBody>
      </p:sp>
      <p:sp>
        <p:nvSpPr>
          <p:cNvPr id="4" name="Slide Number Placeholder 3"/>
          <p:cNvSpPr>
            <a:spLocks noGrp="1"/>
          </p:cNvSpPr>
          <p:nvPr>
            <p:ph type="sldNum" sz="quarter" idx="10"/>
          </p:nvPr>
        </p:nvSpPr>
        <p:spPr/>
        <p:txBody>
          <a:bodyPr/>
          <a:lstStyle/>
          <a:p>
            <a:fld id="{7E63635D-E79A-47F2-8320-B154FC2A05BD}" type="slidenum">
              <a:rPr lang="en-US" smtClean="0"/>
              <a:t>6</a:t>
            </a:fld>
            <a:endParaRPr lang="en-US"/>
          </a:p>
        </p:txBody>
      </p:sp>
    </p:spTree>
    <p:extLst>
      <p:ext uri="{BB962C8B-B14F-4D97-AF65-F5344CB8AC3E}">
        <p14:creationId xmlns:p14="http://schemas.microsoft.com/office/powerpoint/2010/main" val="2791668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of course, we hope that as a 4-H member, they are having FUN!</a:t>
            </a:r>
          </a:p>
        </p:txBody>
      </p:sp>
      <p:sp>
        <p:nvSpPr>
          <p:cNvPr id="4" name="Slide Number Placeholder 3"/>
          <p:cNvSpPr>
            <a:spLocks noGrp="1"/>
          </p:cNvSpPr>
          <p:nvPr>
            <p:ph type="sldNum" sz="quarter" idx="10"/>
          </p:nvPr>
        </p:nvSpPr>
        <p:spPr/>
        <p:txBody>
          <a:bodyPr/>
          <a:lstStyle/>
          <a:p>
            <a:fld id="{7E63635D-E79A-47F2-8320-B154FC2A05BD}" type="slidenum">
              <a:rPr lang="en-US" smtClean="0"/>
              <a:t>7</a:t>
            </a:fld>
            <a:endParaRPr lang="en-US"/>
          </a:p>
        </p:txBody>
      </p:sp>
    </p:spTree>
    <p:extLst>
      <p:ext uri="{BB962C8B-B14F-4D97-AF65-F5344CB8AC3E}">
        <p14:creationId xmlns:p14="http://schemas.microsoft.com/office/powerpoint/2010/main" val="17521599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But, how can youth have these awesome benefits and gain such incredible life skills if they’re not a member of our 4-H program?!?</a:t>
            </a:r>
          </a:p>
        </p:txBody>
      </p:sp>
      <p:sp>
        <p:nvSpPr>
          <p:cNvPr id="4" name="Slide Number Placeholder 3"/>
          <p:cNvSpPr>
            <a:spLocks noGrp="1"/>
          </p:cNvSpPr>
          <p:nvPr>
            <p:ph type="sldNum" sz="quarter" idx="10"/>
          </p:nvPr>
        </p:nvSpPr>
        <p:spPr/>
        <p:txBody>
          <a:bodyPr/>
          <a:lstStyle/>
          <a:p>
            <a:fld id="{7E63635D-E79A-47F2-8320-B154FC2A05BD}" type="slidenum">
              <a:rPr lang="en-US" smtClean="0"/>
              <a:t>8</a:t>
            </a:fld>
            <a:endParaRPr lang="en-US"/>
          </a:p>
        </p:txBody>
      </p:sp>
    </p:spTree>
    <p:extLst>
      <p:ext uri="{BB962C8B-B14F-4D97-AF65-F5344CB8AC3E}">
        <p14:creationId xmlns:p14="http://schemas.microsoft.com/office/powerpoint/2010/main" val="4061747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know all the tremendous benefits of 4-H, but WHY do members drop out?  What do you think?</a:t>
            </a:r>
          </a:p>
          <a:p>
            <a:endParaRPr lang="en-US" dirty="0"/>
          </a:p>
          <a:p>
            <a:r>
              <a:rPr lang="en-US" dirty="0"/>
              <a:t>Gather the audience into small groups of approximately 2-5 people per group.  Ask the participants to brainstorm all the reasons they can think of to explain why members leave the 4-H program.  Ask them to write down their top reasons on a flip chart with a marker.  Encourage them to think of actual reasons families may have shared with them about leaving the program.  Of course, any ideas would be welcomed here!</a:t>
            </a:r>
          </a:p>
          <a:p>
            <a:endParaRPr lang="en-US" dirty="0"/>
          </a:p>
          <a:p>
            <a:r>
              <a:rPr lang="en-US" dirty="0"/>
              <a:t>Once each group has a list of reasons they have identified, place the posters on the wall and share with the entire group.  Search for commonalities and discuss further if needed.  </a:t>
            </a:r>
          </a:p>
        </p:txBody>
      </p:sp>
      <p:sp>
        <p:nvSpPr>
          <p:cNvPr id="4" name="Slide Number Placeholder 3"/>
          <p:cNvSpPr>
            <a:spLocks noGrp="1"/>
          </p:cNvSpPr>
          <p:nvPr>
            <p:ph type="sldNum" sz="quarter" idx="10"/>
          </p:nvPr>
        </p:nvSpPr>
        <p:spPr/>
        <p:txBody>
          <a:bodyPr/>
          <a:lstStyle/>
          <a:p>
            <a:fld id="{7E63635D-E79A-47F2-8320-B154FC2A05BD}" type="slidenum">
              <a:rPr lang="en-US" smtClean="0"/>
              <a:t>9</a:t>
            </a:fld>
            <a:endParaRPr lang="en-US"/>
          </a:p>
        </p:txBody>
      </p:sp>
    </p:spTree>
    <p:extLst>
      <p:ext uri="{BB962C8B-B14F-4D97-AF65-F5344CB8AC3E}">
        <p14:creationId xmlns:p14="http://schemas.microsoft.com/office/powerpoint/2010/main" val="14454303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now, let’s a look at what the experts say about when and why members leave the 4-H program.  </a:t>
            </a:r>
          </a:p>
          <a:p>
            <a:endParaRPr lang="en-US" dirty="0"/>
          </a:p>
          <a:p>
            <a:r>
              <a:rPr lang="en-US" dirty="0"/>
              <a:t>Typically, the largest number of members in </a:t>
            </a:r>
            <a:r>
              <a:rPr lang="en-US" i="1" u="sng" dirty="0"/>
              <a:t>any youth organization </a:t>
            </a:r>
            <a:r>
              <a:rPr lang="en-US" dirty="0"/>
              <a:t>is 9-11 years of age and teen dropout is a normal occurrence.  </a:t>
            </a:r>
          </a:p>
          <a:p>
            <a:endParaRPr lang="en-US" dirty="0"/>
          </a:p>
          <a:p>
            <a:r>
              <a:rPr lang="en-US" dirty="0"/>
              <a:t>Studies about 4-H membership show that most members leave after the first year with another large percentage leaving after the second year.  One study showed that if members stayed through at least their third year of membership, the likelihood of those youth staying members throughout the entire 4-H program increased.  </a:t>
            </a:r>
          </a:p>
          <a:p>
            <a:endParaRPr lang="en-US" dirty="0"/>
          </a:p>
          <a:p>
            <a:r>
              <a:rPr lang="en-US" dirty="0"/>
              <a:t>Another study found that first-year high school members are 5% more likely to not reenroll for a second year than middle school members.  And first-year middle school members were 10% more likely to dropout than elementary school members.  </a:t>
            </a:r>
          </a:p>
          <a:p>
            <a:endParaRPr lang="en-US" dirty="0"/>
          </a:p>
          <a:p>
            <a:r>
              <a:rPr lang="en-US" dirty="0"/>
              <a:t>So now that we know WHEN they leave, let’s look at WHY they leave.</a:t>
            </a:r>
          </a:p>
          <a:p>
            <a:endParaRPr lang="en-US" dirty="0"/>
          </a:p>
        </p:txBody>
      </p:sp>
      <p:sp>
        <p:nvSpPr>
          <p:cNvPr id="4" name="Slide Number Placeholder 3"/>
          <p:cNvSpPr>
            <a:spLocks noGrp="1"/>
          </p:cNvSpPr>
          <p:nvPr>
            <p:ph type="sldNum" sz="quarter" idx="10"/>
          </p:nvPr>
        </p:nvSpPr>
        <p:spPr/>
        <p:txBody>
          <a:bodyPr/>
          <a:lstStyle/>
          <a:p>
            <a:fld id="{7E63635D-E79A-47F2-8320-B154FC2A05BD}" type="slidenum">
              <a:rPr lang="en-US" smtClean="0"/>
              <a:t>10</a:t>
            </a:fld>
            <a:endParaRPr lang="en-US"/>
          </a:p>
        </p:txBody>
      </p:sp>
    </p:spTree>
    <p:extLst>
      <p:ext uri="{BB962C8B-B14F-4D97-AF65-F5344CB8AC3E}">
        <p14:creationId xmlns:p14="http://schemas.microsoft.com/office/powerpoint/2010/main" val="2738758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BA5040-CA68-483A-878D-55C450221E34}"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3F061F-1D7E-427F-AD9F-E960B997F7FB}" type="slidenum">
              <a:rPr lang="en-US" smtClean="0"/>
              <a:t>‹#›</a:t>
            </a:fld>
            <a:endParaRPr lang="en-US"/>
          </a:p>
        </p:txBody>
      </p:sp>
    </p:spTree>
    <p:extLst>
      <p:ext uri="{BB962C8B-B14F-4D97-AF65-F5344CB8AC3E}">
        <p14:creationId xmlns:p14="http://schemas.microsoft.com/office/powerpoint/2010/main" val="3233240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BA5040-CA68-483A-878D-55C450221E34}"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3F061F-1D7E-427F-AD9F-E960B997F7FB}" type="slidenum">
              <a:rPr lang="en-US" smtClean="0"/>
              <a:t>‹#›</a:t>
            </a:fld>
            <a:endParaRPr lang="en-US"/>
          </a:p>
        </p:txBody>
      </p:sp>
    </p:spTree>
    <p:extLst>
      <p:ext uri="{BB962C8B-B14F-4D97-AF65-F5344CB8AC3E}">
        <p14:creationId xmlns:p14="http://schemas.microsoft.com/office/powerpoint/2010/main" val="3318152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BA5040-CA68-483A-878D-55C450221E34}"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3F061F-1D7E-427F-AD9F-E960B997F7FB}" type="slidenum">
              <a:rPr lang="en-US" smtClean="0"/>
              <a:t>‹#›</a:t>
            </a:fld>
            <a:endParaRPr lang="en-US"/>
          </a:p>
        </p:txBody>
      </p:sp>
    </p:spTree>
    <p:extLst>
      <p:ext uri="{BB962C8B-B14F-4D97-AF65-F5344CB8AC3E}">
        <p14:creationId xmlns:p14="http://schemas.microsoft.com/office/powerpoint/2010/main" val="2091779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BA5040-CA68-483A-878D-55C450221E34}"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3F061F-1D7E-427F-AD9F-E960B997F7FB}" type="slidenum">
              <a:rPr lang="en-US" smtClean="0"/>
              <a:t>‹#›</a:t>
            </a:fld>
            <a:endParaRPr lang="en-US"/>
          </a:p>
        </p:txBody>
      </p:sp>
    </p:spTree>
    <p:extLst>
      <p:ext uri="{BB962C8B-B14F-4D97-AF65-F5344CB8AC3E}">
        <p14:creationId xmlns:p14="http://schemas.microsoft.com/office/powerpoint/2010/main" val="2378210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BA5040-CA68-483A-878D-55C450221E34}"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3F061F-1D7E-427F-AD9F-E960B997F7FB}" type="slidenum">
              <a:rPr lang="en-US" smtClean="0"/>
              <a:t>‹#›</a:t>
            </a:fld>
            <a:endParaRPr lang="en-US"/>
          </a:p>
        </p:txBody>
      </p:sp>
    </p:spTree>
    <p:extLst>
      <p:ext uri="{BB962C8B-B14F-4D97-AF65-F5344CB8AC3E}">
        <p14:creationId xmlns:p14="http://schemas.microsoft.com/office/powerpoint/2010/main" val="2903967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BA5040-CA68-483A-878D-55C450221E34}" type="datetimeFigureOut">
              <a:rPr lang="en-US" smtClean="0"/>
              <a:t>12/11/2024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3F061F-1D7E-427F-AD9F-E960B997F7FB}" type="slidenum">
              <a:rPr lang="en-US" smtClean="0"/>
              <a:t>‹#›</a:t>
            </a:fld>
            <a:endParaRPr lang="en-US"/>
          </a:p>
        </p:txBody>
      </p:sp>
    </p:spTree>
    <p:extLst>
      <p:ext uri="{BB962C8B-B14F-4D97-AF65-F5344CB8AC3E}">
        <p14:creationId xmlns:p14="http://schemas.microsoft.com/office/powerpoint/2010/main" val="1308036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BA5040-CA68-483A-878D-55C450221E34}" type="datetimeFigureOut">
              <a:rPr lang="en-US" smtClean="0"/>
              <a:t>12/11/2024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3F061F-1D7E-427F-AD9F-E960B997F7FB}" type="slidenum">
              <a:rPr lang="en-US" smtClean="0"/>
              <a:t>‹#›</a:t>
            </a:fld>
            <a:endParaRPr lang="en-US"/>
          </a:p>
        </p:txBody>
      </p:sp>
    </p:spTree>
    <p:extLst>
      <p:ext uri="{BB962C8B-B14F-4D97-AF65-F5344CB8AC3E}">
        <p14:creationId xmlns:p14="http://schemas.microsoft.com/office/powerpoint/2010/main" val="3765118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BA5040-CA68-483A-878D-55C450221E34}" type="datetimeFigureOut">
              <a:rPr lang="en-US" smtClean="0"/>
              <a:t>12/11/2024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3F061F-1D7E-427F-AD9F-E960B997F7FB}" type="slidenum">
              <a:rPr lang="en-US" smtClean="0"/>
              <a:t>‹#›</a:t>
            </a:fld>
            <a:endParaRPr lang="en-US"/>
          </a:p>
        </p:txBody>
      </p:sp>
    </p:spTree>
    <p:extLst>
      <p:ext uri="{BB962C8B-B14F-4D97-AF65-F5344CB8AC3E}">
        <p14:creationId xmlns:p14="http://schemas.microsoft.com/office/powerpoint/2010/main" val="414088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BA5040-CA68-483A-878D-55C450221E34}" type="datetimeFigureOut">
              <a:rPr lang="en-US" smtClean="0"/>
              <a:t>12/11/2024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3F061F-1D7E-427F-AD9F-E960B997F7FB}" type="slidenum">
              <a:rPr lang="en-US" smtClean="0"/>
              <a:t>‹#›</a:t>
            </a:fld>
            <a:endParaRPr lang="en-US"/>
          </a:p>
        </p:txBody>
      </p:sp>
    </p:spTree>
    <p:extLst>
      <p:ext uri="{BB962C8B-B14F-4D97-AF65-F5344CB8AC3E}">
        <p14:creationId xmlns:p14="http://schemas.microsoft.com/office/powerpoint/2010/main" val="1772066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BBA5040-CA68-483A-878D-55C450221E34}" type="datetimeFigureOut">
              <a:rPr lang="en-US" smtClean="0"/>
              <a:t>12/11/2024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3F061F-1D7E-427F-AD9F-E960B997F7FB}" type="slidenum">
              <a:rPr lang="en-US" smtClean="0"/>
              <a:t>‹#›</a:t>
            </a:fld>
            <a:endParaRPr lang="en-US"/>
          </a:p>
        </p:txBody>
      </p:sp>
    </p:spTree>
    <p:extLst>
      <p:ext uri="{BB962C8B-B14F-4D97-AF65-F5344CB8AC3E}">
        <p14:creationId xmlns:p14="http://schemas.microsoft.com/office/powerpoint/2010/main" val="797461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BBA5040-CA68-483A-878D-55C450221E34}" type="datetimeFigureOut">
              <a:rPr lang="en-US" smtClean="0"/>
              <a:t>12/11/2024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3F061F-1D7E-427F-AD9F-E960B997F7FB}" type="slidenum">
              <a:rPr lang="en-US" smtClean="0"/>
              <a:t>‹#›</a:t>
            </a:fld>
            <a:endParaRPr lang="en-US"/>
          </a:p>
        </p:txBody>
      </p:sp>
    </p:spTree>
    <p:extLst>
      <p:ext uri="{BB962C8B-B14F-4D97-AF65-F5344CB8AC3E}">
        <p14:creationId xmlns:p14="http://schemas.microsoft.com/office/powerpoint/2010/main" val="2634340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BA5040-CA68-483A-878D-55C450221E34}" type="datetimeFigureOut">
              <a:rPr lang="en-US" smtClean="0"/>
              <a:t>12/11/2024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3F061F-1D7E-427F-AD9F-E960B997F7FB}" type="slidenum">
              <a:rPr lang="en-US" smtClean="0"/>
              <a:t>‹#›</a:t>
            </a:fld>
            <a:endParaRPr lang="en-US"/>
          </a:p>
        </p:txBody>
      </p:sp>
    </p:spTree>
    <p:extLst>
      <p:ext uri="{BB962C8B-B14F-4D97-AF65-F5344CB8AC3E}">
        <p14:creationId xmlns:p14="http://schemas.microsoft.com/office/powerpoint/2010/main" val="42121470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69F6-C80B-4888-BB84-6E7F490FBDE6}"/>
              </a:ext>
            </a:extLst>
          </p:cNvPr>
          <p:cNvSpPr>
            <a:spLocks noGrp="1"/>
          </p:cNvSpPr>
          <p:nvPr>
            <p:ph type="ctrTitle"/>
          </p:nvPr>
        </p:nvSpPr>
        <p:spPr>
          <a:xfrm>
            <a:off x="76200" y="1620982"/>
            <a:ext cx="8970818" cy="2840182"/>
          </a:xfrm>
        </p:spPr>
        <p:txBody>
          <a:bodyPr>
            <a:normAutofit/>
          </a:bodyPr>
          <a:lstStyle/>
          <a:p>
            <a:r>
              <a:rPr lang="en-US" sz="5300" b="1" dirty="0">
                <a:solidFill>
                  <a:schemeClr val="accent6">
                    <a:lumMod val="75000"/>
                  </a:schemeClr>
                </a:solidFill>
                <a:latin typeface="Arial Black" panose="020B0604020202020204" pitchFamily="34" charset="0"/>
                <a:cs typeface="Arial Black" panose="020B0604020202020204" pitchFamily="34" charset="0"/>
              </a:rPr>
              <a:t>Texas 4-H</a:t>
            </a:r>
            <a:br>
              <a:rPr lang="en-US" b="1" dirty="0">
                <a:latin typeface="Arial Black" panose="020B0604020202020204" pitchFamily="34" charset="0"/>
                <a:cs typeface="Arial Black" panose="020B0604020202020204" pitchFamily="34" charset="0"/>
              </a:rPr>
            </a:br>
            <a:r>
              <a:rPr lang="en-US" sz="6700" b="1" dirty="0">
                <a:latin typeface="Arial Black" panose="020B0604020202020204" pitchFamily="34" charset="0"/>
                <a:cs typeface="Arial Black" panose="020B0604020202020204" pitchFamily="34" charset="0"/>
              </a:rPr>
              <a:t>MEMBER RETENTION</a:t>
            </a:r>
            <a:endParaRPr lang="en-US" b="1" dirty="0">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3134477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BDF6D-9B71-43D9-80F3-7D203ECF67A0}"/>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WHEN do they leave?</a:t>
            </a:r>
          </a:p>
        </p:txBody>
      </p:sp>
      <p:sp>
        <p:nvSpPr>
          <p:cNvPr id="3" name="Content Placeholder 2">
            <a:extLst>
              <a:ext uri="{FF2B5EF4-FFF2-40B4-BE49-F238E27FC236}">
                <a16:creationId xmlns:a16="http://schemas.microsoft.com/office/drawing/2014/main" id="{9D2C4EE4-E890-442F-97E8-9F8E76B8F0A8}"/>
              </a:ext>
            </a:extLst>
          </p:cNvPr>
          <p:cNvSpPr>
            <a:spLocks noGrp="1"/>
          </p:cNvSpPr>
          <p:nvPr>
            <p:ph idx="1"/>
          </p:nvPr>
        </p:nvSpPr>
        <p:spPr>
          <a:xfrm>
            <a:off x="628650" y="2488405"/>
            <a:ext cx="7886700" cy="2963359"/>
          </a:xfrm>
        </p:spPr>
        <p:txBody>
          <a:bodyPr>
            <a:normAutofit/>
          </a:bodyPr>
          <a:lstStyle/>
          <a:p>
            <a:r>
              <a:rPr lang="en-US" sz="2400" dirty="0"/>
              <a:t>It happens in ANY youth organization!</a:t>
            </a:r>
          </a:p>
          <a:p>
            <a:pPr lvl="1"/>
            <a:r>
              <a:rPr lang="en-US" dirty="0"/>
              <a:t>Largest membership is 9-11 years of age</a:t>
            </a:r>
          </a:p>
          <a:p>
            <a:pPr lvl="1"/>
            <a:r>
              <a:rPr lang="en-US" dirty="0"/>
              <a:t>Teen dropout is normal</a:t>
            </a:r>
          </a:p>
          <a:p>
            <a:r>
              <a:rPr lang="en-US" sz="2400" dirty="0"/>
              <a:t>After the first year (largest dropout)</a:t>
            </a:r>
          </a:p>
          <a:p>
            <a:r>
              <a:rPr lang="en-US" sz="2400" dirty="0"/>
              <a:t>After the second year</a:t>
            </a:r>
          </a:p>
          <a:p>
            <a:r>
              <a:rPr lang="en-US" sz="2400" dirty="0"/>
              <a:t>High school</a:t>
            </a:r>
          </a:p>
          <a:p>
            <a:endParaRPr lang="en-US" sz="2400" dirty="0"/>
          </a:p>
        </p:txBody>
      </p:sp>
    </p:spTree>
    <p:extLst>
      <p:ext uri="{BB962C8B-B14F-4D97-AF65-F5344CB8AC3E}">
        <p14:creationId xmlns:p14="http://schemas.microsoft.com/office/powerpoint/2010/main" val="2582879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965F9-BB40-4564-BC66-AB6DB2EAF903}"/>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WHY do they leave?</a:t>
            </a:r>
          </a:p>
        </p:txBody>
      </p:sp>
      <p:sp>
        <p:nvSpPr>
          <p:cNvPr id="3" name="Content Placeholder 2">
            <a:extLst>
              <a:ext uri="{FF2B5EF4-FFF2-40B4-BE49-F238E27FC236}">
                <a16:creationId xmlns:a16="http://schemas.microsoft.com/office/drawing/2014/main" id="{814B7728-46C6-4208-A823-AB8B0B9C33BD}"/>
              </a:ext>
            </a:extLst>
          </p:cNvPr>
          <p:cNvSpPr>
            <a:spLocks noGrp="1"/>
          </p:cNvSpPr>
          <p:nvPr>
            <p:ph idx="1"/>
          </p:nvPr>
        </p:nvSpPr>
        <p:spPr>
          <a:xfrm>
            <a:off x="628650" y="2488405"/>
            <a:ext cx="7886700" cy="3171177"/>
          </a:xfrm>
        </p:spPr>
        <p:txBody>
          <a:bodyPr>
            <a:normAutofit/>
          </a:bodyPr>
          <a:lstStyle/>
          <a:p>
            <a:r>
              <a:rPr lang="en-US" sz="2400" dirty="0"/>
              <a:t>It is usually a combination of factors, not just one factor</a:t>
            </a:r>
          </a:p>
          <a:p>
            <a:r>
              <a:rPr lang="en-US" sz="2400" dirty="0"/>
              <a:t>And there’s a long list of potential reasons!</a:t>
            </a:r>
          </a:p>
          <a:p>
            <a:r>
              <a:rPr lang="en-US" sz="2400" dirty="0"/>
              <a:t>Do any of the following reasons match what we have already discussed?</a:t>
            </a:r>
          </a:p>
        </p:txBody>
      </p:sp>
    </p:spTree>
    <p:extLst>
      <p:ext uri="{BB962C8B-B14F-4D97-AF65-F5344CB8AC3E}">
        <p14:creationId xmlns:p14="http://schemas.microsoft.com/office/powerpoint/2010/main" val="872775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FD861-BDA7-4245-8475-FF12356274A9}"/>
              </a:ext>
            </a:extLst>
          </p:cNvPr>
          <p:cNvSpPr>
            <a:spLocks noGrp="1"/>
          </p:cNvSpPr>
          <p:nvPr>
            <p:ph type="title"/>
          </p:nvPr>
        </p:nvSpPr>
        <p:spPr>
          <a:xfrm>
            <a:off x="628650" y="1120199"/>
            <a:ext cx="7886700" cy="1325563"/>
          </a:xfrm>
        </p:spPr>
        <p:txBody>
          <a:bodyPr/>
          <a:lstStyle/>
          <a:p>
            <a:r>
              <a:rPr lang="en-US" b="1" dirty="0">
                <a:latin typeface="Arial Black" panose="020B0604020202020204" pitchFamily="34" charset="0"/>
                <a:cs typeface="Arial Black" panose="020B0604020202020204" pitchFamily="34" charset="0"/>
              </a:rPr>
              <a:t>WHY do they leave?</a:t>
            </a:r>
          </a:p>
        </p:txBody>
      </p:sp>
      <p:sp>
        <p:nvSpPr>
          <p:cNvPr id="3" name="Content Placeholder 2">
            <a:extLst>
              <a:ext uri="{FF2B5EF4-FFF2-40B4-BE49-F238E27FC236}">
                <a16:creationId xmlns:a16="http://schemas.microsoft.com/office/drawing/2014/main" id="{B57F825A-ADEE-46B4-B89E-B0F5D8C13FC4}"/>
              </a:ext>
            </a:extLst>
          </p:cNvPr>
          <p:cNvSpPr>
            <a:spLocks noGrp="1"/>
          </p:cNvSpPr>
          <p:nvPr>
            <p:ph idx="1"/>
          </p:nvPr>
        </p:nvSpPr>
        <p:spPr>
          <a:xfrm>
            <a:off x="628650" y="2507673"/>
            <a:ext cx="7886700" cy="2867891"/>
          </a:xfrm>
        </p:spPr>
        <p:txBody>
          <a:bodyPr>
            <a:noAutofit/>
          </a:bodyPr>
          <a:lstStyle/>
          <a:p>
            <a:r>
              <a:rPr lang="en-US" sz="2000" dirty="0"/>
              <a:t>Too confusing, lack of understanding</a:t>
            </a:r>
          </a:p>
          <a:p>
            <a:r>
              <a:rPr lang="en-US" sz="2000" dirty="0"/>
              <a:t>Family moved away</a:t>
            </a:r>
          </a:p>
          <a:p>
            <a:r>
              <a:rPr lang="en-US" sz="2000" dirty="0"/>
              <a:t>Never felt welcomed</a:t>
            </a:r>
          </a:p>
          <a:p>
            <a:r>
              <a:rPr lang="en-US" sz="2000" dirty="0"/>
              <a:t>Conflicting time commitments</a:t>
            </a:r>
          </a:p>
          <a:p>
            <a:r>
              <a:rPr lang="en-US" sz="2000" dirty="0"/>
              <a:t>Project groups didn’t meet often enough</a:t>
            </a:r>
          </a:p>
          <a:p>
            <a:r>
              <a:rPr lang="en-US" sz="2000" dirty="0"/>
              <a:t>Youth feel adults were unsupportive</a:t>
            </a:r>
          </a:p>
          <a:p>
            <a:r>
              <a:rPr lang="en-US" sz="2000" dirty="0"/>
              <a:t>Negative experiences from competitive events</a:t>
            </a:r>
          </a:p>
          <a:p>
            <a:r>
              <a:rPr lang="en-US" sz="2000" dirty="0"/>
              <a:t>Too many other activities</a:t>
            </a:r>
          </a:p>
          <a:p>
            <a:endParaRPr lang="en-US" sz="2400" dirty="0"/>
          </a:p>
        </p:txBody>
      </p:sp>
    </p:spTree>
    <p:extLst>
      <p:ext uri="{BB962C8B-B14F-4D97-AF65-F5344CB8AC3E}">
        <p14:creationId xmlns:p14="http://schemas.microsoft.com/office/powerpoint/2010/main" val="14018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56F980-E7A4-4116-B8FB-7B9BB279885E}"/>
              </a:ext>
            </a:extLst>
          </p:cNvPr>
          <p:cNvSpPr>
            <a:spLocks noGrp="1"/>
          </p:cNvSpPr>
          <p:nvPr>
            <p:ph idx="1"/>
          </p:nvPr>
        </p:nvSpPr>
        <p:spPr>
          <a:xfrm>
            <a:off x="628650" y="2507673"/>
            <a:ext cx="7886700" cy="3158836"/>
          </a:xfrm>
        </p:spPr>
        <p:txBody>
          <a:bodyPr>
            <a:normAutofit fontScale="85000" lnSpcReduction="20000"/>
          </a:bodyPr>
          <a:lstStyle/>
          <a:p>
            <a:r>
              <a:rPr lang="en-US" dirty="0"/>
              <a:t>As they grow older, youth want to exercise independence </a:t>
            </a:r>
          </a:p>
          <a:p>
            <a:pPr lvl="1"/>
            <a:r>
              <a:rPr lang="en-US" dirty="0"/>
              <a:t>typically from their parents (but not necessarily a negative thing)</a:t>
            </a:r>
          </a:p>
          <a:p>
            <a:r>
              <a:rPr lang="en-US" dirty="0"/>
              <a:t>Want to do something different</a:t>
            </a:r>
          </a:p>
          <a:p>
            <a:pPr lvl="1"/>
            <a:r>
              <a:rPr lang="en-US" dirty="0"/>
              <a:t>Even if they enjoyed it when they were younger</a:t>
            </a:r>
          </a:p>
          <a:p>
            <a:pPr lvl="1"/>
            <a:r>
              <a:rPr lang="en-US" dirty="0"/>
              <a:t>Want leadership responsibilities </a:t>
            </a:r>
          </a:p>
          <a:p>
            <a:r>
              <a:rPr lang="en-US" dirty="0"/>
              <a:t>Activities are not targeted at older age group</a:t>
            </a:r>
          </a:p>
          <a:p>
            <a:r>
              <a:rPr lang="en-US" dirty="0"/>
              <a:t>Looking for independent activities (rather than group setting)</a:t>
            </a:r>
          </a:p>
          <a:p>
            <a:r>
              <a:rPr lang="en-US" dirty="0"/>
              <a:t>Opportunities for part-time jobs/earn income</a:t>
            </a:r>
          </a:p>
        </p:txBody>
      </p:sp>
      <p:sp>
        <p:nvSpPr>
          <p:cNvPr id="4" name="Title 1">
            <a:extLst>
              <a:ext uri="{FF2B5EF4-FFF2-40B4-BE49-F238E27FC236}">
                <a16:creationId xmlns:a16="http://schemas.microsoft.com/office/drawing/2014/main" id="{8F987FF8-80D0-C14A-9F94-B9572E7D9D76}"/>
              </a:ext>
            </a:extLst>
          </p:cNvPr>
          <p:cNvSpPr txBox="1">
            <a:spLocks/>
          </p:cNvSpPr>
          <p:nvPr/>
        </p:nvSpPr>
        <p:spPr>
          <a:xfrm>
            <a:off x="628650" y="1120199"/>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a:latin typeface="Arial Black" panose="020B0604020202020204" pitchFamily="34" charset="0"/>
                <a:cs typeface="Arial Black" panose="020B0604020202020204" pitchFamily="34" charset="0"/>
              </a:rPr>
              <a:t>WHY do they leave?</a:t>
            </a:r>
            <a:endParaRPr lang="en-US" b="1" dirty="0">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22110310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9960EC-26F9-4065-8D8D-9999CBBD8B7A}"/>
              </a:ext>
            </a:extLst>
          </p:cNvPr>
          <p:cNvSpPr>
            <a:spLocks noGrp="1"/>
          </p:cNvSpPr>
          <p:nvPr>
            <p:ph idx="1"/>
          </p:nvPr>
        </p:nvSpPr>
        <p:spPr>
          <a:xfrm>
            <a:off x="628650" y="2507673"/>
            <a:ext cx="7886700" cy="3200400"/>
          </a:xfrm>
        </p:spPr>
        <p:txBody>
          <a:bodyPr>
            <a:normAutofit fontScale="77500" lnSpcReduction="20000"/>
          </a:bodyPr>
          <a:lstStyle/>
          <a:p>
            <a:r>
              <a:rPr lang="en-US" dirty="0"/>
              <a:t>Parental involvement</a:t>
            </a:r>
          </a:p>
          <a:p>
            <a:r>
              <a:rPr lang="en-US" dirty="0"/>
              <a:t>Lack of success in competitive events</a:t>
            </a:r>
          </a:p>
          <a:p>
            <a:r>
              <a:rPr lang="en-US" dirty="0"/>
              <a:t>Financial concerns</a:t>
            </a:r>
          </a:p>
          <a:p>
            <a:r>
              <a:rPr lang="en-US" dirty="0"/>
              <a:t>Perceived available opportunities</a:t>
            </a:r>
          </a:p>
          <a:p>
            <a:r>
              <a:rPr lang="en-US" dirty="0"/>
              <a:t>Social status (Is it “cool” to a member?)</a:t>
            </a:r>
          </a:p>
          <a:p>
            <a:r>
              <a:rPr lang="en-US" dirty="0"/>
              <a:t>Support from Extension staff and/or volunteers</a:t>
            </a:r>
          </a:p>
          <a:p>
            <a:r>
              <a:rPr lang="en-US" dirty="0"/>
              <a:t>Leader to member ratio (too many members for the number of leaders)</a:t>
            </a:r>
          </a:p>
          <a:p>
            <a:r>
              <a:rPr lang="en-US" dirty="0"/>
              <a:t>Lack of quality meetings</a:t>
            </a:r>
          </a:p>
          <a:p>
            <a:endParaRPr lang="en-US" dirty="0"/>
          </a:p>
        </p:txBody>
      </p:sp>
      <p:sp>
        <p:nvSpPr>
          <p:cNvPr id="4" name="Title 1">
            <a:extLst>
              <a:ext uri="{FF2B5EF4-FFF2-40B4-BE49-F238E27FC236}">
                <a16:creationId xmlns:a16="http://schemas.microsoft.com/office/drawing/2014/main" id="{781FBC7C-836B-9945-A143-31891554D6CA}"/>
              </a:ext>
            </a:extLst>
          </p:cNvPr>
          <p:cNvSpPr txBox="1">
            <a:spLocks/>
          </p:cNvSpPr>
          <p:nvPr/>
        </p:nvSpPr>
        <p:spPr>
          <a:xfrm>
            <a:off x="628650" y="1120199"/>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a:latin typeface="Arial Black" panose="020B0604020202020204" pitchFamily="34" charset="0"/>
                <a:cs typeface="Arial Black" panose="020B0604020202020204" pitchFamily="34" charset="0"/>
              </a:rPr>
              <a:t>WHY do they leave?</a:t>
            </a:r>
            <a:endParaRPr lang="en-US" b="1" dirty="0">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610747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82069-F2B0-440F-84D3-AEE330932D57}"/>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Brainstorm!</a:t>
            </a:r>
          </a:p>
        </p:txBody>
      </p:sp>
      <p:sp>
        <p:nvSpPr>
          <p:cNvPr id="3" name="Content Placeholder 2">
            <a:extLst>
              <a:ext uri="{FF2B5EF4-FFF2-40B4-BE49-F238E27FC236}">
                <a16:creationId xmlns:a16="http://schemas.microsoft.com/office/drawing/2014/main" id="{C2FB7131-B7F3-49B6-8590-E60657ED8413}"/>
              </a:ext>
            </a:extLst>
          </p:cNvPr>
          <p:cNvSpPr>
            <a:spLocks noGrp="1"/>
          </p:cNvSpPr>
          <p:nvPr>
            <p:ph idx="1"/>
          </p:nvPr>
        </p:nvSpPr>
        <p:spPr>
          <a:xfrm>
            <a:off x="628650" y="2488406"/>
            <a:ext cx="7886700" cy="3122686"/>
          </a:xfrm>
        </p:spPr>
        <p:txBody>
          <a:bodyPr>
            <a:normAutofit/>
          </a:bodyPr>
          <a:lstStyle/>
          <a:p>
            <a:r>
              <a:rPr lang="en-US" sz="2400" dirty="0"/>
              <a:t>Now knowing WHEN and WHY members leave, let’s brainstorm what we can do to prevent that.</a:t>
            </a:r>
          </a:p>
          <a:p>
            <a:r>
              <a:rPr lang="en-US" sz="2400" dirty="0"/>
              <a:t>Pick 3-5 reasons </a:t>
            </a:r>
          </a:p>
          <a:p>
            <a:r>
              <a:rPr lang="en-US" sz="2400" dirty="0"/>
              <a:t>Concrete examples of things we can do!</a:t>
            </a:r>
          </a:p>
          <a:p>
            <a:r>
              <a:rPr lang="en-US" sz="2400" dirty="0"/>
              <a:t>What can your club do?</a:t>
            </a:r>
          </a:p>
          <a:p>
            <a:r>
              <a:rPr lang="en-US" sz="2400" dirty="0"/>
              <a:t>What can we do at the county level?</a:t>
            </a:r>
          </a:p>
          <a:p>
            <a:endParaRPr lang="en-US" sz="2400" dirty="0"/>
          </a:p>
        </p:txBody>
      </p:sp>
    </p:spTree>
    <p:extLst>
      <p:ext uri="{BB962C8B-B14F-4D97-AF65-F5344CB8AC3E}">
        <p14:creationId xmlns:p14="http://schemas.microsoft.com/office/powerpoint/2010/main" val="22046738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9FDE1-6C40-4D46-A66F-6B706519681D}"/>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Action!</a:t>
            </a:r>
          </a:p>
        </p:txBody>
      </p:sp>
      <p:sp>
        <p:nvSpPr>
          <p:cNvPr id="3" name="Content Placeholder 2">
            <a:extLst>
              <a:ext uri="{FF2B5EF4-FFF2-40B4-BE49-F238E27FC236}">
                <a16:creationId xmlns:a16="http://schemas.microsoft.com/office/drawing/2014/main" id="{B4C99BD7-A3BC-4BEB-9114-C3BA0138C499}"/>
              </a:ext>
            </a:extLst>
          </p:cNvPr>
          <p:cNvSpPr>
            <a:spLocks noGrp="1"/>
          </p:cNvSpPr>
          <p:nvPr>
            <p:ph idx="1"/>
          </p:nvPr>
        </p:nvSpPr>
        <p:spPr>
          <a:xfrm>
            <a:off x="628650" y="2488406"/>
            <a:ext cx="7886700" cy="3088050"/>
          </a:xfrm>
        </p:spPr>
        <p:txBody>
          <a:bodyPr>
            <a:normAutofit/>
          </a:bodyPr>
          <a:lstStyle/>
          <a:p>
            <a:r>
              <a:rPr lang="en-US" sz="2400" dirty="0"/>
              <a:t>We know 4-H membership is beneficial!</a:t>
            </a:r>
          </a:p>
          <a:p>
            <a:r>
              <a:rPr lang="en-US" sz="2400" dirty="0"/>
              <a:t>But youth cannot gain those skills if they’re not involved</a:t>
            </a:r>
          </a:p>
          <a:p>
            <a:r>
              <a:rPr lang="en-US" sz="2400" dirty="0"/>
              <a:t>Do what you can to help keep them involved</a:t>
            </a:r>
          </a:p>
          <a:p>
            <a:r>
              <a:rPr lang="en-US" sz="2400" dirty="0"/>
              <a:t>Rely on others to help, too!</a:t>
            </a:r>
          </a:p>
        </p:txBody>
      </p:sp>
    </p:spTree>
    <p:extLst>
      <p:ext uri="{BB962C8B-B14F-4D97-AF65-F5344CB8AC3E}">
        <p14:creationId xmlns:p14="http://schemas.microsoft.com/office/powerpoint/2010/main" val="3974423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95953-0353-4887-86FD-A69087DA8A0F}"/>
              </a:ext>
            </a:extLst>
          </p:cNvPr>
          <p:cNvSpPr>
            <a:spLocks noGrp="1"/>
          </p:cNvSpPr>
          <p:nvPr>
            <p:ph type="title"/>
          </p:nvPr>
        </p:nvSpPr>
        <p:spPr>
          <a:xfrm>
            <a:off x="628650" y="1162843"/>
            <a:ext cx="7886700" cy="1325563"/>
          </a:xfrm>
        </p:spPr>
        <p:txBody>
          <a:bodyPr/>
          <a:lstStyle/>
          <a:p>
            <a:r>
              <a:rPr lang="en-US" dirty="0">
                <a:latin typeface="Arial Black" panose="020B0604020202020204" pitchFamily="34" charset="0"/>
                <a:cs typeface="Arial Black" panose="020B0604020202020204" pitchFamily="34" charset="0"/>
              </a:rPr>
              <a:t>Why do members join?</a:t>
            </a:r>
          </a:p>
        </p:txBody>
      </p:sp>
      <p:sp>
        <p:nvSpPr>
          <p:cNvPr id="3" name="Content Placeholder 2">
            <a:extLst>
              <a:ext uri="{FF2B5EF4-FFF2-40B4-BE49-F238E27FC236}">
                <a16:creationId xmlns:a16="http://schemas.microsoft.com/office/drawing/2014/main" id="{1A34368F-BB41-4527-9778-2875AEF94C53}"/>
              </a:ext>
            </a:extLst>
          </p:cNvPr>
          <p:cNvSpPr>
            <a:spLocks noGrp="1"/>
          </p:cNvSpPr>
          <p:nvPr>
            <p:ph idx="1"/>
          </p:nvPr>
        </p:nvSpPr>
        <p:spPr>
          <a:xfrm>
            <a:off x="628650" y="2488406"/>
            <a:ext cx="7886700" cy="3404466"/>
          </a:xfrm>
        </p:spPr>
        <p:txBody>
          <a:bodyPr>
            <a:normAutofit/>
          </a:bodyPr>
          <a:lstStyle/>
          <a:p>
            <a:r>
              <a:rPr lang="en-US" sz="2400" dirty="0"/>
              <a:t>As a young member, parents will sign-up their child to gain experience outside of home and school</a:t>
            </a:r>
          </a:p>
          <a:p>
            <a:r>
              <a:rPr lang="en-US" sz="2400" dirty="0"/>
              <a:t>Parents want their children to learn something new</a:t>
            </a:r>
          </a:p>
          <a:p>
            <a:r>
              <a:rPr lang="en-US" sz="2400" dirty="0"/>
              <a:t>Meet friends</a:t>
            </a:r>
          </a:p>
          <a:p>
            <a:r>
              <a:rPr lang="en-US" sz="2400" dirty="0"/>
              <a:t>Friends are in 4-H</a:t>
            </a:r>
          </a:p>
          <a:p>
            <a:r>
              <a:rPr lang="en-US" sz="2400" dirty="0"/>
              <a:t>Legacy (parents were in 4-H)</a:t>
            </a:r>
          </a:p>
          <a:p>
            <a:r>
              <a:rPr lang="en-US" sz="2400" dirty="0"/>
              <a:t>Fun!</a:t>
            </a:r>
          </a:p>
        </p:txBody>
      </p:sp>
    </p:spTree>
    <p:extLst>
      <p:ext uri="{BB962C8B-B14F-4D97-AF65-F5344CB8AC3E}">
        <p14:creationId xmlns:p14="http://schemas.microsoft.com/office/powerpoint/2010/main" val="3068336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39619-0AC2-4095-86F2-CCC18E5DDC73}"/>
              </a:ext>
            </a:extLst>
          </p:cNvPr>
          <p:cNvSpPr>
            <a:spLocks noGrp="1"/>
          </p:cNvSpPr>
          <p:nvPr>
            <p:ph type="title"/>
          </p:nvPr>
        </p:nvSpPr>
        <p:spPr>
          <a:xfrm>
            <a:off x="628649" y="1162843"/>
            <a:ext cx="8300605" cy="1325563"/>
          </a:xfrm>
        </p:spPr>
        <p:txBody>
          <a:bodyPr/>
          <a:lstStyle/>
          <a:p>
            <a:r>
              <a:rPr lang="en-US" dirty="0">
                <a:latin typeface="Arial Black" panose="020B0604020202020204" pitchFamily="34" charset="0"/>
                <a:cs typeface="Arial Black" panose="020B0604020202020204" pitchFamily="34" charset="0"/>
              </a:rPr>
              <a:t>Membership is important!</a:t>
            </a:r>
          </a:p>
        </p:txBody>
      </p:sp>
      <p:sp>
        <p:nvSpPr>
          <p:cNvPr id="3" name="Content Placeholder 2">
            <a:extLst>
              <a:ext uri="{FF2B5EF4-FFF2-40B4-BE49-F238E27FC236}">
                <a16:creationId xmlns:a16="http://schemas.microsoft.com/office/drawing/2014/main" id="{BEA1CC82-9783-4200-9107-8A9DD6B3A319}"/>
              </a:ext>
            </a:extLst>
          </p:cNvPr>
          <p:cNvSpPr>
            <a:spLocks noGrp="1"/>
          </p:cNvSpPr>
          <p:nvPr>
            <p:ph idx="1"/>
          </p:nvPr>
        </p:nvSpPr>
        <p:spPr>
          <a:xfrm>
            <a:off x="628650" y="2223655"/>
            <a:ext cx="7886700" cy="3449781"/>
          </a:xfrm>
        </p:spPr>
        <p:txBody>
          <a:bodyPr numCol="1">
            <a:normAutofit fontScale="77500" lnSpcReduction="20000"/>
          </a:bodyPr>
          <a:lstStyle/>
          <a:p>
            <a:r>
              <a:rPr lang="en-US" dirty="0"/>
              <a:t>Development of leadership skills &amp; life skills</a:t>
            </a:r>
          </a:p>
          <a:p>
            <a:pPr lvl="1"/>
            <a:r>
              <a:rPr lang="en-US" sz="2000" dirty="0"/>
              <a:t>Self-confidence</a:t>
            </a:r>
          </a:p>
          <a:p>
            <a:pPr lvl="1"/>
            <a:r>
              <a:rPr lang="en-US" sz="2000" dirty="0"/>
              <a:t>Social competence</a:t>
            </a:r>
          </a:p>
          <a:p>
            <a:pPr lvl="1"/>
            <a:r>
              <a:rPr lang="en-US" sz="2000" dirty="0"/>
              <a:t>Practical skills</a:t>
            </a:r>
          </a:p>
          <a:p>
            <a:pPr lvl="1"/>
            <a:r>
              <a:rPr lang="en-US" sz="2000" dirty="0"/>
              <a:t>Take on community leadership roles</a:t>
            </a:r>
          </a:p>
          <a:p>
            <a:pPr lvl="1"/>
            <a:r>
              <a:rPr lang="en-US" sz="2000" dirty="0"/>
              <a:t>Feel more accepted by adults</a:t>
            </a:r>
          </a:p>
          <a:p>
            <a:pPr lvl="1"/>
            <a:r>
              <a:rPr lang="en-US" sz="2000" dirty="0"/>
              <a:t>Communication skills</a:t>
            </a:r>
          </a:p>
          <a:p>
            <a:pPr lvl="1"/>
            <a:r>
              <a:rPr lang="en-US" sz="2000" dirty="0"/>
              <a:t>Problem solving</a:t>
            </a:r>
          </a:p>
          <a:p>
            <a:pPr lvl="1"/>
            <a:r>
              <a:rPr lang="en-US" sz="2000" dirty="0"/>
              <a:t>Responsibility</a:t>
            </a:r>
          </a:p>
          <a:p>
            <a:pPr lvl="1"/>
            <a:r>
              <a:rPr lang="en-US" sz="2000" dirty="0"/>
              <a:t>College preparation</a:t>
            </a:r>
          </a:p>
          <a:p>
            <a:pPr lvl="1"/>
            <a:r>
              <a:rPr lang="en-US" sz="2000" i="1" dirty="0"/>
              <a:t>and more!</a:t>
            </a:r>
          </a:p>
          <a:p>
            <a:r>
              <a:rPr lang="en-US" dirty="0"/>
              <a:t>Less likely to be involved in at-risk behaviors</a:t>
            </a:r>
          </a:p>
          <a:p>
            <a:r>
              <a:rPr lang="en-US" dirty="0"/>
              <a:t>Skills to be successful as an adult</a:t>
            </a:r>
          </a:p>
          <a:p>
            <a:endParaRPr lang="en-US" dirty="0"/>
          </a:p>
          <a:p>
            <a:endParaRPr lang="en-US" dirty="0"/>
          </a:p>
        </p:txBody>
      </p:sp>
    </p:spTree>
    <p:extLst>
      <p:ext uri="{BB962C8B-B14F-4D97-AF65-F5344CB8AC3E}">
        <p14:creationId xmlns:p14="http://schemas.microsoft.com/office/powerpoint/2010/main" val="230980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2DC9D-F8BD-450D-9358-9F5C24FB100F}"/>
              </a:ext>
            </a:extLst>
          </p:cNvPr>
          <p:cNvSpPr>
            <a:spLocks noGrp="1"/>
          </p:cNvSpPr>
          <p:nvPr>
            <p:ph type="title"/>
          </p:nvPr>
        </p:nvSpPr>
        <p:spPr>
          <a:xfrm>
            <a:off x="628649" y="452258"/>
            <a:ext cx="8349095" cy="1325563"/>
          </a:xfrm>
        </p:spPr>
        <p:txBody>
          <a:bodyPr/>
          <a:lstStyle/>
          <a:p>
            <a:r>
              <a:rPr lang="en-US" b="1" dirty="0">
                <a:latin typeface="Arial Black" panose="020B0604020202020204" pitchFamily="34" charset="0"/>
                <a:cs typeface="Arial Black" panose="020B0604020202020204" pitchFamily="34" charset="0"/>
              </a:rPr>
              <a:t>Targeting Life Skills Model</a:t>
            </a:r>
          </a:p>
        </p:txBody>
      </p:sp>
      <p:pic>
        <p:nvPicPr>
          <p:cNvPr id="4" name="Picture 3" descr="tageting life skills basic.jpg">
            <a:extLst>
              <a:ext uri="{FF2B5EF4-FFF2-40B4-BE49-F238E27FC236}">
                <a16:creationId xmlns:a16="http://schemas.microsoft.com/office/drawing/2014/main" id="{E9644543-A002-497F-978B-5787B68FD6B4}"/>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96836" y="1337240"/>
            <a:ext cx="4350327" cy="4350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4E0AE5C5-3651-4D49-8EEB-F18161A5E807}"/>
              </a:ext>
            </a:extLst>
          </p:cNvPr>
          <p:cNvSpPr/>
          <p:nvPr/>
        </p:nvSpPr>
        <p:spPr>
          <a:xfrm>
            <a:off x="3469251" y="5019781"/>
            <a:ext cx="5674749" cy="646331"/>
          </a:xfrm>
          <a:prstGeom prst="rect">
            <a:avLst/>
          </a:prstGeom>
        </p:spPr>
        <p:txBody>
          <a:bodyPr wrap="square">
            <a:spAutoFit/>
          </a:bodyPr>
          <a:lstStyle/>
          <a:p>
            <a:pPr algn="r"/>
            <a:r>
              <a:rPr lang="en-US" altLang="en-US" i="1" dirty="0"/>
              <a:t>Iowa State University Extension, </a:t>
            </a:r>
          </a:p>
          <a:p>
            <a:pPr algn="r"/>
            <a:r>
              <a:rPr lang="en-US" altLang="en-US" i="1" dirty="0"/>
              <a:t>4-H Youth Development</a:t>
            </a:r>
          </a:p>
        </p:txBody>
      </p:sp>
    </p:spTree>
    <p:extLst>
      <p:ext uri="{BB962C8B-B14F-4D97-AF65-F5344CB8AC3E}">
        <p14:creationId xmlns:p14="http://schemas.microsoft.com/office/powerpoint/2010/main" val="1185473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F90C9-3362-4E62-A272-B691EA700DC4}"/>
              </a:ext>
            </a:extLst>
          </p:cNvPr>
          <p:cNvSpPr>
            <a:spLocks noGrp="1"/>
          </p:cNvSpPr>
          <p:nvPr>
            <p:ph type="title"/>
          </p:nvPr>
        </p:nvSpPr>
        <p:spPr>
          <a:xfrm>
            <a:off x="628650" y="775131"/>
            <a:ext cx="8362950" cy="667038"/>
          </a:xfrm>
        </p:spPr>
        <p:txBody>
          <a:bodyPr>
            <a:normAutofit fontScale="90000"/>
          </a:bodyPr>
          <a:lstStyle/>
          <a:p>
            <a:r>
              <a:rPr lang="en-US" b="1" dirty="0">
                <a:latin typeface="Arial Black" panose="020B0604020202020204" pitchFamily="34" charset="0"/>
                <a:cs typeface="Arial Black" panose="020B0604020202020204" pitchFamily="34" charset="0"/>
              </a:rPr>
              <a:t>Targeting Life Skills Model</a:t>
            </a:r>
          </a:p>
        </p:txBody>
      </p:sp>
      <p:graphicFrame>
        <p:nvGraphicFramePr>
          <p:cNvPr id="4" name="Content Placeholder 3">
            <a:extLst>
              <a:ext uri="{FF2B5EF4-FFF2-40B4-BE49-F238E27FC236}">
                <a16:creationId xmlns:a16="http://schemas.microsoft.com/office/drawing/2014/main" id="{0D4C2A22-8529-49AB-8883-1DE3B4156988}"/>
              </a:ext>
            </a:extLst>
          </p:cNvPr>
          <p:cNvGraphicFramePr>
            <a:graphicFrameLocks noGrp="1"/>
          </p:cNvGraphicFramePr>
          <p:nvPr>
            <p:ph idx="1"/>
            <p:extLst>
              <p:ext uri="{D42A27DB-BD31-4B8C-83A1-F6EECF244321}">
                <p14:modId xmlns:p14="http://schemas.microsoft.com/office/powerpoint/2010/main" val="656377011"/>
              </p:ext>
            </p:extLst>
          </p:nvPr>
        </p:nvGraphicFramePr>
        <p:xfrm>
          <a:off x="152400" y="1442169"/>
          <a:ext cx="8839200" cy="4120072"/>
        </p:xfrm>
        <a:graphic>
          <a:graphicData uri="http://schemas.openxmlformats.org/drawingml/2006/table">
            <a:tbl>
              <a:tblPr firstRow="1" bandRow="1">
                <a:tableStyleId>{93296810-A885-4BE3-A3E7-6D5BEEA58F35}</a:tableStyleId>
              </a:tblPr>
              <a:tblGrid>
                <a:gridCol w="1066800">
                  <a:extLst>
                    <a:ext uri="{9D8B030D-6E8A-4147-A177-3AD203B41FA5}">
                      <a16:colId xmlns:a16="http://schemas.microsoft.com/office/drawing/2014/main" val="4059699631"/>
                    </a:ext>
                  </a:extLst>
                </a:gridCol>
                <a:gridCol w="990600">
                  <a:extLst>
                    <a:ext uri="{9D8B030D-6E8A-4147-A177-3AD203B41FA5}">
                      <a16:colId xmlns:a16="http://schemas.microsoft.com/office/drawing/2014/main" val="299675106"/>
                    </a:ext>
                  </a:extLst>
                </a:gridCol>
                <a:gridCol w="1260764">
                  <a:extLst>
                    <a:ext uri="{9D8B030D-6E8A-4147-A177-3AD203B41FA5}">
                      <a16:colId xmlns:a16="http://schemas.microsoft.com/office/drawing/2014/main" val="425870850"/>
                    </a:ext>
                  </a:extLst>
                </a:gridCol>
                <a:gridCol w="1101436">
                  <a:extLst>
                    <a:ext uri="{9D8B030D-6E8A-4147-A177-3AD203B41FA5}">
                      <a16:colId xmlns:a16="http://schemas.microsoft.com/office/drawing/2014/main" val="2293956680"/>
                    </a:ext>
                  </a:extLst>
                </a:gridCol>
                <a:gridCol w="1219200">
                  <a:extLst>
                    <a:ext uri="{9D8B030D-6E8A-4147-A177-3AD203B41FA5}">
                      <a16:colId xmlns:a16="http://schemas.microsoft.com/office/drawing/2014/main" val="168151509"/>
                    </a:ext>
                  </a:extLst>
                </a:gridCol>
                <a:gridCol w="1066800">
                  <a:extLst>
                    <a:ext uri="{9D8B030D-6E8A-4147-A177-3AD203B41FA5}">
                      <a16:colId xmlns:a16="http://schemas.microsoft.com/office/drawing/2014/main" val="1377688876"/>
                    </a:ext>
                  </a:extLst>
                </a:gridCol>
                <a:gridCol w="1028700">
                  <a:extLst>
                    <a:ext uri="{9D8B030D-6E8A-4147-A177-3AD203B41FA5}">
                      <a16:colId xmlns:a16="http://schemas.microsoft.com/office/drawing/2014/main" val="3735116626"/>
                    </a:ext>
                  </a:extLst>
                </a:gridCol>
                <a:gridCol w="1104900">
                  <a:extLst>
                    <a:ext uri="{9D8B030D-6E8A-4147-A177-3AD203B41FA5}">
                      <a16:colId xmlns:a16="http://schemas.microsoft.com/office/drawing/2014/main" val="3142536994"/>
                    </a:ext>
                  </a:extLst>
                </a:gridCol>
              </a:tblGrid>
              <a:tr h="436783">
                <a:tc gridSpan="2">
                  <a:txBody>
                    <a:bodyPr/>
                    <a:lstStyle/>
                    <a:p>
                      <a:pPr algn="ctr"/>
                      <a:r>
                        <a:rPr lang="en-US" sz="2400" dirty="0"/>
                        <a:t>HEAD</a:t>
                      </a:r>
                    </a:p>
                  </a:txBody>
                  <a:tcPr marT="45722" marB="45722"/>
                </a:tc>
                <a:tc hMerge="1">
                  <a:txBody>
                    <a:bodyPr/>
                    <a:lstStyle/>
                    <a:p>
                      <a:endParaRPr lang="en-US" dirty="0"/>
                    </a:p>
                  </a:txBody>
                  <a:tcPr/>
                </a:tc>
                <a:tc gridSpan="2">
                  <a:txBody>
                    <a:bodyPr/>
                    <a:lstStyle/>
                    <a:p>
                      <a:pPr algn="ctr"/>
                      <a:r>
                        <a:rPr lang="en-US" sz="2400" dirty="0"/>
                        <a:t>HEART</a:t>
                      </a:r>
                    </a:p>
                  </a:txBody>
                  <a:tcPr marT="45722" marB="45722"/>
                </a:tc>
                <a:tc hMerge="1">
                  <a:txBody>
                    <a:bodyPr/>
                    <a:lstStyle/>
                    <a:p>
                      <a:endParaRPr lang="en-US" dirty="0"/>
                    </a:p>
                  </a:txBody>
                  <a:tcPr/>
                </a:tc>
                <a:tc gridSpan="2">
                  <a:txBody>
                    <a:bodyPr/>
                    <a:lstStyle/>
                    <a:p>
                      <a:pPr algn="ctr"/>
                      <a:r>
                        <a:rPr lang="en-US" sz="2400" dirty="0"/>
                        <a:t>HANDS</a:t>
                      </a:r>
                    </a:p>
                  </a:txBody>
                  <a:tcPr marT="45722" marB="45722"/>
                </a:tc>
                <a:tc hMerge="1">
                  <a:txBody>
                    <a:bodyPr/>
                    <a:lstStyle/>
                    <a:p>
                      <a:endParaRPr lang="en-US" dirty="0"/>
                    </a:p>
                  </a:txBody>
                  <a:tcPr/>
                </a:tc>
                <a:tc gridSpan="2">
                  <a:txBody>
                    <a:bodyPr/>
                    <a:lstStyle/>
                    <a:p>
                      <a:pPr algn="ctr"/>
                      <a:r>
                        <a:rPr lang="en-US" sz="2400" dirty="0"/>
                        <a:t>HEALTH</a:t>
                      </a:r>
                    </a:p>
                  </a:txBody>
                  <a:tcPr marT="45722" marB="45722"/>
                </a:tc>
                <a:tc hMerge="1">
                  <a:txBody>
                    <a:bodyPr/>
                    <a:lstStyle/>
                    <a:p>
                      <a:endParaRPr lang="en-US" dirty="0"/>
                    </a:p>
                  </a:txBody>
                  <a:tcPr/>
                </a:tc>
                <a:extLst>
                  <a:ext uri="{0D108BD9-81ED-4DB2-BD59-A6C34878D82A}">
                    <a16:rowId xmlns:a16="http://schemas.microsoft.com/office/drawing/2014/main" val="1428675535"/>
                  </a:ext>
                </a:extLst>
              </a:tr>
              <a:tr h="337188">
                <a:tc>
                  <a:txBody>
                    <a:bodyPr/>
                    <a:lstStyle/>
                    <a:p>
                      <a:pPr algn="ctr"/>
                      <a:r>
                        <a:rPr lang="en-US" sz="1200" dirty="0"/>
                        <a:t>Managing</a:t>
                      </a:r>
                      <a:endParaRPr lang="en-US" sz="1200" b="1" dirty="0"/>
                    </a:p>
                  </a:txBody>
                  <a:tcPr marT="45722" marB="45722" anchor="ctr"/>
                </a:tc>
                <a:tc>
                  <a:txBody>
                    <a:bodyPr/>
                    <a:lstStyle/>
                    <a:p>
                      <a:pPr algn="ctr"/>
                      <a:r>
                        <a:rPr lang="en-US" sz="1200" dirty="0"/>
                        <a:t>Thinking</a:t>
                      </a:r>
                      <a:endParaRPr lang="en-US" sz="1200" b="1" dirty="0"/>
                    </a:p>
                  </a:txBody>
                  <a:tcPr marT="45722" marB="45722" anchor="ctr"/>
                </a:tc>
                <a:tc>
                  <a:txBody>
                    <a:bodyPr/>
                    <a:lstStyle/>
                    <a:p>
                      <a:pPr algn="ctr"/>
                      <a:r>
                        <a:rPr lang="en-US" sz="1200" dirty="0"/>
                        <a:t>Relating</a:t>
                      </a:r>
                      <a:endParaRPr lang="en-US" sz="1200" b="1" dirty="0"/>
                    </a:p>
                  </a:txBody>
                  <a:tcPr marT="45722" marB="45722" anchor="ctr"/>
                </a:tc>
                <a:tc>
                  <a:txBody>
                    <a:bodyPr/>
                    <a:lstStyle/>
                    <a:p>
                      <a:pPr algn="ctr"/>
                      <a:r>
                        <a:rPr lang="en-US" sz="1200" dirty="0"/>
                        <a:t>Caring</a:t>
                      </a:r>
                      <a:endParaRPr lang="en-US" sz="1200" b="1" dirty="0"/>
                    </a:p>
                  </a:txBody>
                  <a:tcPr marT="45722" marB="45722" anchor="ctr"/>
                </a:tc>
                <a:tc>
                  <a:txBody>
                    <a:bodyPr/>
                    <a:lstStyle/>
                    <a:p>
                      <a:pPr algn="ctr"/>
                      <a:r>
                        <a:rPr lang="en-US" sz="1200" dirty="0"/>
                        <a:t>Giving</a:t>
                      </a:r>
                      <a:endParaRPr lang="en-US" sz="1200" b="1" dirty="0"/>
                    </a:p>
                  </a:txBody>
                  <a:tcPr marT="45722" marB="45722" anchor="ctr"/>
                </a:tc>
                <a:tc>
                  <a:txBody>
                    <a:bodyPr/>
                    <a:lstStyle/>
                    <a:p>
                      <a:pPr algn="ctr"/>
                      <a:r>
                        <a:rPr lang="en-US" sz="1200" dirty="0"/>
                        <a:t>Working</a:t>
                      </a:r>
                      <a:endParaRPr lang="en-US" sz="1200" b="1" dirty="0"/>
                    </a:p>
                  </a:txBody>
                  <a:tcPr marT="45722" marB="45722" anchor="ctr"/>
                </a:tc>
                <a:tc>
                  <a:txBody>
                    <a:bodyPr/>
                    <a:lstStyle/>
                    <a:p>
                      <a:pPr algn="ctr"/>
                      <a:r>
                        <a:rPr lang="en-US" sz="1200" dirty="0"/>
                        <a:t>Living</a:t>
                      </a:r>
                      <a:endParaRPr lang="en-US" sz="1200" b="1" dirty="0"/>
                    </a:p>
                  </a:txBody>
                  <a:tcPr marT="45722" marB="45722" anchor="ctr"/>
                </a:tc>
                <a:tc>
                  <a:txBody>
                    <a:bodyPr/>
                    <a:lstStyle/>
                    <a:p>
                      <a:pPr algn="ctr"/>
                      <a:r>
                        <a:rPr lang="en-US" sz="1200" dirty="0"/>
                        <a:t>Being</a:t>
                      </a:r>
                      <a:endParaRPr lang="en-US" sz="1200" b="1" dirty="0"/>
                    </a:p>
                  </a:txBody>
                  <a:tcPr marT="45722" marB="45722" anchor="ctr"/>
                </a:tc>
                <a:extLst>
                  <a:ext uri="{0D108BD9-81ED-4DB2-BD59-A6C34878D82A}">
                    <a16:rowId xmlns:a16="http://schemas.microsoft.com/office/drawing/2014/main" val="993729477"/>
                  </a:ext>
                </a:extLst>
              </a:tr>
              <a:tr h="665136">
                <a:tc>
                  <a:txBody>
                    <a:bodyPr/>
                    <a:lstStyle/>
                    <a:p>
                      <a:pPr algn="ctr"/>
                      <a:r>
                        <a:rPr lang="en-US" sz="1200" dirty="0"/>
                        <a:t>Resiliency</a:t>
                      </a:r>
                    </a:p>
                  </a:txBody>
                  <a:tcPr marT="45722" marB="45722" anchor="ctr"/>
                </a:tc>
                <a:tc>
                  <a:txBody>
                    <a:bodyPr/>
                    <a:lstStyle/>
                    <a:p>
                      <a:pPr algn="ctr"/>
                      <a:r>
                        <a:rPr lang="en-US" sz="1200" dirty="0"/>
                        <a:t>Service Learning</a:t>
                      </a:r>
                    </a:p>
                  </a:txBody>
                  <a:tcPr marT="45722" marB="45722" anchor="ctr"/>
                </a:tc>
                <a:tc>
                  <a:txBody>
                    <a:bodyPr/>
                    <a:lstStyle/>
                    <a:p>
                      <a:pPr algn="ctr"/>
                      <a:r>
                        <a:rPr lang="en-US" sz="1200" dirty="0"/>
                        <a:t>Accepting Differences</a:t>
                      </a:r>
                    </a:p>
                  </a:txBody>
                  <a:tcPr marT="45722" marB="45722" anchor="ctr"/>
                </a:tc>
                <a:tc>
                  <a:txBody>
                    <a:bodyPr/>
                    <a:lstStyle/>
                    <a:p>
                      <a:pPr algn="ctr"/>
                      <a:r>
                        <a:rPr lang="en-US" sz="1200" dirty="0"/>
                        <a:t>Nurturing</a:t>
                      </a:r>
                      <a:r>
                        <a:rPr lang="en-US" sz="1200" baseline="0" dirty="0"/>
                        <a:t> Relationships</a:t>
                      </a:r>
                      <a:endParaRPr lang="en-US" sz="1200" dirty="0"/>
                    </a:p>
                  </a:txBody>
                  <a:tcPr marT="45722" marB="45722" anchor="ctr"/>
                </a:tc>
                <a:tc>
                  <a:txBody>
                    <a:bodyPr/>
                    <a:lstStyle/>
                    <a:p>
                      <a:pPr algn="ctr"/>
                      <a:r>
                        <a:rPr lang="en-US" sz="1200" dirty="0"/>
                        <a:t>Community</a:t>
                      </a:r>
                      <a:r>
                        <a:rPr lang="en-US" sz="1200" baseline="0" dirty="0"/>
                        <a:t> Service/</a:t>
                      </a:r>
                    </a:p>
                    <a:p>
                      <a:pPr algn="ctr"/>
                      <a:r>
                        <a:rPr lang="en-US" sz="1200" baseline="0" dirty="0"/>
                        <a:t>Volunteering</a:t>
                      </a:r>
                      <a:endParaRPr lang="en-US" sz="1200" dirty="0"/>
                    </a:p>
                  </a:txBody>
                  <a:tcPr marT="45722" marB="45722" anchor="ctr"/>
                </a:tc>
                <a:tc>
                  <a:txBody>
                    <a:bodyPr/>
                    <a:lstStyle/>
                    <a:p>
                      <a:pPr algn="ctr"/>
                      <a:r>
                        <a:rPr lang="en-US" sz="1200" dirty="0"/>
                        <a:t>Marketable Skills</a:t>
                      </a:r>
                    </a:p>
                  </a:txBody>
                  <a:tcPr marT="45722" marB="45722" anchor="ctr"/>
                </a:tc>
                <a:tc>
                  <a:txBody>
                    <a:bodyPr/>
                    <a:lstStyle/>
                    <a:p>
                      <a:pPr algn="ctr"/>
                      <a:r>
                        <a:rPr lang="en-US" sz="1200" dirty="0"/>
                        <a:t>Healthy Lifestyle</a:t>
                      </a:r>
                      <a:r>
                        <a:rPr lang="en-US" sz="1200" baseline="0" dirty="0"/>
                        <a:t> Choices</a:t>
                      </a:r>
                      <a:endParaRPr lang="en-US" sz="1200" dirty="0"/>
                    </a:p>
                  </a:txBody>
                  <a:tcPr marT="45722" marB="45722" anchor="ctr"/>
                </a:tc>
                <a:tc>
                  <a:txBody>
                    <a:bodyPr/>
                    <a:lstStyle/>
                    <a:p>
                      <a:pPr algn="ctr"/>
                      <a:r>
                        <a:rPr lang="en-US" sz="1200" dirty="0"/>
                        <a:t>Self-esteem</a:t>
                      </a:r>
                    </a:p>
                  </a:txBody>
                  <a:tcPr marT="45722" marB="45722" anchor="ctr"/>
                </a:tc>
                <a:extLst>
                  <a:ext uri="{0D108BD9-81ED-4DB2-BD59-A6C34878D82A}">
                    <a16:rowId xmlns:a16="http://schemas.microsoft.com/office/drawing/2014/main" val="3521361649"/>
                  </a:ext>
                </a:extLst>
              </a:tr>
              <a:tr h="665136">
                <a:tc>
                  <a:txBody>
                    <a:bodyPr/>
                    <a:lstStyle/>
                    <a:p>
                      <a:pPr algn="ctr"/>
                      <a:r>
                        <a:rPr lang="en-US" sz="1200" dirty="0"/>
                        <a:t>Keeping Records</a:t>
                      </a:r>
                    </a:p>
                  </a:txBody>
                  <a:tcPr marT="45722" marB="45722" anchor="ctr"/>
                </a:tc>
                <a:tc>
                  <a:txBody>
                    <a:bodyPr/>
                    <a:lstStyle/>
                    <a:p>
                      <a:pPr algn="ctr"/>
                      <a:r>
                        <a:rPr lang="en-US" sz="1200" dirty="0"/>
                        <a:t>Critical Thinking</a:t>
                      </a:r>
                    </a:p>
                  </a:txBody>
                  <a:tcPr marT="45722" marB="45722" anchor="ctr"/>
                </a:tc>
                <a:tc>
                  <a:txBody>
                    <a:bodyPr/>
                    <a:lstStyle/>
                    <a:p>
                      <a:pPr algn="ctr"/>
                      <a:r>
                        <a:rPr lang="en-US" sz="1200" dirty="0"/>
                        <a:t>Conflict Resolution</a:t>
                      </a:r>
                    </a:p>
                  </a:txBody>
                  <a:tcPr marT="45722" marB="45722" anchor="ctr"/>
                </a:tc>
                <a:tc>
                  <a:txBody>
                    <a:bodyPr/>
                    <a:lstStyle/>
                    <a:p>
                      <a:pPr algn="ctr"/>
                      <a:r>
                        <a:rPr lang="en-US" sz="1200" dirty="0"/>
                        <a:t>Sharing</a:t>
                      </a:r>
                    </a:p>
                  </a:txBody>
                  <a:tcPr marT="45722" marB="45722" anchor="ctr"/>
                </a:tc>
                <a:tc>
                  <a:txBody>
                    <a:bodyPr/>
                    <a:lstStyle/>
                    <a:p>
                      <a:pPr algn="ctr"/>
                      <a:r>
                        <a:rPr lang="en-US" sz="1200" dirty="0"/>
                        <a:t>Leadership</a:t>
                      </a:r>
                    </a:p>
                  </a:txBody>
                  <a:tcPr marT="45722" marB="45722" anchor="ctr"/>
                </a:tc>
                <a:tc>
                  <a:txBody>
                    <a:bodyPr/>
                    <a:lstStyle/>
                    <a:p>
                      <a:pPr algn="ctr"/>
                      <a:r>
                        <a:rPr lang="en-US" sz="1200" dirty="0"/>
                        <a:t>Teamwork</a:t>
                      </a:r>
                    </a:p>
                  </a:txBody>
                  <a:tcPr marT="45722" marB="45722" anchor="ctr"/>
                </a:tc>
                <a:tc>
                  <a:txBody>
                    <a:bodyPr/>
                    <a:lstStyle/>
                    <a:p>
                      <a:pPr algn="ctr"/>
                      <a:r>
                        <a:rPr lang="en-US" sz="1200" dirty="0"/>
                        <a:t>Stress Management</a:t>
                      </a:r>
                    </a:p>
                  </a:txBody>
                  <a:tcPr marT="45722" marB="45722" anchor="ctr"/>
                </a:tc>
                <a:tc>
                  <a:txBody>
                    <a:bodyPr/>
                    <a:lstStyle/>
                    <a:p>
                      <a:pPr algn="ctr"/>
                      <a:r>
                        <a:rPr lang="en-US" sz="1200" dirty="0"/>
                        <a:t>Self-responsibility</a:t>
                      </a:r>
                    </a:p>
                  </a:txBody>
                  <a:tcPr marT="45722" marB="45722" anchor="ctr"/>
                </a:tc>
                <a:extLst>
                  <a:ext uri="{0D108BD9-81ED-4DB2-BD59-A6C34878D82A}">
                    <a16:rowId xmlns:a16="http://schemas.microsoft.com/office/drawing/2014/main" val="3796593860"/>
                  </a:ext>
                </a:extLst>
              </a:tr>
              <a:tr h="665136">
                <a:tc>
                  <a:txBody>
                    <a:bodyPr/>
                    <a:lstStyle/>
                    <a:p>
                      <a:pPr algn="ctr"/>
                      <a:r>
                        <a:rPr lang="en-US" sz="1200" dirty="0"/>
                        <a:t>Wise Use of Resources</a:t>
                      </a:r>
                    </a:p>
                  </a:txBody>
                  <a:tcPr marT="45722" marB="45722" anchor="ctr"/>
                </a:tc>
                <a:tc>
                  <a:txBody>
                    <a:bodyPr/>
                    <a:lstStyle/>
                    <a:p>
                      <a:pPr algn="ctr"/>
                      <a:r>
                        <a:rPr lang="en-US" sz="1200" dirty="0"/>
                        <a:t>Problem</a:t>
                      </a:r>
                      <a:r>
                        <a:rPr lang="en-US" sz="1200" baseline="0" dirty="0"/>
                        <a:t> Solving</a:t>
                      </a:r>
                      <a:endParaRPr lang="en-US" sz="1200" dirty="0"/>
                    </a:p>
                  </a:txBody>
                  <a:tcPr marT="45722" marB="45722" anchor="ctr"/>
                </a:tc>
                <a:tc>
                  <a:txBody>
                    <a:bodyPr/>
                    <a:lstStyle/>
                    <a:p>
                      <a:pPr algn="ctr"/>
                      <a:r>
                        <a:rPr lang="en-US" sz="1200" dirty="0"/>
                        <a:t>Social Skills</a:t>
                      </a:r>
                    </a:p>
                  </a:txBody>
                  <a:tcPr marT="45722" marB="45722" anchor="ctr"/>
                </a:tc>
                <a:tc>
                  <a:txBody>
                    <a:bodyPr/>
                    <a:lstStyle/>
                    <a:p>
                      <a:pPr algn="ctr"/>
                      <a:r>
                        <a:rPr lang="en-US" sz="1200" dirty="0"/>
                        <a:t>Empathy</a:t>
                      </a:r>
                    </a:p>
                  </a:txBody>
                  <a:tcPr marT="45722" marB="45722" anchor="ctr"/>
                </a:tc>
                <a:tc>
                  <a:txBody>
                    <a:bodyPr/>
                    <a:lstStyle/>
                    <a:p>
                      <a:pPr algn="ctr"/>
                      <a:r>
                        <a:rPr lang="en-US" sz="1200" dirty="0"/>
                        <a:t>Responsible</a:t>
                      </a:r>
                      <a:r>
                        <a:rPr lang="en-US" sz="1200" baseline="0" dirty="0"/>
                        <a:t> Citizenship</a:t>
                      </a:r>
                      <a:endParaRPr lang="en-US" sz="1200" dirty="0"/>
                    </a:p>
                  </a:txBody>
                  <a:tcPr marT="45722" marB="45722" anchor="ctr"/>
                </a:tc>
                <a:tc>
                  <a:txBody>
                    <a:bodyPr/>
                    <a:lstStyle/>
                    <a:p>
                      <a:pPr algn="ctr"/>
                      <a:r>
                        <a:rPr lang="en-US" sz="1200" dirty="0"/>
                        <a:t>Self-motivation</a:t>
                      </a:r>
                    </a:p>
                  </a:txBody>
                  <a:tcPr marT="45722" marB="45722" anchor="ctr"/>
                </a:tc>
                <a:tc>
                  <a:txBody>
                    <a:bodyPr/>
                    <a:lstStyle/>
                    <a:p>
                      <a:pPr algn="ctr"/>
                      <a:r>
                        <a:rPr lang="en-US" sz="1200" dirty="0"/>
                        <a:t>Disease</a:t>
                      </a:r>
                      <a:r>
                        <a:rPr lang="en-US" sz="1200" baseline="0" dirty="0"/>
                        <a:t> Prevention</a:t>
                      </a:r>
                      <a:endParaRPr lang="en-US" sz="1200" dirty="0"/>
                    </a:p>
                  </a:txBody>
                  <a:tcPr marT="45722" marB="45722" anchor="ctr"/>
                </a:tc>
                <a:tc>
                  <a:txBody>
                    <a:bodyPr/>
                    <a:lstStyle/>
                    <a:p>
                      <a:pPr algn="ctr"/>
                      <a:r>
                        <a:rPr lang="en-US" sz="1200" dirty="0"/>
                        <a:t>Character</a:t>
                      </a:r>
                    </a:p>
                  </a:txBody>
                  <a:tcPr marT="45722" marB="45722" anchor="ctr"/>
                </a:tc>
                <a:extLst>
                  <a:ext uri="{0D108BD9-81ED-4DB2-BD59-A6C34878D82A}">
                    <a16:rowId xmlns:a16="http://schemas.microsoft.com/office/drawing/2014/main" val="2427014290"/>
                  </a:ext>
                </a:extLst>
              </a:tr>
              <a:tr h="859134">
                <a:tc>
                  <a:txBody>
                    <a:bodyPr/>
                    <a:lstStyle/>
                    <a:p>
                      <a:pPr algn="ctr"/>
                      <a:r>
                        <a:rPr lang="en-US" sz="1200" dirty="0"/>
                        <a:t>Planning/</a:t>
                      </a:r>
                    </a:p>
                    <a:p>
                      <a:pPr algn="ctr"/>
                      <a:r>
                        <a:rPr lang="en-US" sz="1200" dirty="0"/>
                        <a:t>Organizing</a:t>
                      </a:r>
                    </a:p>
                  </a:txBody>
                  <a:tcPr marT="45722" marB="45722" anchor="ctr"/>
                </a:tc>
                <a:tc>
                  <a:txBody>
                    <a:bodyPr/>
                    <a:lstStyle/>
                    <a:p>
                      <a:pPr algn="ctr"/>
                      <a:r>
                        <a:rPr lang="en-US" sz="1200" dirty="0"/>
                        <a:t>Decision Making</a:t>
                      </a:r>
                    </a:p>
                  </a:txBody>
                  <a:tcPr marT="45722" marB="45722" anchor="ctr"/>
                </a:tc>
                <a:tc>
                  <a:txBody>
                    <a:bodyPr/>
                    <a:lstStyle/>
                    <a:p>
                      <a:pPr algn="ctr"/>
                      <a:r>
                        <a:rPr lang="en-US" sz="1200" dirty="0"/>
                        <a:t>Cooperation</a:t>
                      </a:r>
                    </a:p>
                  </a:txBody>
                  <a:tcPr marT="45722" marB="45722" anchor="ctr"/>
                </a:tc>
                <a:tc>
                  <a:txBody>
                    <a:bodyPr/>
                    <a:lstStyle/>
                    <a:p>
                      <a:pPr algn="ctr"/>
                      <a:r>
                        <a:rPr lang="en-US" sz="1200" dirty="0"/>
                        <a:t>Concern</a:t>
                      </a:r>
                      <a:r>
                        <a:rPr lang="en-US" sz="1200" baseline="0" dirty="0"/>
                        <a:t> for Others</a:t>
                      </a:r>
                      <a:endParaRPr lang="en-US" sz="1200" dirty="0"/>
                    </a:p>
                  </a:txBody>
                  <a:tcPr marT="45722" marB="45722" anchor="ctr"/>
                </a:tc>
                <a:tc>
                  <a:txBody>
                    <a:bodyPr/>
                    <a:lstStyle/>
                    <a:p>
                      <a:pPr algn="ctr"/>
                      <a:r>
                        <a:rPr lang="en-US" sz="1200" dirty="0"/>
                        <a:t>Contribution</a:t>
                      </a:r>
                      <a:r>
                        <a:rPr lang="en-US" sz="1200" baseline="0" dirty="0"/>
                        <a:t> to Group Effort</a:t>
                      </a:r>
                      <a:endParaRPr lang="en-US" sz="1200" dirty="0"/>
                    </a:p>
                  </a:txBody>
                  <a:tcPr marT="45722" marB="45722" anchor="ctr"/>
                </a:tc>
                <a:tc>
                  <a:txBody>
                    <a:bodyPr/>
                    <a:lstStyle/>
                    <a:p>
                      <a:pPr algn="ctr"/>
                      <a:endParaRPr lang="en-US" sz="1200" dirty="0"/>
                    </a:p>
                  </a:txBody>
                  <a:tcPr marT="45722" marB="45722" anchor="ctr"/>
                </a:tc>
                <a:tc>
                  <a:txBody>
                    <a:bodyPr/>
                    <a:lstStyle/>
                    <a:p>
                      <a:pPr algn="ctr"/>
                      <a:r>
                        <a:rPr lang="en-US" sz="1200" dirty="0"/>
                        <a:t>Personal Safety</a:t>
                      </a:r>
                    </a:p>
                  </a:txBody>
                  <a:tcPr marT="45722" marB="45722" anchor="ctr"/>
                </a:tc>
                <a:tc>
                  <a:txBody>
                    <a:bodyPr/>
                    <a:lstStyle/>
                    <a:p>
                      <a:pPr algn="ctr"/>
                      <a:r>
                        <a:rPr lang="en-US" sz="1200" dirty="0"/>
                        <a:t>Managing Feelings</a:t>
                      </a:r>
                    </a:p>
                  </a:txBody>
                  <a:tcPr marT="45722" marB="45722" anchor="ctr"/>
                </a:tc>
                <a:extLst>
                  <a:ext uri="{0D108BD9-81ED-4DB2-BD59-A6C34878D82A}">
                    <a16:rowId xmlns:a16="http://schemas.microsoft.com/office/drawing/2014/main" val="2257002813"/>
                  </a:ext>
                </a:extLst>
              </a:tr>
              <a:tr h="471138">
                <a:tc>
                  <a:txBody>
                    <a:bodyPr/>
                    <a:lstStyle/>
                    <a:p>
                      <a:pPr algn="ctr"/>
                      <a:r>
                        <a:rPr lang="en-US" sz="1200" dirty="0"/>
                        <a:t>Goal Setting</a:t>
                      </a:r>
                    </a:p>
                  </a:txBody>
                  <a:tcPr marT="45722" marB="45722" anchor="ctr"/>
                </a:tc>
                <a:tc>
                  <a:txBody>
                    <a:bodyPr/>
                    <a:lstStyle/>
                    <a:p>
                      <a:pPr algn="ctr"/>
                      <a:r>
                        <a:rPr lang="en-US" sz="1200" dirty="0"/>
                        <a:t>Learning to Learn</a:t>
                      </a:r>
                    </a:p>
                  </a:txBody>
                  <a:tcPr marT="45722" marB="45722" anchor="ctr"/>
                </a:tc>
                <a:tc>
                  <a:txBody>
                    <a:bodyPr/>
                    <a:lstStyle/>
                    <a:p>
                      <a:pPr algn="ctr"/>
                      <a:r>
                        <a:rPr lang="en-US" sz="1200" dirty="0"/>
                        <a:t>Communication</a:t>
                      </a:r>
                    </a:p>
                  </a:txBody>
                  <a:tcPr marT="45722" marB="45722" anchor="ctr"/>
                </a:tc>
                <a:tc>
                  <a:txBody>
                    <a:bodyPr/>
                    <a:lstStyle/>
                    <a:p>
                      <a:pPr algn="ctr"/>
                      <a:endParaRPr lang="en-US" sz="1200" dirty="0"/>
                    </a:p>
                  </a:txBody>
                  <a:tcPr marT="45722" marB="45722" anchor="ctr"/>
                </a:tc>
                <a:tc>
                  <a:txBody>
                    <a:bodyPr/>
                    <a:lstStyle/>
                    <a:p>
                      <a:pPr algn="ctr"/>
                      <a:endParaRPr lang="en-US" sz="1200" dirty="0"/>
                    </a:p>
                  </a:txBody>
                  <a:tcPr marT="45722" marB="45722" anchor="ctr"/>
                </a:tc>
                <a:tc>
                  <a:txBody>
                    <a:bodyPr/>
                    <a:lstStyle/>
                    <a:p>
                      <a:pPr algn="ctr"/>
                      <a:endParaRPr lang="en-US" sz="1200" dirty="0"/>
                    </a:p>
                  </a:txBody>
                  <a:tcPr marT="45722" marB="45722" anchor="ctr"/>
                </a:tc>
                <a:tc>
                  <a:txBody>
                    <a:bodyPr/>
                    <a:lstStyle/>
                    <a:p>
                      <a:pPr algn="ctr"/>
                      <a:endParaRPr lang="en-US" sz="1200" dirty="0"/>
                    </a:p>
                  </a:txBody>
                  <a:tcPr marT="45722" marB="45722" anchor="ctr"/>
                </a:tc>
                <a:tc>
                  <a:txBody>
                    <a:bodyPr/>
                    <a:lstStyle/>
                    <a:p>
                      <a:pPr algn="ctr"/>
                      <a:r>
                        <a:rPr lang="en-US" sz="1200" dirty="0"/>
                        <a:t>Self-discipline</a:t>
                      </a:r>
                    </a:p>
                  </a:txBody>
                  <a:tcPr marT="45722" marB="45722" anchor="ctr"/>
                </a:tc>
                <a:extLst>
                  <a:ext uri="{0D108BD9-81ED-4DB2-BD59-A6C34878D82A}">
                    <a16:rowId xmlns:a16="http://schemas.microsoft.com/office/drawing/2014/main" val="632327008"/>
                  </a:ext>
                </a:extLst>
              </a:tr>
            </a:tbl>
          </a:graphicData>
        </a:graphic>
      </p:graphicFrame>
    </p:spTree>
    <p:extLst>
      <p:ext uri="{BB962C8B-B14F-4D97-AF65-F5344CB8AC3E}">
        <p14:creationId xmlns:p14="http://schemas.microsoft.com/office/powerpoint/2010/main" val="1272786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E8C00-8A84-4857-9FDE-7720D907EBF0}"/>
              </a:ext>
            </a:extLst>
          </p:cNvPr>
          <p:cNvSpPr>
            <a:spLocks noGrp="1"/>
          </p:cNvSpPr>
          <p:nvPr>
            <p:ph type="title"/>
          </p:nvPr>
        </p:nvSpPr>
        <p:spPr>
          <a:xfrm>
            <a:off x="628649" y="1162843"/>
            <a:ext cx="8203623" cy="1325563"/>
          </a:xfrm>
        </p:spPr>
        <p:txBody>
          <a:bodyPr/>
          <a:lstStyle/>
          <a:p>
            <a:r>
              <a:rPr lang="en-US" b="1" dirty="0">
                <a:latin typeface="Arial Black" panose="020B0604020202020204" pitchFamily="34" charset="0"/>
                <a:cs typeface="Arial Black" panose="020B0604020202020204" pitchFamily="34" charset="0"/>
              </a:rPr>
              <a:t>Membership is important!</a:t>
            </a:r>
          </a:p>
        </p:txBody>
      </p:sp>
      <p:sp>
        <p:nvSpPr>
          <p:cNvPr id="3" name="Content Placeholder 2">
            <a:extLst>
              <a:ext uri="{FF2B5EF4-FFF2-40B4-BE49-F238E27FC236}">
                <a16:creationId xmlns:a16="http://schemas.microsoft.com/office/drawing/2014/main" id="{1B34F507-E3AF-4A3F-A715-805700A26B6B}"/>
              </a:ext>
            </a:extLst>
          </p:cNvPr>
          <p:cNvSpPr>
            <a:spLocks noGrp="1"/>
          </p:cNvSpPr>
          <p:nvPr>
            <p:ph idx="1"/>
          </p:nvPr>
        </p:nvSpPr>
        <p:spPr>
          <a:xfrm>
            <a:off x="628650" y="2488406"/>
            <a:ext cx="7886700" cy="3129612"/>
          </a:xfrm>
        </p:spPr>
        <p:txBody>
          <a:bodyPr>
            <a:noAutofit/>
          </a:bodyPr>
          <a:lstStyle/>
          <a:p>
            <a:r>
              <a:rPr lang="en-US" sz="2400" dirty="0"/>
              <a:t>Lerner &amp; Lerner (2013) found that 4-H members are:</a:t>
            </a:r>
          </a:p>
          <a:p>
            <a:pPr lvl="1"/>
            <a:r>
              <a:rPr lang="en-US" sz="1800" dirty="0"/>
              <a:t>Nearly 4x more likely to make contributions to their communities</a:t>
            </a:r>
          </a:p>
          <a:p>
            <a:pPr lvl="1"/>
            <a:r>
              <a:rPr lang="en-US" sz="1800" dirty="0"/>
              <a:t>About 2x more likely to be civically active</a:t>
            </a:r>
          </a:p>
          <a:p>
            <a:pPr lvl="1"/>
            <a:r>
              <a:rPr lang="en-US" sz="1800" dirty="0"/>
              <a:t>Nearly 2x more likely to participate in science, engineering, and computer technology programs during out-of-school time</a:t>
            </a:r>
          </a:p>
          <a:p>
            <a:pPr lvl="1"/>
            <a:r>
              <a:rPr lang="en-US" sz="1800" dirty="0"/>
              <a:t>Nearly 2x more likely to make healthier choices</a:t>
            </a:r>
          </a:p>
          <a:p>
            <a:pPr lvl="1"/>
            <a:r>
              <a:rPr lang="en-US" sz="1800" dirty="0"/>
              <a:t>Females in grade 10 are nearly 2x more likely and females in grade 12 are nearly 3x more likely to take part in science programs during out-of-school time compared to other girls</a:t>
            </a:r>
          </a:p>
        </p:txBody>
      </p:sp>
    </p:spTree>
    <p:extLst>
      <p:ext uri="{BB962C8B-B14F-4D97-AF65-F5344CB8AC3E}">
        <p14:creationId xmlns:p14="http://schemas.microsoft.com/office/powerpoint/2010/main" val="2413831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ADC41-145B-4F10-AD08-778CA3C40069}"/>
              </a:ext>
            </a:extLst>
          </p:cNvPr>
          <p:cNvSpPr>
            <a:spLocks noGrp="1"/>
          </p:cNvSpPr>
          <p:nvPr>
            <p:ph type="title"/>
          </p:nvPr>
        </p:nvSpPr>
        <p:spPr>
          <a:xfrm>
            <a:off x="628650" y="1162843"/>
            <a:ext cx="8286750" cy="1325563"/>
          </a:xfrm>
        </p:spPr>
        <p:txBody>
          <a:bodyPr/>
          <a:lstStyle/>
          <a:p>
            <a:r>
              <a:rPr lang="en-US" b="1" dirty="0">
                <a:latin typeface="Arial Black" panose="020B0604020202020204" pitchFamily="34" charset="0"/>
                <a:cs typeface="Arial Black" panose="020B0604020202020204" pitchFamily="34" charset="0"/>
              </a:rPr>
              <a:t>Membership is important!</a:t>
            </a:r>
          </a:p>
        </p:txBody>
      </p:sp>
      <p:sp>
        <p:nvSpPr>
          <p:cNvPr id="3" name="Content Placeholder 2">
            <a:extLst>
              <a:ext uri="{FF2B5EF4-FFF2-40B4-BE49-F238E27FC236}">
                <a16:creationId xmlns:a16="http://schemas.microsoft.com/office/drawing/2014/main" id="{527C5F3E-2F83-4CCC-ACB3-0C49859A4B00}"/>
              </a:ext>
            </a:extLst>
          </p:cNvPr>
          <p:cNvSpPr>
            <a:spLocks noGrp="1"/>
          </p:cNvSpPr>
          <p:nvPr>
            <p:ph idx="1"/>
          </p:nvPr>
        </p:nvSpPr>
        <p:spPr>
          <a:xfrm>
            <a:off x="628650" y="2389909"/>
            <a:ext cx="7886700" cy="3787054"/>
          </a:xfrm>
        </p:spPr>
        <p:txBody>
          <a:bodyPr>
            <a:normAutofit/>
          </a:bodyPr>
          <a:lstStyle/>
          <a:p>
            <a:pPr marL="0" indent="0" algn="ctr">
              <a:buNone/>
            </a:pPr>
            <a:r>
              <a:rPr lang="en-US" sz="4400" i="1" dirty="0"/>
              <a:t>And hopefully it is..</a:t>
            </a:r>
          </a:p>
          <a:p>
            <a:pPr marL="0" indent="0" algn="ctr">
              <a:buNone/>
            </a:pPr>
            <a:r>
              <a:rPr lang="en-US" sz="13800" b="1" dirty="0">
                <a:solidFill>
                  <a:schemeClr val="accent6">
                    <a:lumMod val="75000"/>
                  </a:schemeClr>
                </a:solidFill>
              </a:rPr>
              <a:t>FUN!!!!</a:t>
            </a:r>
          </a:p>
        </p:txBody>
      </p:sp>
    </p:spTree>
    <p:extLst>
      <p:ext uri="{BB962C8B-B14F-4D97-AF65-F5344CB8AC3E}">
        <p14:creationId xmlns:p14="http://schemas.microsoft.com/office/powerpoint/2010/main" val="1196546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00A69-E852-44B4-BC56-08D87F4B85CF}"/>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But….</a:t>
            </a:r>
          </a:p>
        </p:txBody>
      </p:sp>
      <p:sp>
        <p:nvSpPr>
          <p:cNvPr id="3" name="Content Placeholder 2">
            <a:extLst>
              <a:ext uri="{FF2B5EF4-FFF2-40B4-BE49-F238E27FC236}">
                <a16:creationId xmlns:a16="http://schemas.microsoft.com/office/drawing/2014/main" id="{CE577120-B517-4E1B-8DF4-611D3C4223B9}"/>
              </a:ext>
            </a:extLst>
          </p:cNvPr>
          <p:cNvSpPr>
            <a:spLocks noGrp="1"/>
          </p:cNvSpPr>
          <p:nvPr>
            <p:ph idx="1"/>
          </p:nvPr>
        </p:nvSpPr>
        <p:spPr>
          <a:xfrm>
            <a:off x="628650" y="2327563"/>
            <a:ext cx="7886700" cy="3332019"/>
          </a:xfrm>
        </p:spPr>
        <p:txBody>
          <a:bodyPr>
            <a:normAutofit/>
          </a:bodyPr>
          <a:lstStyle/>
          <a:p>
            <a:pPr marL="0" indent="0" algn="ctr">
              <a:lnSpc>
                <a:spcPct val="120000"/>
              </a:lnSpc>
              <a:buNone/>
            </a:pPr>
            <a:r>
              <a:rPr lang="en-US" sz="4400" i="1" dirty="0">
                <a:solidFill>
                  <a:schemeClr val="accent6">
                    <a:lumMod val="75000"/>
                  </a:schemeClr>
                </a:solidFill>
              </a:rPr>
              <a:t>How can youth have these awesome benefits and gain such incredible life skills if they’re not a member of our 4-H program??</a:t>
            </a:r>
          </a:p>
        </p:txBody>
      </p:sp>
    </p:spTree>
    <p:extLst>
      <p:ext uri="{BB962C8B-B14F-4D97-AF65-F5344CB8AC3E}">
        <p14:creationId xmlns:p14="http://schemas.microsoft.com/office/powerpoint/2010/main" val="649053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2864C-2191-4BB5-B908-1219EFEA6C37}"/>
              </a:ext>
            </a:extLst>
          </p:cNvPr>
          <p:cNvSpPr>
            <a:spLocks noGrp="1"/>
          </p:cNvSpPr>
          <p:nvPr>
            <p:ph type="title"/>
          </p:nvPr>
        </p:nvSpPr>
        <p:spPr>
          <a:xfrm>
            <a:off x="628650" y="1162843"/>
            <a:ext cx="8321386" cy="1325563"/>
          </a:xfrm>
        </p:spPr>
        <p:txBody>
          <a:bodyPr/>
          <a:lstStyle/>
          <a:p>
            <a:r>
              <a:rPr lang="en-US" b="1" dirty="0">
                <a:latin typeface="Arial Black" panose="020B0604020202020204" pitchFamily="34" charset="0"/>
                <a:cs typeface="Arial Black" panose="020B0604020202020204" pitchFamily="34" charset="0"/>
              </a:rPr>
              <a:t>Activity: Why do members leave?</a:t>
            </a:r>
          </a:p>
        </p:txBody>
      </p:sp>
      <p:sp>
        <p:nvSpPr>
          <p:cNvPr id="3" name="Content Placeholder 2">
            <a:extLst>
              <a:ext uri="{FF2B5EF4-FFF2-40B4-BE49-F238E27FC236}">
                <a16:creationId xmlns:a16="http://schemas.microsoft.com/office/drawing/2014/main" id="{53694279-6BD0-4A16-B4D9-1FAE86E1C231}"/>
              </a:ext>
            </a:extLst>
          </p:cNvPr>
          <p:cNvSpPr>
            <a:spLocks noGrp="1"/>
          </p:cNvSpPr>
          <p:nvPr>
            <p:ph idx="1"/>
          </p:nvPr>
        </p:nvSpPr>
        <p:spPr>
          <a:xfrm>
            <a:off x="628650" y="2488406"/>
            <a:ext cx="7886700" cy="2644704"/>
          </a:xfrm>
        </p:spPr>
        <p:txBody>
          <a:bodyPr>
            <a:normAutofit/>
          </a:bodyPr>
          <a:lstStyle/>
          <a:p>
            <a:r>
              <a:rPr lang="en-US" sz="2400" dirty="0"/>
              <a:t>Small groups</a:t>
            </a:r>
          </a:p>
          <a:p>
            <a:r>
              <a:rPr lang="en-US" sz="2400" dirty="0"/>
              <a:t>What do you think?</a:t>
            </a:r>
          </a:p>
        </p:txBody>
      </p:sp>
    </p:spTree>
    <p:extLst>
      <p:ext uri="{BB962C8B-B14F-4D97-AF65-F5344CB8AC3E}">
        <p14:creationId xmlns:p14="http://schemas.microsoft.com/office/powerpoint/2010/main" val="26064734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434</TotalTime>
  <Words>2944</Words>
  <Application>Microsoft Office PowerPoint</Application>
  <PresentationFormat>On-screen Show (4:3)</PresentationFormat>
  <Paragraphs>247</Paragraphs>
  <Slides>16</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Arial Black</vt:lpstr>
      <vt:lpstr>Calibri</vt:lpstr>
      <vt:lpstr>Calibri Light</vt:lpstr>
      <vt:lpstr>Office Theme</vt:lpstr>
      <vt:lpstr>Texas 4-H MEMBER RETENTION</vt:lpstr>
      <vt:lpstr>Why do members join?</vt:lpstr>
      <vt:lpstr>Membership is important!</vt:lpstr>
      <vt:lpstr>Targeting Life Skills Model</vt:lpstr>
      <vt:lpstr>Targeting Life Skills Model</vt:lpstr>
      <vt:lpstr>Membership is important!</vt:lpstr>
      <vt:lpstr>Membership is important!</vt:lpstr>
      <vt:lpstr>But….</vt:lpstr>
      <vt:lpstr>Activity: Why do members leave?</vt:lpstr>
      <vt:lpstr>WHEN do they leave?</vt:lpstr>
      <vt:lpstr>WHY do they leave?</vt:lpstr>
      <vt:lpstr>WHY do they leave?</vt:lpstr>
      <vt:lpstr>PowerPoint Presentation</vt:lpstr>
      <vt:lpstr>PowerPoint Presentation</vt:lpstr>
      <vt:lpstr>Brainstorm!</vt:lpstr>
      <vt:lpstr>Action!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4-H Member Retention</dc:title>
  <dc:creator>Laura A. Huebinger</dc:creator>
  <cp:lastModifiedBy>Misty M. Cathey</cp:lastModifiedBy>
  <cp:revision>66</cp:revision>
  <dcterms:created xsi:type="dcterms:W3CDTF">2018-03-02T21:47:52Z</dcterms:created>
  <dcterms:modified xsi:type="dcterms:W3CDTF">2024-12-11T15:44:12Z</dcterms:modified>
</cp:coreProperties>
</file>