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9" r:id="rId4"/>
    <p:sldId id="260" r:id="rId5"/>
    <p:sldId id="261" r:id="rId6"/>
    <p:sldId id="262" r:id="rId7"/>
    <p:sldId id="263" r:id="rId8"/>
    <p:sldId id="267" r:id="rId9"/>
    <p:sldId id="268"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59"/>
    <p:restoredTop sz="92691" autoAdjust="0"/>
  </p:normalViewPr>
  <p:slideViewPr>
    <p:cSldViewPr>
      <p:cViewPr varScale="1">
        <p:scale>
          <a:sx n="102" d="100"/>
          <a:sy n="102" d="100"/>
        </p:scale>
        <p:origin x="2076"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E0E75F-1B60-491D-B910-B9FAE3D19907}" type="datetimeFigureOut">
              <a:rPr lang="en-US" smtClean="0"/>
              <a:t>7/23/2024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B45DE50-F515-4FE3-849D-4BA295EA6C58}" type="slidenum">
              <a:rPr lang="en-US" smtClean="0"/>
              <a:t>‹#›</a:t>
            </a:fld>
            <a:endParaRPr lang="en-US"/>
          </a:p>
        </p:txBody>
      </p:sp>
    </p:spTree>
    <p:extLst>
      <p:ext uri="{BB962C8B-B14F-4D97-AF65-F5344CB8AC3E}">
        <p14:creationId xmlns:p14="http://schemas.microsoft.com/office/powerpoint/2010/main" val="408433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you welcome</a:t>
            </a:r>
            <a:r>
              <a:rPr lang="en-US" baseline="0" dirty="0"/>
              <a:t> new members and parents to your 4-H program, we need to make sure they know how to use 4HOnline. Gone are the days that all enrollment and event registration is completed in the county office.  Families can enroll and register for events at home, at a club meeting, in the office and even on their phone as long as they are connected to the web.  Yea for technology when it works!</a:t>
            </a:r>
          </a:p>
          <a:p>
            <a:endParaRPr lang="en-US" baseline="0" dirty="0"/>
          </a:p>
          <a:p>
            <a:r>
              <a:rPr lang="en-US" baseline="0" dirty="0"/>
              <a:t>So let’s talk about 4HOnline so that we understand and can share the enrollment process with new families and members.</a:t>
            </a:r>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1</a:t>
            </a:fld>
            <a:endParaRPr lang="en-US"/>
          </a:p>
        </p:txBody>
      </p:sp>
    </p:spTree>
    <p:extLst>
      <p:ext uri="{BB962C8B-B14F-4D97-AF65-F5344CB8AC3E}">
        <p14:creationId xmlns:p14="http://schemas.microsoft.com/office/powerpoint/2010/main" val="22319701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several items that families need to remember when working through the enrollment process.</a:t>
            </a:r>
          </a:p>
          <a:p>
            <a:r>
              <a:rPr lang="en-US" dirty="0"/>
              <a:t>-Membership</a:t>
            </a:r>
            <a:r>
              <a:rPr lang="en-US" baseline="0" dirty="0"/>
              <a:t> is pending until it is approved at the county level.</a:t>
            </a:r>
          </a:p>
          <a:p>
            <a:r>
              <a:rPr lang="en-US" baseline="0" dirty="0"/>
              <a:t>-If families choose to pay by credit card, they should realize that the card will not be charged until enrollment has been approved.  The same is true in the registration process.  So families should plan to make sure there is enough money on the card for several days (or even weeks when thinking about registration).</a:t>
            </a:r>
          </a:p>
          <a:p>
            <a:r>
              <a:rPr lang="en-US" baseline="0" dirty="0"/>
              <a:t>-As you saw earlier in the slides, it takes longer for enrollment to become active when paying by county/club check.  If there is a rush because someone forgot about enrolling before needing to register for an event, I would encourage the credit card option because of timing issues.</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10</a:t>
            </a:fld>
            <a:endParaRPr lang="en-US"/>
          </a:p>
        </p:txBody>
      </p:sp>
    </p:spTree>
    <p:extLst>
      <p:ext uri="{BB962C8B-B14F-4D97-AF65-F5344CB8AC3E}">
        <p14:creationId xmlns:p14="http://schemas.microsoft.com/office/powerpoint/2010/main" val="2471841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is no reason for people to get lost in the 4HOnline enrollment process.  Step by step instructions are available on the Texas 4-H webpage and are not that difficult to follow.  As it is with all technology, we sometimes have issues with the system.  Nevertheless, no matter how you feel about it, it is here to stay.  Encourage your people to get familiar with it and do things early so that they don’t get caught at the last minute which causes even greater frustration with the system.</a:t>
            </a:r>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11</a:t>
            </a:fld>
            <a:endParaRPr lang="en-US"/>
          </a:p>
        </p:txBody>
      </p:sp>
    </p:spTree>
    <p:extLst>
      <p:ext uri="{BB962C8B-B14F-4D97-AF65-F5344CB8AC3E}">
        <p14:creationId xmlns:p14="http://schemas.microsoft.com/office/powerpoint/2010/main" val="24220562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4HOnline is the official Texas 4-H Youth Development Program database for enrolled 4-H members and volunteers.  The</a:t>
            </a:r>
            <a:r>
              <a:rPr lang="en-US" baseline="0" dirty="0"/>
              <a:t> system is a secure database that is in compliance with the PCI Security Standards Council.  Texas 4-H and 4HOnline works together to ensure the highest level of protection for the information on the system.  We do not share or sell any of the personal information to third party vendors.  </a:t>
            </a:r>
          </a:p>
          <a:p>
            <a:endParaRPr lang="en-US" baseline="0" dirty="0"/>
          </a:p>
          <a:p>
            <a:r>
              <a:rPr lang="en-US" baseline="0" dirty="0"/>
              <a:t>Each year on August 14</a:t>
            </a:r>
            <a:r>
              <a:rPr lang="en-US" baseline="30000" dirty="0"/>
              <a:t>th</a:t>
            </a:r>
            <a:r>
              <a:rPr lang="en-US" baseline="0" dirty="0"/>
              <a:t>, all membership in Texas 4-H goes to inactive and all youth and volunteers must re-enroll.  Youth members are required to pay a $20 participation fee if enrolled by October 31</a:t>
            </a:r>
            <a:r>
              <a:rPr lang="en-US" baseline="30000" dirty="0"/>
              <a:t>st</a:t>
            </a:r>
            <a:r>
              <a:rPr lang="en-US" baseline="0" dirty="0"/>
              <a:t>.  If they enroll after that, the fee is $25.  Adults pay a $10 volunteer applicant fee.  Youth and adults will need to enroll on 4HOnline and be active to be considered an official member of Texas 4-H.  An active enrollment is required in order to register and participate in all 4-H activities and events.</a:t>
            </a:r>
          </a:p>
          <a:p>
            <a:endParaRPr lang="en-US" baseline="0" dirty="0"/>
          </a:p>
          <a:p>
            <a:r>
              <a:rPr lang="en-US" baseline="0" dirty="0"/>
              <a:t>Payment methods may vary between counties so once they get to the invoice/payment screen, members and volunteers will need to select the appropriate payment method.  County check or credit card options could be available.  Families should check with the county office before selecting the county check option.  The credit card option is usually the best option since the process is completed quicker once submitting the information.  We all need to remember that after the payment method has been selected and the enrollment submitted, the payment type cannot be changed.  The Texas 4-H program does not accept any personal checks for participation fees, animal validations or event registrations.</a:t>
            </a:r>
          </a:p>
          <a:p>
            <a:endParaRPr lang="en-US" baseline="0" dirty="0"/>
          </a:p>
          <a:p>
            <a:r>
              <a:rPr lang="en-US" baseline="0" dirty="0"/>
              <a:t>After the family submits the information, the county office reviews and approves the enrollment or sends it back to the family for revision and to be resubmitted.</a:t>
            </a:r>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2</a:t>
            </a:fld>
            <a:endParaRPr lang="en-US"/>
          </a:p>
        </p:txBody>
      </p:sp>
    </p:spTree>
    <p:extLst>
      <p:ext uri="{BB962C8B-B14F-4D97-AF65-F5344CB8AC3E}">
        <p14:creationId xmlns:p14="http://schemas.microsoft.com/office/powerpoint/2010/main" val="36922744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Follow along with</a:t>
            </a:r>
            <a:r>
              <a:rPr lang="en-US" baseline="0" dirty="0"/>
              <a:t> the information on the slide or go to 4HOnline and walk through the system as a show and tell type presentation.</a:t>
            </a:r>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3</a:t>
            </a:fld>
            <a:endParaRPr lang="en-US"/>
          </a:p>
        </p:txBody>
      </p:sp>
    </p:spTree>
    <p:extLst>
      <p:ext uri="{BB962C8B-B14F-4D97-AF65-F5344CB8AC3E}">
        <p14:creationId xmlns:p14="http://schemas.microsoft.com/office/powerpoint/2010/main" val="1627197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Follow along with the information on the slide or go to 4HOnline and walk through the system as a show and tell type presentation.</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4</a:t>
            </a:fld>
            <a:endParaRPr lang="en-US"/>
          </a:p>
        </p:txBody>
      </p:sp>
    </p:spTree>
    <p:extLst>
      <p:ext uri="{BB962C8B-B14F-4D97-AF65-F5344CB8AC3E}">
        <p14:creationId xmlns:p14="http://schemas.microsoft.com/office/powerpoint/2010/main" val="2839123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Follow along with the information on the slide or go to 4HOnline and walk through the system as a show and tell type presentation.</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5</a:t>
            </a:fld>
            <a:endParaRPr lang="en-US"/>
          </a:p>
        </p:txBody>
      </p:sp>
    </p:spTree>
    <p:extLst>
      <p:ext uri="{BB962C8B-B14F-4D97-AF65-F5344CB8AC3E}">
        <p14:creationId xmlns:p14="http://schemas.microsoft.com/office/powerpoint/2010/main" val="3930770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Follow along with the information on the slide or go to 4HOnline and walk through the system as a show and tell type presentation.</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6</a:t>
            </a:fld>
            <a:endParaRPr lang="en-US"/>
          </a:p>
        </p:txBody>
      </p:sp>
    </p:spTree>
    <p:extLst>
      <p:ext uri="{BB962C8B-B14F-4D97-AF65-F5344CB8AC3E}">
        <p14:creationId xmlns:p14="http://schemas.microsoft.com/office/powerpoint/2010/main" val="20913112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Follow along with the information on the slide or go to 4HOnline and walk through the system as a show and tell type presentation.</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7</a:t>
            </a:fld>
            <a:endParaRPr lang="en-US"/>
          </a:p>
        </p:txBody>
      </p:sp>
    </p:spTree>
    <p:extLst>
      <p:ext uri="{BB962C8B-B14F-4D97-AF65-F5344CB8AC3E}">
        <p14:creationId xmlns:p14="http://schemas.microsoft.com/office/powerpoint/2010/main" val="39426634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Follow along with the information on the slide or go to 4HOnline and walk through the system as a show and tell type presentation.</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8</a:t>
            </a:fld>
            <a:endParaRPr lang="en-US"/>
          </a:p>
        </p:txBody>
      </p:sp>
    </p:spTree>
    <p:extLst>
      <p:ext uri="{BB962C8B-B14F-4D97-AF65-F5344CB8AC3E}">
        <p14:creationId xmlns:p14="http://schemas.microsoft.com/office/powerpoint/2010/main" val="2791004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Follow along with the information on the slide or go to 4HOnline and walk through the system as a show and tell type presentation.</a:t>
            </a:r>
          </a:p>
          <a:p>
            <a:endParaRPr lang="en-US" dirty="0"/>
          </a:p>
        </p:txBody>
      </p:sp>
      <p:sp>
        <p:nvSpPr>
          <p:cNvPr id="4" name="Slide Number Placeholder 3"/>
          <p:cNvSpPr>
            <a:spLocks noGrp="1"/>
          </p:cNvSpPr>
          <p:nvPr>
            <p:ph type="sldNum" sz="quarter" idx="10"/>
          </p:nvPr>
        </p:nvSpPr>
        <p:spPr/>
        <p:txBody>
          <a:bodyPr/>
          <a:lstStyle/>
          <a:p>
            <a:fld id="{2B45DE50-F515-4FE3-849D-4BA295EA6C58}" type="slidenum">
              <a:rPr lang="en-US" smtClean="0"/>
              <a:t>9</a:t>
            </a:fld>
            <a:endParaRPr lang="en-US"/>
          </a:p>
        </p:txBody>
      </p:sp>
    </p:spTree>
    <p:extLst>
      <p:ext uri="{BB962C8B-B14F-4D97-AF65-F5344CB8AC3E}">
        <p14:creationId xmlns:p14="http://schemas.microsoft.com/office/powerpoint/2010/main" val="82508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E6005EF-4D44-49BD-9E24-04E2F240EC82}"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15635355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6005EF-4D44-49BD-9E24-04E2F240EC82}"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897228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6005EF-4D44-49BD-9E24-04E2F240EC82}"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1620576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6005EF-4D44-49BD-9E24-04E2F240EC82}"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7057427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E6005EF-4D44-49BD-9E24-04E2F240EC82}" type="datetimeFigureOut">
              <a:rPr lang="en-US" smtClean="0"/>
              <a:t>7/23/2024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2669492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6005EF-4D44-49BD-9E24-04E2F240EC82}"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82260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6005EF-4D44-49BD-9E24-04E2F240EC82}" type="datetimeFigureOut">
              <a:rPr lang="en-US" smtClean="0"/>
              <a:t>7/23/2024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239366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6005EF-4D44-49BD-9E24-04E2F240EC82}" type="datetimeFigureOut">
              <a:rPr lang="en-US" smtClean="0"/>
              <a:t>7/23/2024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1599951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6005EF-4D44-49BD-9E24-04E2F240EC82}" type="datetimeFigureOut">
              <a:rPr lang="en-US" smtClean="0"/>
              <a:t>7/23/2024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24219479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6005EF-4D44-49BD-9E24-04E2F240EC82}"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42787773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E6005EF-4D44-49BD-9E24-04E2F240EC82}" type="datetimeFigureOut">
              <a:rPr lang="en-US" smtClean="0"/>
              <a:t>7/23/2024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F33402-F351-4BA8-A14A-314DDDDCB599}" type="slidenum">
              <a:rPr lang="en-US" smtClean="0"/>
              <a:t>‹#›</a:t>
            </a:fld>
            <a:endParaRPr lang="en-US"/>
          </a:p>
        </p:txBody>
      </p:sp>
    </p:spTree>
    <p:extLst>
      <p:ext uri="{BB962C8B-B14F-4D97-AF65-F5344CB8AC3E}">
        <p14:creationId xmlns:p14="http://schemas.microsoft.com/office/powerpoint/2010/main" val="10395182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6005EF-4D44-49BD-9E24-04E2F240EC82}" type="datetimeFigureOut">
              <a:rPr lang="en-US" smtClean="0"/>
              <a:t>7/23/2024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F33402-F351-4BA8-A14A-314DDDDCB599}" type="slidenum">
              <a:rPr lang="en-US" smtClean="0"/>
              <a:t>‹#›</a:t>
            </a:fld>
            <a:endParaRPr lang="en-US"/>
          </a:p>
        </p:txBody>
      </p:sp>
    </p:spTree>
    <p:extLst>
      <p:ext uri="{BB962C8B-B14F-4D97-AF65-F5344CB8AC3E}">
        <p14:creationId xmlns:p14="http://schemas.microsoft.com/office/powerpoint/2010/main" val="659224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2971799"/>
          </a:xfrm>
        </p:spPr>
        <p:txBody>
          <a:bodyPr>
            <a:normAutofit/>
          </a:bodyPr>
          <a:lstStyle/>
          <a:p>
            <a:r>
              <a:rPr lang="en-US" sz="3600" b="1" dirty="0">
                <a:solidFill>
                  <a:srgbClr val="92D050"/>
                </a:solidFill>
                <a:latin typeface="Arial Black" panose="020B0604020202020204" pitchFamily="34" charset="0"/>
                <a:cs typeface="Arial Black" panose="020B0604020202020204" pitchFamily="34" charset="0"/>
              </a:rPr>
              <a:t>Texas 4-H</a:t>
            </a:r>
            <a:br>
              <a:rPr lang="en-US" b="1" dirty="0">
                <a:latin typeface="Arial Black" panose="020B0604020202020204" pitchFamily="34" charset="0"/>
                <a:cs typeface="Arial Black" panose="020B0604020202020204" pitchFamily="34" charset="0"/>
              </a:rPr>
            </a:br>
            <a:r>
              <a:rPr lang="en-US" sz="6600" b="1" dirty="0">
                <a:latin typeface="Arial Black" panose="020B0604020202020204" pitchFamily="34" charset="0"/>
                <a:cs typeface="Arial Black" panose="020B0604020202020204" pitchFamily="34" charset="0"/>
              </a:rPr>
              <a:t>4HONLINE ENROLLMENT</a:t>
            </a:r>
          </a:p>
        </p:txBody>
      </p:sp>
    </p:spTree>
    <p:extLst>
      <p:ext uri="{BB962C8B-B14F-4D97-AF65-F5344CB8AC3E}">
        <p14:creationId xmlns:p14="http://schemas.microsoft.com/office/powerpoint/2010/main" val="3592045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550" y="1143000"/>
            <a:ext cx="8229600" cy="1143000"/>
          </a:xfrm>
        </p:spPr>
        <p:txBody>
          <a:bodyPr/>
          <a:lstStyle/>
          <a:p>
            <a:pPr algn="l"/>
            <a:r>
              <a:rPr lang="en-US" b="1" dirty="0">
                <a:latin typeface="Arial Black" panose="020B0604020202020204" pitchFamily="34" charset="0"/>
                <a:cs typeface="Arial Black" panose="020B0604020202020204" pitchFamily="34" charset="0"/>
              </a:rPr>
              <a:t>Enrollment Reminders</a:t>
            </a:r>
          </a:p>
        </p:txBody>
      </p:sp>
      <p:sp>
        <p:nvSpPr>
          <p:cNvPr id="3" name="Content Placeholder 2"/>
          <p:cNvSpPr>
            <a:spLocks noGrp="1"/>
          </p:cNvSpPr>
          <p:nvPr>
            <p:ph idx="1"/>
          </p:nvPr>
        </p:nvSpPr>
        <p:spPr>
          <a:xfrm>
            <a:off x="457200" y="2514601"/>
            <a:ext cx="8229600" cy="3124200"/>
          </a:xfrm>
        </p:spPr>
        <p:txBody>
          <a:bodyPr>
            <a:normAutofit/>
          </a:bodyPr>
          <a:lstStyle/>
          <a:p>
            <a:r>
              <a:rPr lang="en-US" sz="2400" dirty="0"/>
              <a:t>Enrollment is pending until approved at the county level</a:t>
            </a:r>
          </a:p>
          <a:p>
            <a:r>
              <a:rPr lang="en-US" sz="2400" dirty="0"/>
              <a:t>Credit cards will not be charged until the enrollment has been approved</a:t>
            </a:r>
          </a:p>
          <a:p>
            <a:r>
              <a:rPr lang="en-US" sz="2400" dirty="0"/>
              <a:t>County/Club check payments take longer for processing</a:t>
            </a:r>
          </a:p>
          <a:p>
            <a:pPr lvl="1"/>
            <a:r>
              <a:rPr lang="en-US" sz="2400" dirty="0"/>
              <a:t>County must create invoice and use mail service when paying with check</a:t>
            </a:r>
          </a:p>
        </p:txBody>
      </p:sp>
    </p:spTree>
    <p:extLst>
      <p:ext uri="{BB962C8B-B14F-4D97-AF65-F5344CB8AC3E}">
        <p14:creationId xmlns:p14="http://schemas.microsoft.com/office/powerpoint/2010/main" val="16302776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pPr algn="l"/>
            <a:r>
              <a:rPr lang="en-US" b="1" dirty="0">
                <a:latin typeface="Arial Black" panose="020B0604020202020204" pitchFamily="34" charset="0"/>
                <a:cs typeface="Arial Black" panose="020B0604020202020204" pitchFamily="34" charset="0"/>
              </a:rPr>
              <a:t>Available Resources</a:t>
            </a:r>
          </a:p>
        </p:txBody>
      </p:sp>
      <p:sp>
        <p:nvSpPr>
          <p:cNvPr id="3" name="Content Placeholder 2"/>
          <p:cNvSpPr>
            <a:spLocks noGrp="1"/>
          </p:cNvSpPr>
          <p:nvPr>
            <p:ph idx="1"/>
          </p:nvPr>
        </p:nvSpPr>
        <p:spPr>
          <a:xfrm>
            <a:off x="266700" y="2286000"/>
            <a:ext cx="8610600" cy="3124200"/>
          </a:xfrm>
        </p:spPr>
        <p:txBody>
          <a:bodyPr>
            <a:normAutofit/>
          </a:bodyPr>
          <a:lstStyle/>
          <a:p>
            <a:r>
              <a:rPr lang="en-US" sz="2400" dirty="0"/>
              <a:t>Step by step enrollment instructions are available on the State </a:t>
            </a:r>
            <a:br>
              <a:rPr lang="en-US" sz="2400" dirty="0"/>
            </a:br>
            <a:r>
              <a:rPr lang="en-US" sz="2400" dirty="0"/>
              <a:t>4-H webpage:</a:t>
            </a:r>
          </a:p>
          <a:p>
            <a:pPr lvl="1"/>
            <a:r>
              <a:rPr lang="en-US" sz="2400" dirty="0"/>
              <a:t>Families - https://texas4-h.tamu.edu/4honline</a:t>
            </a:r>
          </a:p>
          <a:p>
            <a:pPr lvl="1"/>
            <a:r>
              <a:rPr lang="en-US" sz="2400" dirty="0"/>
              <a:t>Extension personnel: https://texas4-h.tamu.edu/4honlinestaff</a:t>
            </a:r>
          </a:p>
        </p:txBody>
      </p:sp>
    </p:spTree>
    <p:extLst>
      <p:ext uri="{BB962C8B-B14F-4D97-AF65-F5344CB8AC3E}">
        <p14:creationId xmlns:p14="http://schemas.microsoft.com/office/powerpoint/2010/main" val="3805151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a:bodyPr>
          <a:lstStyle/>
          <a:p>
            <a:pPr algn="l"/>
            <a:r>
              <a:rPr lang="en-US" sz="4000" b="1" dirty="0">
                <a:latin typeface="Arial Black" panose="020B0604020202020204" pitchFamily="34" charset="0"/>
                <a:cs typeface="Arial Black" panose="020B0604020202020204" pitchFamily="34" charset="0"/>
              </a:rPr>
              <a:t>Texas 4HOnline</a:t>
            </a:r>
          </a:p>
        </p:txBody>
      </p:sp>
      <p:sp>
        <p:nvSpPr>
          <p:cNvPr id="3" name="Content Placeholder 2"/>
          <p:cNvSpPr>
            <a:spLocks noGrp="1"/>
          </p:cNvSpPr>
          <p:nvPr>
            <p:ph idx="1"/>
          </p:nvPr>
        </p:nvSpPr>
        <p:spPr>
          <a:xfrm>
            <a:off x="457200" y="2514601"/>
            <a:ext cx="8229600" cy="3048000"/>
          </a:xfrm>
        </p:spPr>
        <p:txBody>
          <a:bodyPr>
            <a:normAutofit fontScale="92500" lnSpcReduction="10000"/>
          </a:bodyPr>
          <a:lstStyle/>
          <a:p>
            <a:r>
              <a:rPr lang="en-US" sz="2600" dirty="0"/>
              <a:t>Online</a:t>
            </a:r>
          </a:p>
          <a:p>
            <a:pPr lvl="1"/>
            <a:r>
              <a:rPr lang="en-US" sz="2200" dirty="0"/>
              <a:t>Enrollment system</a:t>
            </a:r>
          </a:p>
          <a:p>
            <a:pPr lvl="2"/>
            <a:r>
              <a:rPr lang="en-US" sz="2200" dirty="0"/>
              <a:t>Members</a:t>
            </a:r>
          </a:p>
          <a:p>
            <a:pPr lvl="2"/>
            <a:r>
              <a:rPr lang="en-US" sz="2200" dirty="0"/>
              <a:t>Volunteers </a:t>
            </a:r>
          </a:p>
          <a:p>
            <a:pPr lvl="1"/>
            <a:r>
              <a:rPr lang="en-US" sz="2200" dirty="0"/>
              <a:t>Registration system</a:t>
            </a:r>
          </a:p>
          <a:p>
            <a:pPr lvl="2"/>
            <a:r>
              <a:rPr lang="en-US" sz="2200" dirty="0"/>
              <a:t>Events</a:t>
            </a:r>
          </a:p>
          <a:p>
            <a:pPr lvl="2"/>
            <a:r>
              <a:rPr lang="en-US" sz="2200" dirty="0"/>
              <a:t>Validation (Horse and Dog)</a:t>
            </a:r>
          </a:p>
          <a:p>
            <a:r>
              <a:rPr lang="en-US" sz="2600" dirty="0"/>
              <a:t>County reviews and approves</a:t>
            </a:r>
          </a:p>
          <a:p>
            <a:pPr marL="457200" lvl="1" indent="0">
              <a:buNone/>
            </a:pPr>
            <a:endParaRPr lang="en-US" dirty="0"/>
          </a:p>
        </p:txBody>
      </p:sp>
    </p:spTree>
    <p:extLst>
      <p:ext uri="{BB962C8B-B14F-4D97-AF65-F5344CB8AC3E}">
        <p14:creationId xmlns:p14="http://schemas.microsoft.com/office/powerpoint/2010/main" val="3326295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534400" cy="1828800"/>
          </a:xfrm>
        </p:spPr>
        <p:txBody>
          <a:bodyPr>
            <a:normAutofit fontScale="90000"/>
          </a:bodyPr>
          <a:lstStyle/>
          <a:p>
            <a:pPr algn="l"/>
            <a:r>
              <a:rPr lang="en-US" sz="4000" b="1" dirty="0">
                <a:solidFill>
                  <a:prstClr val="black"/>
                </a:solidFill>
                <a:latin typeface="Arial Black" panose="020B0604020202020204" pitchFamily="34" charset="0"/>
                <a:cs typeface="Arial Black" panose="020B0604020202020204" pitchFamily="34" charset="0"/>
              </a:rPr>
              <a:t>Overview of Enrollment Process</a:t>
            </a:r>
            <a:br>
              <a:rPr lang="en-US" sz="4000" dirty="0">
                <a:solidFill>
                  <a:prstClr val="black"/>
                </a:solidFill>
              </a:rPr>
            </a:br>
            <a:r>
              <a:rPr lang="en-US" sz="2200" dirty="0">
                <a:solidFill>
                  <a:prstClr val="black"/>
                </a:solidFill>
              </a:rPr>
              <a:t> </a:t>
            </a:r>
            <a:br>
              <a:rPr lang="en-US" sz="2200" dirty="0">
                <a:solidFill>
                  <a:prstClr val="black"/>
                </a:solidFill>
              </a:rPr>
            </a:br>
            <a:r>
              <a:rPr lang="en-US" sz="3100" dirty="0">
                <a:solidFill>
                  <a:prstClr val="black"/>
                </a:solidFill>
              </a:rPr>
              <a:t>- Youth submits enrollment</a:t>
            </a:r>
            <a:br>
              <a:rPr lang="en-US" sz="3100" dirty="0">
                <a:solidFill>
                  <a:prstClr val="black"/>
                </a:solidFill>
              </a:rPr>
            </a:br>
            <a:r>
              <a:rPr lang="en-US" sz="3100" dirty="0">
                <a:solidFill>
                  <a:prstClr val="black"/>
                </a:solidFill>
              </a:rPr>
              <a:t>- County reviews and approves enrollment</a:t>
            </a:r>
            <a:br>
              <a:rPr lang="en-US" sz="3100" dirty="0">
                <a:solidFill>
                  <a:prstClr val="black"/>
                </a:solidFill>
              </a:rPr>
            </a:br>
            <a:r>
              <a:rPr lang="en-US" sz="2000" i="1" dirty="0">
                <a:solidFill>
                  <a:prstClr val="black"/>
                </a:solidFill>
              </a:rPr>
              <a:t>(or sends back for corrections)</a:t>
            </a:r>
            <a:endParaRPr lang="en-US" sz="2000" i="1" dirty="0"/>
          </a:p>
        </p:txBody>
      </p:sp>
      <p:sp>
        <p:nvSpPr>
          <p:cNvPr id="3" name="Content Placeholder 2"/>
          <p:cNvSpPr>
            <a:spLocks noGrp="1"/>
          </p:cNvSpPr>
          <p:nvPr>
            <p:ph sz="half" idx="1"/>
          </p:nvPr>
        </p:nvSpPr>
        <p:spPr>
          <a:xfrm>
            <a:off x="457200" y="3124200"/>
            <a:ext cx="4038600" cy="2514601"/>
          </a:xfrm>
        </p:spPr>
        <p:txBody>
          <a:bodyPr>
            <a:normAutofit fontScale="85000" lnSpcReduction="10000"/>
          </a:bodyPr>
          <a:lstStyle/>
          <a:p>
            <a:r>
              <a:rPr lang="en-US" dirty="0"/>
              <a:t>Credit Card payment</a:t>
            </a:r>
          </a:p>
          <a:p>
            <a:r>
              <a:rPr lang="en-US" dirty="0"/>
              <a:t>Credit Card charged</a:t>
            </a:r>
          </a:p>
          <a:p>
            <a:r>
              <a:rPr lang="en-US" dirty="0"/>
              <a:t>Active Profile</a:t>
            </a:r>
          </a:p>
        </p:txBody>
      </p:sp>
      <p:sp>
        <p:nvSpPr>
          <p:cNvPr id="4" name="Content Placeholder 3"/>
          <p:cNvSpPr>
            <a:spLocks noGrp="1"/>
          </p:cNvSpPr>
          <p:nvPr>
            <p:ph sz="half" idx="2"/>
          </p:nvPr>
        </p:nvSpPr>
        <p:spPr>
          <a:xfrm>
            <a:off x="4648200" y="3124201"/>
            <a:ext cx="4038600" cy="2514600"/>
          </a:xfrm>
        </p:spPr>
        <p:txBody>
          <a:bodyPr>
            <a:normAutofit fontScale="85000" lnSpcReduction="10000"/>
          </a:bodyPr>
          <a:lstStyle/>
          <a:p>
            <a:r>
              <a:rPr lang="en-US" dirty="0"/>
              <a:t>County/Club check</a:t>
            </a:r>
          </a:p>
          <a:p>
            <a:r>
              <a:rPr lang="en-US" dirty="0"/>
              <a:t>County creates invoice</a:t>
            </a:r>
          </a:p>
          <a:p>
            <a:r>
              <a:rPr lang="en-US" dirty="0"/>
              <a:t>County cuts check</a:t>
            </a:r>
          </a:p>
          <a:p>
            <a:r>
              <a:rPr lang="en-US" dirty="0"/>
              <a:t>County mails check</a:t>
            </a:r>
          </a:p>
          <a:p>
            <a:r>
              <a:rPr lang="en-US" dirty="0"/>
              <a:t>State office processes check</a:t>
            </a:r>
          </a:p>
          <a:p>
            <a:r>
              <a:rPr lang="en-US" dirty="0"/>
              <a:t>Active Profile</a:t>
            </a:r>
          </a:p>
        </p:txBody>
      </p:sp>
    </p:spTree>
    <p:extLst>
      <p:ext uri="{BB962C8B-B14F-4D97-AF65-F5344CB8AC3E}">
        <p14:creationId xmlns:p14="http://schemas.microsoft.com/office/powerpoint/2010/main" val="492937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610600" cy="1020762"/>
          </a:xfrm>
        </p:spPr>
        <p:txBody>
          <a:bodyPr>
            <a:normAutofit fontScale="90000"/>
          </a:bodyPr>
          <a:lstStyle/>
          <a:p>
            <a:pPr algn="l"/>
            <a:r>
              <a:rPr lang="en-US" b="1" spc="-150" dirty="0">
                <a:latin typeface="Arial Black" panose="020B0604020202020204" pitchFamily="34" charset="0"/>
                <a:cs typeface="Arial Black" panose="020B0604020202020204" pitchFamily="34" charset="0"/>
              </a:rPr>
              <a:t>Enrollment How To: Step One</a:t>
            </a:r>
            <a:endParaRPr lang="en-US" sz="2700" b="1" spc="-150" dirty="0">
              <a:latin typeface="Arial Black" panose="020B0604020202020204" pitchFamily="34" charset="0"/>
              <a:cs typeface="Arial Black" panose="020B0604020202020204" pitchFamily="34" charset="0"/>
            </a:endParaRPr>
          </a:p>
        </p:txBody>
      </p:sp>
      <p:sp>
        <p:nvSpPr>
          <p:cNvPr id="3" name="Content Placeholder 2"/>
          <p:cNvSpPr>
            <a:spLocks noGrp="1"/>
          </p:cNvSpPr>
          <p:nvPr>
            <p:ph idx="1"/>
          </p:nvPr>
        </p:nvSpPr>
        <p:spPr>
          <a:xfrm>
            <a:off x="457200" y="2514601"/>
            <a:ext cx="8229600" cy="3200400"/>
          </a:xfrm>
        </p:spPr>
        <p:txBody>
          <a:bodyPr>
            <a:normAutofit fontScale="62500" lnSpcReduction="20000"/>
          </a:bodyPr>
          <a:lstStyle/>
          <a:p>
            <a:r>
              <a:rPr lang="en-US" dirty="0"/>
              <a:t>Log on through Texas 4-H –  https://texas.4honline.com using Mozilla Firefox, Chrome or Edge</a:t>
            </a:r>
          </a:p>
          <a:p>
            <a:r>
              <a:rPr lang="en-US" dirty="0"/>
              <a:t>Click on 4HOnline at the top of the page</a:t>
            </a:r>
          </a:p>
          <a:p>
            <a:r>
              <a:rPr lang="en-US" dirty="0"/>
              <a:t>Create a family profile by selecting the Don’t have an account? link</a:t>
            </a:r>
          </a:p>
          <a:p>
            <a:r>
              <a:rPr lang="en-US" dirty="0"/>
              <a:t>Select Texas from the selections</a:t>
            </a:r>
          </a:p>
          <a:p>
            <a:r>
              <a:rPr lang="en-US" dirty="0"/>
              <a:t>Select the county from the drop-down menu</a:t>
            </a:r>
          </a:p>
          <a:p>
            <a:r>
              <a:rPr lang="en-US" dirty="0"/>
              <a:t>Enter the basic information for the family</a:t>
            </a:r>
          </a:p>
          <a:p>
            <a:r>
              <a:rPr lang="en-US" dirty="0"/>
              <a:t>Click the Create Account button</a:t>
            </a:r>
          </a:p>
          <a:p>
            <a:r>
              <a:rPr lang="en-US" dirty="0"/>
              <a:t>Complete all the information for the family</a:t>
            </a:r>
          </a:p>
          <a:p>
            <a:r>
              <a:rPr lang="en-US" dirty="0"/>
              <a:t>Click the Verify button</a:t>
            </a:r>
          </a:p>
        </p:txBody>
      </p:sp>
    </p:spTree>
    <p:extLst>
      <p:ext uri="{BB962C8B-B14F-4D97-AF65-F5344CB8AC3E}">
        <p14:creationId xmlns:p14="http://schemas.microsoft.com/office/powerpoint/2010/main" val="1976293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1"/>
            <a:ext cx="8229600" cy="3124200"/>
          </a:xfrm>
        </p:spPr>
        <p:txBody>
          <a:bodyPr>
            <a:noAutofit/>
          </a:bodyPr>
          <a:lstStyle/>
          <a:p>
            <a:r>
              <a:rPr lang="en-US" sz="2200" dirty="0"/>
              <a:t>Select the 4-H option and click the Next button</a:t>
            </a:r>
          </a:p>
          <a:p>
            <a:r>
              <a:rPr lang="en-US" sz="2200" dirty="0"/>
              <a:t>Enter all information on all screens </a:t>
            </a:r>
          </a:p>
          <a:p>
            <a:r>
              <a:rPr lang="en-US" sz="2200" dirty="0"/>
              <a:t>Click the Next button to advance through to the invoice</a:t>
            </a:r>
          </a:p>
          <a:p>
            <a:r>
              <a:rPr lang="en-US" sz="2200" dirty="0"/>
              <a:t>Review the invoice and make payment section. Click Add New Credit Card or select County/Club 4-H Check</a:t>
            </a:r>
          </a:p>
        </p:txBody>
      </p:sp>
      <p:sp>
        <p:nvSpPr>
          <p:cNvPr id="4" name="Title 1">
            <a:extLst>
              <a:ext uri="{FF2B5EF4-FFF2-40B4-BE49-F238E27FC236}">
                <a16:creationId xmlns:a16="http://schemas.microsoft.com/office/drawing/2014/main" id="{7DE04C31-788A-4E4B-9820-EBEC40261A7F}"/>
              </a:ext>
            </a:extLst>
          </p:cNvPr>
          <p:cNvSpPr txBox="1">
            <a:spLocks/>
          </p:cNvSpPr>
          <p:nvPr/>
        </p:nvSpPr>
        <p:spPr>
          <a:xfrm>
            <a:off x="457200" y="1143000"/>
            <a:ext cx="8610600" cy="102076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spc="-150" dirty="0">
                <a:latin typeface="Arial Black" panose="020B0604020202020204" pitchFamily="34" charset="0"/>
                <a:cs typeface="Arial Black" panose="020B0604020202020204" pitchFamily="34" charset="0"/>
              </a:rPr>
              <a:t>Enrollment How To: Step Two</a:t>
            </a:r>
            <a:endParaRPr lang="en-US" sz="2700" b="1" spc="-150"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1257369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1"/>
            <a:ext cx="8229600" cy="3200400"/>
          </a:xfrm>
        </p:spPr>
        <p:txBody>
          <a:bodyPr>
            <a:normAutofit/>
          </a:bodyPr>
          <a:lstStyle/>
          <a:p>
            <a:r>
              <a:rPr lang="en-US" sz="2400" dirty="0"/>
              <a:t>Contact the Extension office to learn what payment method should be used</a:t>
            </a:r>
          </a:p>
          <a:p>
            <a:r>
              <a:rPr lang="en-US" sz="2400" dirty="0"/>
              <a:t>Add Credit Card if that method is best by choosing the Add New Card button and completing the requested information and selecting Save</a:t>
            </a:r>
          </a:p>
          <a:p>
            <a:r>
              <a:rPr lang="en-US" sz="2400" dirty="0"/>
              <a:t>If County/Club Check is the best option, select the Pay By Check button</a:t>
            </a:r>
          </a:p>
        </p:txBody>
      </p:sp>
      <p:sp>
        <p:nvSpPr>
          <p:cNvPr id="4" name="Title 1">
            <a:extLst>
              <a:ext uri="{FF2B5EF4-FFF2-40B4-BE49-F238E27FC236}">
                <a16:creationId xmlns:a16="http://schemas.microsoft.com/office/drawing/2014/main" id="{042207E4-8BF8-464A-B5BD-4E47C4231538}"/>
              </a:ext>
            </a:extLst>
          </p:cNvPr>
          <p:cNvSpPr txBox="1">
            <a:spLocks/>
          </p:cNvSpPr>
          <p:nvPr/>
        </p:nvSpPr>
        <p:spPr>
          <a:xfrm>
            <a:off x="457200" y="1143000"/>
            <a:ext cx="8610600" cy="102076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spc="-150" dirty="0">
                <a:latin typeface="Arial Black" panose="020B0604020202020204" pitchFamily="34" charset="0"/>
                <a:cs typeface="Arial Black" panose="020B0604020202020204" pitchFamily="34" charset="0"/>
              </a:rPr>
              <a:t>Enrollment How To: Step Two</a:t>
            </a:r>
            <a:endParaRPr lang="en-US" sz="2700" b="1" spc="-150"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0508682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1"/>
            <a:ext cx="8229600" cy="3124200"/>
          </a:xfrm>
        </p:spPr>
        <p:txBody>
          <a:bodyPr>
            <a:normAutofit/>
          </a:bodyPr>
          <a:lstStyle/>
          <a:p>
            <a:r>
              <a:rPr lang="en-US" sz="2400" dirty="0"/>
              <a:t>Click the Next button to confirm the payment</a:t>
            </a:r>
          </a:p>
          <a:p>
            <a:r>
              <a:rPr lang="en-US" sz="2400" dirty="0"/>
              <a:t>Click the Submit button</a:t>
            </a:r>
          </a:p>
          <a:p>
            <a:r>
              <a:rPr lang="en-US" sz="2400" dirty="0"/>
              <a:t>Enrollment is not complete until the Submit button has been clicked</a:t>
            </a:r>
          </a:p>
        </p:txBody>
      </p:sp>
      <p:sp>
        <p:nvSpPr>
          <p:cNvPr id="4" name="Title 1">
            <a:extLst>
              <a:ext uri="{FF2B5EF4-FFF2-40B4-BE49-F238E27FC236}">
                <a16:creationId xmlns:a16="http://schemas.microsoft.com/office/drawing/2014/main" id="{CD66046D-71CF-0E4B-9329-138B4AD9FE10}"/>
              </a:ext>
            </a:extLst>
          </p:cNvPr>
          <p:cNvSpPr txBox="1">
            <a:spLocks/>
          </p:cNvSpPr>
          <p:nvPr/>
        </p:nvSpPr>
        <p:spPr>
          <a:xfrm>
            <a:off x="457200" y="1143000"/>
            <a:ext cx="8610600" cy="1020762"/>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spc="-150" dirty="0">
                <a:latin typeface="Arial Black" panose="020B0604020202020204" pitchFamily="34" charset="0"/>
                <a:cs typeface="Arial Black" panose="020B0604020202020204" pitchFamily="34" charset="0"/>
              </a:rPr>
              <a:t>Enrollment How To: Step Two</a:t>
            </a:r>
            <a:endParaRPr lang="en-US" sz="2700" b="1" spc="-150"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336867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Autofit/>
          </a:bodyPr>
          <a:lstStyle/>
          <a:p>
            <a:pPr algn="l"/>
            <a:r>
              <a:rPr lang="en-US" sz="4000" b="1" dirty="0">
                <a:latin typeface="Arial Black" panose="020B0604020202020204" pitchFamily="34" charset="0"/>
                <a:cs typeface="Arial Black" panose="020B0604020202020204" pitchFamily="34" charset="0"/>
              </a:rPr>
              <a:t>Enrollment for a Returning Member</a:t>
            </a:r>
          </a:p>
        </p:txBody>
      </p:sp>
      <p:sp>
        <p:nvSpPr>
          <p:cNvPr id="3" name="Content Placeholder 2"/>
          <p:cNvSpPr>
            <a:spLocks noGrp="1"/>
          </p:cNvSpPr>
          <p:nvPr>
            <p:ph idx="1"/>
          </p:nvPr>
        </p:nvSpPr>
        <p:spPr>
          <a:xfrm>
            <a:off x="457200" y="2514599"/>
            <a:ext cx="8229600" cy="3124201"/>
          </a:xfrm>
        </p:spPr>
        <p:txBody>
          <a:bodyPr>
            <a:normAutofit fontScale="77500" lnSpcReduction="20000"/>
          </a:bodyPr>
          <a:lstStyle/>
          <a:p>
            <a:r>
              <a:rPr lang="en-US" sz="2800" dirty="0"/>
              <a:t>Log on through Texas 4-H – https://texas.4honline.com using Mozilla Firefox, Chrome or Edge</a:t>
            </a:r>
          </a:p>
          <a:p>
            <a:r>
              <a:rPr lang="en-US" sz="2800" dirty="0"/>
              <a:t>Click on 4HOnline at the top of the page</a:t>
            </a:r>
          </a:p>
          <a:p>
            <a:pPr lvl="0"/>
            <a:r>
              <a:rPr lang="en-US" sz="2800" dirty="0">
                <a:solidFill>
                  <a:prstClr val="black"/>
                </a:solidFill>
              </a:rPr>
              <a:t>Enter the email and password or click on Reset Password? Link</a:t>
            </a:r>
          </a:p>
          <a:p>
            <a:pPr lvl="0"/>
            <a:r>
              <a:rPr lang="en-US" sz="2800" dirty="0">
                <a:solidFill>
                  <a:prstClr val="black"/>
                </a:solidFill>
              </a:rPr>
              <a:t>Click the family link and update family information as needed</a:t>
            </a:r>
          </a:p>
          <a:p>
            <a:pPr lvl="0"/>
            <a:r>
              <a:rPr lang="en-US" sz="2800" dirty="0">
                <a:solidFill>
                  <a:prstClr val="black"/>
                </a:solidFill>
              </a:rPr>
              <a:t>Click the Enroll Now button to the right of the inactive member’s profile</a:t>
            </a:r>
          </a:p>
          <a:p>
            <a:pPr lvl="0"/>
            <a:r>
              <a:rPr lang="en-US" sz="2800" dirty="0">
                <a:solidFill>
                  <a:prstClr val="black"/>
                </a:solidFill>
              </a:rPr>
              <a:t>Update individual information as appropriate</a:t>
            </a:r>
          </a:p>
          <a:p>
            <a:pPr lvl="0"/>
            <a:r>
              <a:rPr lang="en-US" sz="2800" dirty="0">
                <a:solidFill>
                  <a:prstClr val="black"/>
                </a:solidFill>
              </a:rPr>
              <a:t>Correct/update payment information as needed</a:t>
            </a:r>
          </a:p>
          <a:p>
            <a:endParaRPr lang="en-US" dirty="0"/>
          </a:p>
        </p:txBody>
      </p:sp>
    </p:spTree>
    <p:extLst>
      <p:ext uri="{BB962C8B-B14F-4D97-AF65-F5344CB8AC3E}">
        <p14:creationId xmlns:p14="http://schemas.microsoft.com/office/powerpoint/2010/main" val="2995970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1"/>
            <a:ext cx="8229600" cy="3200400"/>
          </a:xfrm>
        </p:spPr>
        <p:txBody>
          <a:bodyPr>
            <a:normAutofit/>
          </a:bodyPr>
          <a:lstStyle/>
          <a:p>
            <a:r>
              <a:rPr lang="en-US" sz="2800" dirty="0"/>
              <a:t>Click the Next button to confirm the payment</a:t>
            </a:r>
          </a:p>
          <a:p>
            <a:r>
              <a:rPr lang="en-US" sz="2800" dirty="0"/>
              <a:t>Click the Submit button</a:t>
            </a:r>
          </a:p>
          <a:p>
            <a:r>
              <a:rPr lang="en-US" sz="2800" dirty="0"/>
              <a:t>Enrollment is not complete until the Submit button has been clicked</a:t>
            </a:r>
          </a:p>
        </p:txBody>
      </p:sp>
      <p:sp>
        <p:nvSpPr>
          <p:cNvPr id="4" name="Title 1">
            <a:extLst>
              <a:ext uri="{FF2B5EF4-FFF2-40B4-BE49-F238E27FC236}">
                <a16:creationId xmlns:a16="http://schemas.microsoft.com/office/drawing/2014/main" id="{5D35EAFF-F00F-AF47-BCD2-FD9805C3CE9F}"/>
              </a:ext>
            </a:extLst>
          </p:cNvPr>
          <p:cNvSpPr txBox="1">
            <a:spLocks/>
          </p:cNvSpPr>
          <p:nvPr/>
        </p:nvSpPr>
        <p:spPr>
          <a:xfrm>
            <a:off x="457200" y="1143000"/>
            <a:ext cx="8229600" cy="1143000"/>
          </a:xfrm>
          <a:prstGeom prst="rect">
            <a:avLst/>
          </a:prstGeom>
        </p:spPr>
        <p:txBody>
          <a:bodyPr vert="horz" lIns="91440" tIns="45720" rIns="91440" bIns="45720" rtlCol="0" anchor="ctr">
            <a:normAutofit fontScale="9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b="1">
                <a:latin typeface="Arial Black" panose="020B0604020202020204" pitchFamily="34" charset="0"/>
                <a:cs typeface="Arial Black" panose="020B0604020202020204" pitchFamily="34" charset="0"/>
              </a:rPr>
              <a:t>Enrollment for a Returning Member</a:t>
            </a:r>
            <a:endParaRPr lang="en-US" b="1" dirty="0">
              <a:latin typeface="Arial Black" panose="020B0604020202020204" pitchFamily="34" charset="0"/>
              <a:cs typeface="Arial Black" panose="020B0604020202020204" pitchFamily="34" charset="0"/>
            </a:endParaRPr>
          </a:p>
        </p:txBody>
      </p:sp>
    </p:spTree>
    <p:extLst>
      <p:ext uri="{BB962C8B-B14F-4D97-AF65-F5344CB8AC3E}">
        <p14:creationId xmlns:p14="http://schemas.microsoft.com/office/powerpoint/2010/main" val="3098371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TotalTime>
  <Words>1336</Words>
  <Application>Microsoft Office PowerPoint</Application>
  <PresentationFormat>On-screen Show (4:3)</PresentationFormat>
  <Paragraphs>97</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 Black</vt:lpstr>
      <vt:lpstr>Calibri</vt:lpstr>
      <vt:lpstr>Office Theme</vt:lpstr>
      <vt:lpstr>Texas 4-H 4HONLINE ENROLLMENT</vt:lpstr>
      <vt:lpstr>Texas 4HOnline</vt:lpstr>
      <vt:lpstr>Overview of Enrollment Process   - Youth submits enrollment - County reviews and approves enrollment (or sends back for corrections)</vt:lpstr>
      <vt:lpstr>Enrollment How To: Step One</vt:lpstr>
      <vt:lpstr>PowerPoint Presentation</vt:lpstr>
      <vt:lpstr>PowerPoint Presentation</vt:lpstr>
      <vt:lpstr>PowerPoint Presentation</vt:lpstr>
      <vt:lpstr>Enrollment for a Returning Member</vt:lpstr>
      <vt:lpstr>PowerPoint Presentation</vt:lpstr>
      <vt:lpstr>Enrollment Reminders</vt:lpstr>
      <vt:lpstr>Available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4-H - 4-H Connect</dc:title>
  <dc:creator>AITAdmin</dc:creator>
  <cp:lastModifiedBy>Misty M. Cathey</cp:lastModifiedBy>
  <cp:revision>21</cp:revision>
  <dcterms:created xsi:type="dcterms:W3CDTF">2018-02-16T16:22:42Z</dcterms:created>
  <dcterms:modified xsi:type="dcterms:W3CDTF">2024-07-23T12:16:20Z</dcterms:modified>
</cp:coreProperties>
</file>