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2" r:id="rId17"/>
    <p:sldId id="274" r:id="rId18"/>
    <p:sldId id="275" r:id="rId19"/>
    <p:sldId id="276" r:id="rId20"/>
    <p:sldId id="277" r:id="rId21"/>
    <p:sldId id="27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61" autoAdjust="0"/>
    <p:restoredTop sz="93504" autoAdjust="0"/>
  </p:normalViewPr>
  <p:slideViewPr>
    <p:cSldViewPr snapToGrid="0">
      <p:cViewPr varScale="1">
        <p:scale>
          <a:sx n="190" d="100"/>
          <a:sy n="190" d="100"/>
        </p:scale>
        <p:origin x="2832"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BF857B-4AD3-4076-A2C5-6BB063F49E34}" type="datetimeFigureOut">
              <a:rPr lang="en-US" smtClean="0"/>
              <a:t>3/19/18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28E810-0F7A-4E28-83F4-306EA34FE5CB}" type="slidenum">
              <a:rPr lang="en-US" smtClean="0"/>
              <a:t>‹#›</a:t>
            </a:fld>
            <a:endParaRPr lang="en-US"/>
          </a:p>
        </p:txBody>
      </p:sp>
    </p:spTree>
    <p:extLst>
      <p:ext uri="{BB962C8B-B14F-4D97-AF65-F5344CB8AC3E}">
        <p14:creationId xmlns:p14="http://schemas.microsoft.com/office/powerpoint/2010/main" val="97527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One sign of a successful 4-H club is the club manager working in partnership with the club officers to form the club leadership team.  It cannot be assumed, however, that those elected to leadership positions within a club automatically know what responsibilities they have just agreed to accept.  It is part of the role of the successful 4-H club manager to help train those officers and equip them with the knowledge and skills they need to take full ownership of the club.  Another role of the successful club manager is treating all members of the club leadership team as equals as they plan for the growth and success of their 4-H club.</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a:t>
            </a:fld>
            <a:endParaRPr lang="en-US"/>
          </a:p>
        </p:txBody>
      </p:sp>
    </p:spTree>
    <p:extLst>
      <p:ext uri="{BB962C8B-B14F-4D97-AF65-F5344CB8AC3E}">
        <p14:creationId xmlns:p14="http://schemas.microsoft.com/office/powerpoint/2010/main" val="781444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You may need to modify some of the officer roles based on your club’s expectations</a:t>
            </a:r>
          </a:p>
          <a:p>
            <a:r>
              <a:rPr lang="en-US" sz="1200" dirty="0"/>
              <a:t>You may have varying officer positions based on your club’s bylaws</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a:t>
            </a:fld>
            <a:endParaRPr lang="en-US"/>
          </a:p>
        </p:txBody>
      </p:sp>
    </p:spTree>
    <p:extLst>
      <p:ext uri="{BB962C8B-B14F-4D97-AF65-F5344CB8AC3E}">
        <p14:creationId xmlns:p14="http://schemas.microsoft.com/office/powerpoint/2010/main" val="3243712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Team work between the officers and the Club Managers is important.  However, there are barriers that can and do exist that limit or prevent this full partnership between Club Managers and 4-H Club Officers.  Let’s take a few moments and brainstorm what some of these barriers might be.  As we think about these barriers, think about these three questions:</a:t>
            </a:r>
          </a:p>
          <a:p>
            <a:pPr marL="228600" indent="-228600">
              <a:buFontTx/>
              <a:buAutoNum type="arabicPeriod"/>
              <a:defRPr/>
            </a:pPr>
            <a:r>
              <a:rPr lang="en-US" dirty="0"/>
              <a:t>How do adults view young people?</a:t>
            </a:r>
          </a:p>
          <a:p>
            <a:pPr marL="228600" indent="-228600">
              <a:buFontTx/>
              <a:buAutoNum type="arabicPeriod"/>
              <a:defRPr/>
            </a:pPr>
            <a:r>
              <a:rPr lang="en-US" dirty="0"/>
              <a:t>How do young people view adults?</a:t>
            </a:r>
          </a:p>
          <a:p>
            <a:pPr marL="228600" indent="-228600">
              <a:buFontTx/>
              <a:buAutoNum type="arabicPeriod"/>
              <a:defRPr/>
            </a:pPr>
            <a:r>
              <a:rPr lang="en-US" dirty="0"/>
              <a:t>What behaviors have you experienced in intergenerational meetings that would not be helpful in building healthy partnerships?</a:t>
            </a:r>
          </a:p>
          <a:p>
            <a:pPr marL="228600" indent="-228600">
              <a:defRPr/>
            </a:pPr>
            <a:endParaRPr lang="en-US" dirty="0"/>
          </a:p>
          <a:p>
            <a:pPr marL="228600" indent="-228600">
              <a:defRPr/>
            </a:pPr>
            <a:r>
              <a:rPr lang="en-US" dirty="0"/>
              <a:t>(Take a few moments to brainstorm these barriers.  Write the responses on the flip chart.  Allow time for brief discussion.)</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18</a:t>
            </a:fld>
            <a:endParaRPr lang="en-US"/>
          </a:p>
        </p:txBody>
      </p:sp>
    </p:spTree>
    <p:extLst>
      <p:ext uri="{BB962C8B-B14F-4D97-AF65-F5344CB8AC3E}">
        <p14:creationId xmlns:p14="http://schemas.microsoft.com/office/powerpoint/2010/main" val="612307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Now that we have identified some of the barriers that exist that limit or prevent a full partnership between 4-H Club Managers and 4-H Club Officers, let us spend some time thinking about what we can do to overcome these barriers.  Let’s brainstorm, once again, about how we can get past those barriers and establish a full partnership between Club Managers and 4-H Club Officers.  As we do this, let us consider these three questions:</a:t>
            </a:r>
          </a:p>
          <a:p>
            <a:pPr marL="228600" indent="-228600">
              <a:buFontTx/>
              <a:buAutoNum type="arabicPeriod"/>
              <a:defRPr/>
            </a:pPr>
            <a:r>
              <a:rPr lang="en-US" dirty="0"/>
              <a:t>What behaviors have you seen that help build strong partnerships?</a:t>
            </a:r>
          </a:p>
          <a:p>
            <a:pPr marL="228600" indent="-228600">
              <a:buFontTx/>
              <a:buAutoNum type="arabicPeriod"/>
              <a:defRPr/>
            </a:pPr>
            <a:r>
              <a:rPr lang="en-US" dirty="0"/>
              <a:t>What blocks us from building effective working relationships between youth and adults?</a:t>
            </a:r>
          </a:p>
          <a:p>
            <a:pPr marL="228600" indent="-228600">
              <a:buFontTx/>
              <a:buAutoNum type="arabicPeriod"/>
              <a:defRPr/>
            </a:pPr>
            <a:r>
              <a:rPr lang="en-US" dirty="0"/>
              <a:t>How can we ensure that barriers to building effective partnerships are minimized or eliminated?</a:t>
            </a:r>
          </a:p>
          <a:p>
            <a:pPr>
              <a:defRPr/>
            </a:pPr>
            <a:endParaRPr lang="en-US" dirty="0"/>
          </a:p>
          <a:p>
            <a:pPr>
              <a:defRPr/>
            </a:pPr>
            <a:r>
              <a:rPr lang="en-US" dirty="0"/>
              <a:t>(Take a few moments to brainstorm how to overcome these barriers.  Write the responses on the flip chart.  Allow time for brief discussion.)</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19</a:t>
            </a:fld>
            <a:endParaRPr lang="en-US"/>
          </a:p>
        </p:txBody>
      </p:sp>
    </p:spTree>
    <p:extLst>
      <p:ext uri="{BB962C8B-B14F-4D97-AF65-F5344CB8AC3E}">
        <p14:creationId xmlns:p14="http://schemas.microsoft.com/office/powerpoint/2010/main" val="323732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As we overcome these barriers, we are strengthening the quality of the overall 4-H experience.  Emphasis needs to be placed on involving young people into all levels of decision making within their 4-H club.  Not only do young people need to be involved in the day-to-day decisions that affect the 4-H club, they also need to be involved in the overall management of the 4-H club.  This is not only important on the club level but on the county level as well.</a:t>
            </a:r>
          </a:p>
          <a:p>
            <a:pPr>
              <a:defRPr/>
            </a:pPr>
            <a:endParaRPr lang="en-US" dirty="0"/>
          </a:p>
          <a:p>
            <a:pPr>
              <a:defRPr/>
            </a:pPr>
            <a:r>
              <a:rPr lang="en-US" dirty="0"/>
              <a:t>In the past, 4-H members have rarely been asked to provide input on issues affecting their 4-H club.  Too many times, the club manager or adult leaders have addressed the issue.  By allowing for the club manager or other adult to address these issues, it is not building leadership traits within 4-H club members.  It also limits the responsibility that 4-H Club Officers learn.  This does not foster an environment for a full partnership between Club Managers and Club Officers.  This isolation can create negative feelings within the Club Officers.  It does not create a healthy environment for the local 4-H club.</a:t>
            </a:r>
          </a:p>
          <a:p>
            <a:pPr>
              <a:defRPr/>
            </a:pPr>
            <a:endParaRPr lang="en-US" dirty="0"/>
          </a:p>
          <a:p>
            <a:pPr>
              <a:defRPr/>
            </a:pPr>
            <a:r>
              <a:rPr lang="en-US" dirty="0"/>
              <a:t>As club managers and adult leaders, we often time think of club or project activities as “My Club” or “My Project Group”.  In reality, the club belongs to the 4-H members.  We are simply there to help guide them towards the path of positive growth and development.  It is important that 4-H Club Officers and ultimately 4-H Club Members feel that this is their 4-H club and that they have ownership and a voice.  This is why it is extremely important to overcome these barriers and develop the full partnership between 4-H Club Managers and 4-H Club Officers. </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20</a:t>
            </a:fld>
            <a:endParaRPr lang="en-US"/>
          </a:p>
        </p:txBody>
      </p:sp>
    </p:spTree>
    <p:extLst>
      <p:ext uri="{BB962C8B-B14F-4D97-AF65-F5344CB8AC3E}">
        <p14:creationId xmlns:p14="http://schemas.microsoft.com/office/powerpoint/2010/main" val="927942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When everyone works together towards a common goal, everyone in the club wins!  Continued success will lead the way to growth and expansion within the 4-H club.  That is helping to “Make the Best Better”!</a:t>
            </a:r>
          </a:p>
          <a:p>
            <a:endParaRPr lang="en-US" altLang="en-US" dirty="0">
              <a:latin typeface="Arial" panose="020B0604020202020204" pitchFamily="34" charset="0"/>
            </a:endParaRPr>
          </a:p>
          <a:p>
            <a:r>
              <a:rPr lang="en-US" altLang="en-US" dirty="0">
                <a:latin typeface="Arial" panose="020B0604020202020204" pitchFamily="34" charset="0"/>
              </a:rPr>
              <a:t>To review, we have an activity to do that will help to reinforce the concepts in this lesson.  This activity is also great to use with kids to teach them about their officer roles.  </a:t>
            </a:r>
          </a:p>
          <a:p>
            <a:endParaRPr lang="en-US" altLang="en-US" dirty="0">
              <a:latin typeface="Arial" panose="020B0604020202020204" pitchFamily="34" charset="0"/>
            </a:endParaRPr>
          </a:p>
          <a:p>
            <a:r>
              <a:rPr lang="en-US" altLang="en-US" b="1" i="1" dirty="0">
                <a:latin typeface="Arial" panose="020B0604020202020204" pitchFamily="34" charset="0"/>
              </a:rPr>
              <a:t>Facilitate the Beach Ball Activity using the information in the Beach Ball Activity Handout and Beach Ball Labels.</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21</a:t>
            </a:fld>
            <a:endParaRPr lang="en-US"/>
          </a:p>
        </p:txBody>
      </p:sp>
    </p:spTree>
    <p:extLst>
      <p:ext uri="{BB962C8B-B14F-4D97-AF65-F5344CB8AC3E}">
        <p14:creationId xmlns:p14="http://schemas.microsoft.com/office/powerpoint/2010/main" val="2020987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07895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252714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4590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064046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34FE2E-3B2C-44E5-A39A-DB1D5EA3C705}"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6642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34FE2E-3B2C-44E5-A39A-DB1D5EA3C705}"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3586073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34FE2E-3B2C-44E5-A39A-DB1D5EA3C705}" type="datetimeFigureOut">
              <a:rPr lang="en-US" smtClean="0"/>
              <a:t>3/19/18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486065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34FE2E-3B2C-44E5-A39A-DB1D5EA3C705}" type="datetimeFigureOut">
              <a:rPr lang="en-US" smtClean="0"/>
              <a:t>3/19/18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96819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4FE2E-3B2C-44E5-A39A-DB1D5EA3C705}" type="datetimeFigureOut">
              <a:rPr lang="en-US" smtClean="0"/>
              <a:t>3/19/18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3590894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34FE2E-3B2C-44E5-A39A-DB1D5EA3C705}"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61610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34FE2E-3B2C-44E5-A39A-DB1D5EA3C705}"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3671294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4FE2E-3B2C-44E5-A39A-DB1D5EA3C705}" type="datetimeFigureOut">
              <a:rPr lang="en-US" smtClean="0"/>
              <a:t>3/19/18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AD187-FDDB-4D9E-9C50-906727FA9D7F}" type="slidenum">
              <a:rPr lang="en-US" smtClean="0"/>
              <a:t>‹#›</a:t>
            </a:fld>
            <a:endParaRPr lang="en-US"/>
          </a:p>
        </p:txBody>
      </p:sp>
    </p:spTree>
    <p:extLst>
      <p:ext uri="{BB962C8B-B14F-4D97-AF65-F5344CB8AC3E}">
        <p14:creationId xmlns:p14="http://schemas.microsoft.com/office/powerpoint/2010/main" val="933576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F18D3-44D2-4C03-B84B-B37A5558CA3A}"/>
              </a:ext>
            </a:extLst>
          </p:cNvPr>
          <p:cNvSpPr>
            <a:spLocks noGrp="1"/>
          </p:cNvSpPr>
          <p:nvPr>
            <p:ph type="ctrTitle"/>
          </p:nvPr>
        </p:nvSpPr>
        <p:spPr>
          <a:xfrm>
            <a:off x="316006" y="1122363"/>
            <a:ext cx="8565776" cy="3032778"/>
          </a:xfrm>
        </p:spPr>
        <p:txBody>
          <a:bodyPr>
            <a:normAutofit/>
          </a:bodyPr>
          <a:lstStyle/>
          <a:p>
            <a:r>
              <a:rPr lang="en-US" sz="4000" b="1" dirty="0">
                <a:latin typeface="Arial Black" panose="020B0604020202020204" pitchFamily="34" charset="0"/>
                <a:cs typeface="Arial Black" panose="020B0604020202020204" pitchFamily="34" charset="0"/>
              </a:rPr>
              <a:t>Texas 4-H</a:t>
            </a:r>
            <a:br>
              <a:rPr lang="en-US" b="1" dirty="0">
                <a:latin typeface="Arial Black" panose="020B0604020202020204" pitchFamily="34" charset="0"/>
                <a:cs typeface="Arial Black" panose="020B0604020202020204" pitchFamily="34" charset="0"/>
              </a:rPr>
            </a:br>
            <a:r>
              <a:rPr lang="en-US" sz="6600" b="1" dirty="0">
                <a:solidFill>
                  <a:schemeClr val="accent6">
                    <a:lumMod val="75000"/>
                  </a:schemeClr>
                </a:solidFill>
                <a:latin typeface="Arial Black" panose="020B0604020202020204" pitchFamily="34" charset="0"/>
                <a:cs typeface="Arial Black" panose="020B0604020202020204" pitchFamily="34" charset="0"/>
              </a:rPr>
              <a:t>CLUB OFFICER TRAINING</a:t>
            </a:r>
          </a:p>
        </p:txBody>
      </p:sp>
      <p:sp>
        <p:nvSpPr>
          <p:cNvPr id="3" name="Subtitle 2">
            <a:extLst>
              <a:ext uri="{FF2B5EF4-FFF2-40B4-BE49-F238E27FC236}">
                <a16:creationId xmlns:a16="http://schemas.microsoft.com/office/drawing/2014/main" id="{D17766C0-89CC-4781-BD2A-7BB07168D94A}"/>
              </a:ext>
            </a:extLst>
          </p:cNvPr>
          <p:cNvSpPr>
            <a:spLocks noGrp="1"/>
          </p:cNvSpPr>
          <p:nvPr>
            <p:ph type="subTitle" idx="1"/>
          </p:nvPr>
        </p:nvSpPr>
        <p:spPr>
          <a:xfrm>
            <a:off x="1143000" y="4462651"/>
            <a:ext cx="6858000" cy="882556"/>
          </a:xfrm>
        </p:spPr>
        <p:txBody>
          <a:bodyPr/>
          <a:lstStyle/>
          <a:p>
            <a:r>
              <a:rPr lang="en-US" b="1" i="1" dirty="0"/>
              <a:t>Leadership is action NOT position</a:t>
            </a:r>
          </a:p>
          <a:p>
            <a:r>
              <a:rPr lang="en-US" sz="1800" b="1" i="1" dirty="0"/>
              <a:t>-Donald H </a:t>
            </a:r>
            <a:r>
              <a:rPr lang="en-US" sz="1800" b="1" i="1" dirty="0" err="1"/>
              <a:t>McGannon</a:t>
            </a:r>
            <a:endParaRPr lang="en-US" sz="1800" b="1" i="1" dirty="0"/>
          </a:p>
        </p:txBody>
      </p:sp>
    </p:spTree>
    <p:extLst>
      <p:ext uri="{BB962C8B-B14F-4D97-AF65-F5344CB8AC3E}">
        <p14:creationId xmlns:p14="http://schemas.microsoft.com/office/powerpoint/2010/main" val="1276388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CC2C2-DCA6-4056-847E-C7A5F7C43249}"/>
              </a:ext>
            </a:extLst>
          </p:cNvPr>
          <p:cNvSpPr>
            <a:spLocks noGrp="1"/>
          </p:cNvSpPr>
          <p:nvPr>
            <p:ph type="title"/>
          </p:nvPr>
        </p:nvSpPr>
        <p:spPr>
          <a:xfrm>
            <a:off x="628650" y="667685"/>
            <a:ext cx="7886700" cy="1325563"/>
          </a:xfrm>
        </p:spPr>
        <p:txBody>
          <a:bodyPr/>
          <a:lstStyle/>
          <a:p>
            <a:r>
              <a:rPr lang="en-US" b="1" dirty="0">
                <a:latin typeface="Arial Black" panose="020B0604020202020204" pitchFamily="34" charset="0"/>
                <a:cs typeface="Arial Black" panose="020B0604020202020204" pitchFamily="34" charset="0"/>
              </a:rPr>
              <a:t>Parliamentarian</a:t>
            </a:r>
          </a:p>
        </p:txBody>
      </p:sp>
      <p:sp>
        <p:nvSpPr>
          <p:cNvPr id="3" name="Content Placeholder 2">
            <a:extLst>
              <a:ext uri="{FF2B5EF4-FFF2-40B4-BE49-F238E27FC236}">
                <a16:creationId xmlns:a16="http://schemas.microsoft.com/office/drawing/2014/main" id="{32E57D11-F0A3-4EAF-8EAF-F0E84DF8FD76}"/>
              </a:ext>
            </a:extLst>
          </p:cNvPr>
          <p:cNvSpPr>
            <a:spLocks noGrp="1"/>
          </p:cNvSpPr>
          <p:nvPr>
            <p:ph idx="1"/>
          </p:nvPr>
        </p:nvSpPr>
        <p:spPr/>
        <p:txBody>
          <a:bodyPr>
            <a:normAutofit/>
          </a:bodyPr>
          <a:lstStyle/>
          <a:p>
            <a:r>
              <a:rPr lang="en-US" sz="2400" dirty="0"/>
              <a:t>Keep order at club meetings. </a:t>
            </a:r>
          </a:p>
          <a:p>
            <a:r>
              <a:rPr lang="en-US" sz="2400" dirty="0"/>
              <a:t>Follow 4-H Parliamentary Procedure Guidelines.</a:t>
            </a:r>
          </a:p>
          <a:p>
            <a:r>
              <a:rPr lang="en-US" sz="2400" dirty="0"/>
              <a:t>Advise the President, or presiding officer, on parliamentary procedure. </a:t>
            </a:r>
          </a:p>
          <a:p>
            <a:r>
              <a:rPr lang="en-US" sz="2400" dirty="0"/>
              <a:t>Help train all club officers in parliamentary procedure. </a:t>
            </a:r>
          </a:p>
          <a:p>
            <a:r>
              <a:rPr lang="en-US" sz="2400" dirty="0"/>
              <a:t>Make parliamentary rulings during the business portion of the meeting.</a:t>
            </a:r>
          </a:p>
        </p:txBody>
      </p:sp>
    </p:spTree>
    <p:extLst>
      <p:ext uri="{BB962C8B-B14F-4D97-AF65-F5344CB8AC3E}">
        <p14:creationId xmlns:p14="http://schemas.microsoft.com/office/powerpoint/2010/main" val="2216136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403BE-BC08-489C-8CD0-9FB1818B3991}"/>
              </a:ext>
            </a:extLst>
          </p:cNvPr>
          <p:cNvSpPr>
            <a:spLocks noGrp="1"/>
          </p:cNvSpPr>
          <p:nvPr>
            <p:ph type="title"/>
          </p:nvPr>
        </p:nvSpPr>
        <p:spPr>
          <a:xfrm>
            <a:off x="628650" y="674408"/>
            <a:ext cx="7886700" cy="1325563"/>
          </a:xfrm>
        </p:spPr>
        <p:txBody>
          <a:bodyPr/>
          <a:lstStyle/>
          <a:p>
            <a:r>
              <a:rPr lang="en-US" b="1" dirty="0">
                <a:latin typeface="Arial Black" panose="020B0604020202020204" pitchFamily="34" charset="0"/>
                <a:cs typeface="Arial Black" panose="020B0604020202020204" pitchFamily="34" charset="0"/>
              </a:rPr>
              <a:t>Council Delegate</a:t>
            </a:r>
          </a:p>
        </p:txBody>
      </p:sp>
      <p:sp>
        <p:nvSpPr>
          <p:cNvPr id="3" name="Content Placeholder 2">
            <a:extLst>
              <a:ext uri="{FF2B5EF4-FFF2-40B4-BE49-F238E27FC236}">
                <a16:creationId xmlns:a16="http://schemas.microsoft.com/office/drawing/2014/main" id="{835A973A-52E3-4367-A154-163D816737BD}"/>
              </a:ext>
            </a:extLst>
          </p:cNvPr>
          <p:cNvSpPr>
            <a:spLocks noGrp="1"/>
          </p:cNvSpPr>
          <p:nvPr>
            <p:ph idx="1"/>
          </p:nvPr>
        </p:nvSpPr>
        <p:spPr>
          <a:xfrm>
            <a:off x="628650" y="2064124"/>
            <a:ext cx="7886700" cy="3664324"/>
          </a:xfrm>
        </p:spPr>
        <p:txBody>
          <a:bodyPr>
            <a:normAutofit fontScale="92500" lnSpcReduction="10000"/>
          </a:bodyPr>
          <a:lstStyle/>
          <a:p>
            <a:pPr>
              <a:lnSpc>
                <a:spcPct val="100000"/>
              </a:lnSpc>
            </a:pPr>
            <a:r>
              <a:rPr lang="en-US" sz="2400" dirty="0"/>
              <a:t>Attend all county 4-H Council meetings. </a:t>
            </a:r>
          </a:p>
          <a:p>
            <a:pPr>
              <a:lnSpc>
                <a:spcPct val="100000"/>
              </a:lnSpc>
            </a:pPr>
            <a:r>
              <a:rPr lang="en-US" sz="2400" dirty="0"/>
              <a:t>Report local club activities and recommendations at each County Council meeting. </a:t>
            </a:r>
          </a:p>
          <a:p>
            <a:pPr>
              <a:lnSpc>
                <a:spcPct val="100000"/>
              </a:lnSpc>
            </a:pPr>
            <a:r>
              <a:rPr lang="en-US" sz="2400" dirty="0"/>
              <a:t>Report on County Council activities, recommendations, committee reports and activities of other clubs at your local club meeting. </a:t>
            </a:r>
          </a:p>
          <a:p>
            <a:pPr>
              <a:lnSpc>
                <a:spcPct val="100000"/>
              </a:lnSpc>
            </a:pPr>
            <a:r>
              <a:rPr lang="en-US" sz="2400" dirty="0"/>
              <a:t>Serve on countywide committees when appointed by the County Council chairman/president. </a:t>
            </a:r>
          </a:p>
          <a:p>
            <a:pPr>
              <a:lnSpc>
                <a:spcPct val="100000"/>
              </a:lnSpc>
            </a:pPr>
            <a:r>
              <a:rPr lang="en-US" sz="2400" dirty="0"/>
              <a:t>Participate in training opportunities at county, district and state levels.</a:t>
            </a:r>
          </a:p>
        </p:txBody>
      </p:sp>
    </p:spTree>
    <p:extLst>
      <p:ext uri="{BB962C8B-B14F-4D97-AF65-F5344CB8AC3E}">
        <p14:creationId xmlns:p14="http://schemas.microsoft.com/office/powerpoint/2010/main" val="1752487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28593-BD10-433F-B943-16FE13E43610}"/>
              </a:ext>
            </a:extLst>
          </p:cNvPr>
          <p:cNvSpPr>
            <a:spLocks noGrp="1"/>
          </p:cNvSpPr>
          <p:nvPr>
            <p:ph type="title"/>
          </p:nvPr>
        </p:nvSpPr>
        <p:spPr>
          <a:xfrm>
            <a:off x="628650" y="681132"/>
            <a:ext cx="7886700" cy="1325563"/>
          </a:xfrm>
        </p:spPr>
        <p:txBody>
          <a:bodyPr/>
          <a:lstStyle/>
          <a:p>
            <a:r>
              <a:rPr lang="en-US" b="1" dirty="0">
                <a:latin typeface="Arial Black" panose="020B0604020202020204" pitchFamily="34" charset="0"/>
                <a:cs typeface="Arial Black" panose="020B0604020202020204" pitchFamily="34" charset="0"/>
              </a:rPr>
              <a:t>Health &amp; Safety Officer</a:t>
            </a:r>
          </a:p>
        </p:txBody>
      </p:sp>
      <p:sp>
        <p:nvSpPr>
          <p:cNvPr id="3" name="Content Placeholder 2">
            <a:extLst>
              <a:ext uri="{FF2B5EF4-FFF2-40B4-BE49-F238E27FC236}">
                <a16:creationId xmlns:a16="http://schemas.microsoft.com/office/drawing/2014/main" id="{E7B5C54B-5D32-4B8E-89E1-0FEE80AB44BF}"/>
              </a:ext>
            </a:extLst>
          </p:cNvPr>
          <p:cNvSpPr>
            <a:spLocks noGrp="1"/>
          </p:cNvSpPr>
          <p:nvPr>
            <p:ph idx="1"/>
          </p:nvPr>
        </p:nvSpPr>
        <p:spPr>
          <a:xfrm>
            <a:off x="628650" y="2057399"/>
            <a:ext cx="7886700" cy="3597089"/>
          </a:xfrm>
        </p:spPr>
        <p:txBody>
          <a:bodyPr>
            <a:normAutofit/>
          </a:bodyPr>
          <a:lstStyle/>
          <a:p>
            <a:r>
              <a:rPr lang="en-US" sz="2400" dirty="0"/>
              <a:t>Help the President and other officers plan your 4-H club’s annual activities calendar. </a:t>
            </a:r>
          </a:p>
          <a:p>
            <a:r>
              <a:rPr lang="en-US" sz="2400" dirty="0"/>
              <a:t>Serve as chairman of the Health/ Safety Committee. </a:t>
            </a:r>
          </a:p>
          <a:p>
            <a:r>
              <a:rPr lang="en-US" sz="2400" dirty="0"/>
              <a:t>Provide some type of health/safety information at club meetings. </a:t>
            </a:r>
          </a:p>
        </p:txBody>
      </p:sp>
    </p:spTree>
    <p:extLst>
      <p:ext uri="{BB962C8B-B14F-4D97-AF65-F5344CB8AC3E}">
        <p14:creationId xmlns:p14="http://schemas.microsoft.com/office/powerpoint/2010/main" val="1191161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98E9F-C6F5-4843-AD21-FADA36F1DE85}"/>
              </a:ext>
            </a:extLst>
          </p:cNvPr>
          <p:cNvSpPr>
            <a:spLocks noGrp="1"/>
          </p:cNvSpPr>
          <p:nvPr>
            <p:ph type="title"/>
          </p:nvPr>
        </p:nvSpPr>
        <p:spPr>
          <a:xfrm>
            <a:off x="628650" y="687855"/>
            <a:ext cx="7886700" cy="1325563"/>
          </a:xfrm>
        </p:spPr>
        <p:txBody>
          <a:bodyPr/>
          <a:lstStyle/>
          <a:p>
            <a:r>
              <a:rPr lang="en-US" b="1" dirty="0">
                <a:latin typeface="Arial Black" panose="020B0604020202020204" pitchFamily="34" charset="0"/>
                <a:cs typeface="Arial Black" panose="020B0604020202020204" pitchFamily="34" charset="0"/>
              </a:rPr>
              <a:t>Club Committees</a:t>
            </a:r>
          </a:p>
        </p:txBody>
      </p:sp>
      <p:sp>
        <p:nvSpPr>
          <p:cNvPr id="3" name="Content Placeholder 2">
            <a:extLst>
              <a:ext uri="{FF2B5EF4-FFF2-40B4-BE49-F238E27FC236}">
                <a16:creationId xmlns:a16="http://schemas.microsoft.com/office/drawing/2014/main" id="{ACBF49B0-2968-457E-84BF-A131AA22D4B9}"/>
              </a:ext>
            </a:extLst>
          </p:cNvPr>
          <p:cNvSpPr>
            <a:spLocks noGrp="1"/>
          </p:cNvSpPr>
          <p:nvPr>
            <p:ph idx="1"/>
          </p:nvPr>
        </p:nvSpPr>
        <p:spPr>
          <a:xfrm>
            <a:off x="628650" y="2013418"/>
            <a:ext cx="7886700" cy="3627624"/>
          </a:xfrm>
        </p:spPr>
        <p:txBody>
          <a:bodyPr>
            <a:normAutofit/>
          </a:bodyPr>
          <a:lstStyle/>
          <a:p>
            <a:r>
              <a:rPr lang="en-US" sz="2400" dirty="0"/>
              <a:t>Committees should be appointed only when necessary. Otherwise, committee work will lose its importance. </a:t>
            </a:r>
          </a:p>
          <a:p>
            <a:r>
              <a:rPr lang="en-US" sz="2400" dirty="0"/>
              <a:t>A club officer should be appointed to each committee to keep communication open with the Executive Committee. </a:t>
            </a:r>
          </a:p>
          <a:p>
            <a:r>
              <a:rPr lang="en-US" sz="2400" dirty="0"/>
              <a:t>To involve adults, appoint a parent or leader to each committee as an advisor. </a:t>
            </a:r>
          </a:p>
          <a:p>
            <a:r>
              <a:rPr lang="en-US" sz="2400" dirty="0"/>
              <a:t>Plan time for committees to meet, work and report at regular club meetings.</a:t>
            </a:r>
          </a:p>
        </p:txBody>
      </p:sp>
    </p:spTree>
    <p:extLst>
      <p:ext uri="{BB962C8B-B14F-4D97-AF65-F5344CB8AC3E}">
        <p14:creationId xmlns:p14="http://schemas.microsoft.com/office/powerpoint/2010/main" val="407414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98BA8-996F-4B0F-AB30-1094057BD087}"/>
              </a:ext>
            </a:extLst>
          </p:cNvPr>
          <p:cNvSpPr>
            <a:spLocks noGrp="1"/>
          </p:cNvSpPr>
          <p:nvPr>
            <p:ph type="title"/>
          </p:nvPr>
        </p:nvSpPr>
        <p:spPr>
          <a:xfrm>
            <a:off x="628650" y="2615957"/>
            <a:ext cx="7886700" cy="1325563"/>
          </a:xfrm>
        </p:spPr>
        <p:txBody>
          <a:bodyPr/>
          <a:lstStyle/>
          <a:p>
            <a:pPr algn="ctr"/>
            <a:r>
              <a:rPr lang="en-US" b="1" dirty="0">
                <a:latin typeface="Arial Black" panose="020B0604020202020204" pitchFamily="34" charset="0"/>
                <a:cs typeface="Arial Black" panose="020B0604020202020204" pitchFamily="34" charset="0"/>
              </a:rPr>
              <a:t>ROLE OF THE CLUB MANAGER</a:t>
            </a:r>
          </a:p>
        </p:txBody>
      </p:sp>
    </p:spTree>
    <p:extLst>
      <p:ext uri="{BB962C8B-B14F-4D97-AF65-F5344CB8AC3E}">
        <p14:creationId xmlns:p14="http://schemas.microsoft.com/office/powerpoint/2010/main" val="3934939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98E9F-C6F5-4843-AD21-FADA36F1DE85}"/>
              </a:ext>
            </a:extLst>
          </p:cNvPr>
          <p:cNvSpPr>
            <a:spLocks noGrp="1"/>
          </p:cNvSpPr>
          <p:nvPr>
            <p:ph type="title"/>
          </p:nvPr>
        </p:nvSpPr>
        <p:spPr>
          <a:xfrm>
            <a:off x="628650" y="660961"/>
            <a:ext cx="7886700" cy="1325563"/>
          </a:xfrm>
        </p:spPr>
        <p:txBody>
          <a:bodyPr/>
          <a:lstStyle/>
          <a:p>
            <a:r>
              <a:rPr lang="en-US" b="1" dirty="0">
                <a:latin typeface="Arial Black" panose="020B0604020202020204" pitchFamily="34" charset="0"/>
                <a:cs typeface="Arial Black" panose="020B0604020202020204" pitchFamily="34" charset="0"/>
              </a:rPr>
              <a:t>Club Managers</a:t>
            </a:r>
          </a:p>
        </p:txBody>
      </p:sp>
      <p:sp>
        <p:nvSpPr>
          <p:cNvPr id="3" name="Content Placeholder 2">
            <a:extLst>
              <a:ext uri="{FF2B5EF4-FFF2-40B4-BE49-F238E27FC236}">
                <a16:creationId xmlns:a16="http://schemas.microsoft.com/office/drawing/2014/main" id="{ACBF49B0-2968-457E-84BF-A131AA22D4B9}"/>
              </a:ext>
            </a:extLst>
          </p:cNvPr>
          <p:cNvSpPr>
            <a:spLocks noGrp="1"/>
          </p:cNvSpPr>
          <p:nvPr>
            <p:ph idx="1"/>
          </p:nvPr>
        </p:nvSpPr>
        <p:spPr>
          <a:xfrm>
            <a:off x="628650" y="2043953"/>
            <a:ext cx="7886700" cy="3630706"/>
          </a:xfrm>
        </p:spPr>
        <p:txBody>
          <a:bodyPr>
            <a:normAutofit fontScale="92500"/>
          </a:bodyPr>
          <a:lstStyle/>
          <a:p>
            <a:r>
              <a:rPr lang="en-US" altLang="en-US" dirty="0"/>
              <a:t>Assist club officers in the planning of each 4-H club meeting and the yearly calendar</a:t>
            </a:r>
          </a:p>
          <a:p>
            <a:r>
              <a:rPr lang="en-US" altLang="en-US" dirty="0"/>
              <a:t>Ensure that each officer knows his/her responsibilities</a:t>
            </a:r>
          </a:p>
          <a:p>
            <a:r>
              <a:rPr lang="en-US" altLang="en-US" dirty="0"/>
              <a:t>Provide an atmosphere where club </a:t>
            </a:r>
            <a:r>
              <a:rPr lang="en-US" altLang="en-US" i="1" dirty="0"/>
              <a:t>members</a:t>
            </a:r>
            <a:r>
              <a:rPr lang="en-US" altLang="en-US" dirty="0"/>
              <a:t> conduct their 4-H club meeting and adults do not take over</a:t>
            </a:r>
          </a:p>
          <a:p>
            <a:r>
              <a:rPr lang="en-US" altLang="en-US" dirty="0"/>
              <a:t>Delegate responsibilities to club officers or volunteers</a:t>
            </a:r>
          </a:p>
          <a:p>
            <a:r>
              <a:rPr lang="en-US" altLang="en-US" dirty="0"/>
              <a:t>Encourage involvement of club officers, members, and volunteers</a:t>
            </a:r>
          </a:p>
          <a:p>
            <a:endParaRPr lang="en-US" altLang="en-US" dirty="0"/>
          </a:p>
        </p:txBody>
      </p:sp>
    </p:spTree>
    <p:extLst>
      <p:ext uri="{BB962C8B-B14F-4D97-AF65-F5344CB8AC3E}">
        <p14:creationId xmlns:p14="http://schemas.microsoft.com/office/powerpoint/2010/main" val="60070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98BA8-996F-4B0F-AB30-1094057BD087}"/>
              </a:ext>
            </a:extLst>
          </p:cNvPr>
          <p:cNvSpPr>
            <a:spLocks noGrp="1"/>
          </p:cNvSpPr>
          <p:nvPr>
            <p:ph type="title"/>
          </p:nvPr>
        </p:nvSpPr>
        <p:spPr>
          <a:xfrm>
            <a:off x="628650" y="2164976"/>
            <a:ext cx="7886700" cy="1588285"/>
          </a:xfrm>
        </p:spPr>
        <p:txBody>
          <a:bodyPr/>
          <a:lstStyle/>
          <a:p>
            <a:pPr algn="ctr"/>
            <a:r>
              <a:rPr lang="en-US" b="1" dirty="0">
                <a:latin typeface="Arial Black" panose="020B0604020202020204" pitchFamily="34" charset="0"/>
                <a:cs typeface="Arial Black" panose="020B0604020202020204" pitchFamily="34" charset="0"/>
              </a:rPr>
              <a:t>Officer Club Manager Teamwork</a:t>
            </a:r>
          </a:p>
        </p:txBody>
      </p:sp>
    </p:spTree>
    <p:extLst>
      <p:ext uri="{BB962C8B-B14F-4D97-AF65-F5344CB8AC3E}">
        <p14:creationId xmlns:p14="http://schemas.microsoft.com/office/powerpoint/2010/main" val="4291131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D4EC7-852E-4BCB-981A-07443C1A9CCB}"/>
              </a:ext>
            </a:extLst>
          </p:cNvPr>
          <p:cNvSpPr>
            <a:spLocks noGrp="1"/>
          </p:cNvSpPr>
          <p:nvPr>
            <p:ph type="title"/>
          </p:nvPr>
        </p:nvSpPr>
        <p:spPr>
          <a:xfrm>
            <a:off x="628650" y="701302"/>
            <a:ext cx="7886700" cy="1325563"/>
          </a:xfrm>
        </p:spPr>
        <p:txBody>
          <a:bodyPr/>
          <a:lstStyle/>
          <a:p>
            <a:r>
              <a:rPr lang="en-US" b="1" dirty="0">
                <a:latin typeface="Arial Black" panose="020B0604020202020204" pitchFamily="34" charset="0"/>
                <a:cs typeface="Arial Black" panose="020B0604020202020204" pitchFamily="34" charset="0"/>
              </a:rPr>
              <a:t>Officers &amp; Club Manager Teamwork</a:t>
            </a:r>
          </a:p>
        </p:txBody>
      </p:sp>
      <p:sp>
        <p:nvSpPr>
          <p:cNvPr id="3" name="Content Placeholder 2">
            <a:extLst>
              <a:ext uri="{FF2B5EF4-FFF2-40B4-BE49-F238E27FC236}">
                <a16:creationId xmlns:a16="http://schemas.microsoft.com/office/drawing/2014/main" id="{BDEF70F9-A830-4582-B6AB-D4221EE7C679}"/>
              </a:ext>
            </a:extLst>
          </p:cNvPr>
          <p:cNvSpPr>
            <a:spLocks noGrp="1"/>
          </p:cNvSpPr>
          <p:nvPr>
            <p:ph idx="1"/>
          </p:nvPr>
        </p:nvSpPr>
        <p:spPr>
          <a:xfrm>
            <a:off x="628650" y="2026865"/>
            <a:ext cx="7886700" cy="3614176"/>
          </a:xfrm>
        </p:spPr>
        <p:txBody>
          <a:bodyPr>
            <a:normAutofit/>
          </a:bodyPr>
          <a:lstStyle/>
          <a:p>
            <a:r>
              <a:rPr lang="en-US" altLang="en-US" sz="2400" dirty="0"/>
              <a:t>Club Managers working in full partnership with Club Officers on issues facing the local 4-H club</a:t>
            </a:r>
          </a:p>
          <a:p>
            <a:r>
              <a:rPr lang="en-US" altLang="en-US" sz="2400" dirty="0"/>
              <a:t>Club Officers take ownership of their 4-H club, not relying on the 4-H club manager to do everything. </a:t>
            </a:r>
          </a:p>
          <a:p>
            <a:r>
              <a:rPr lang="en-US" altLang="en-US" sz="2400" dirty="0"/>
              <a:t>Club Officers working with Club Managers to ensure the success of the 4-H club and the club’s members.</a:t>
            </a:r>
          </a:p>
          <a:p>
            <a:endParaRPr lang="en-US" sz="2400" dirty="0"/>
          </a:p>
        </p:txBody>
      </p:sp>
    </p:spTree>
    <p:extLst>
      <p:ext uri="{BB962C8B-B14F-4D97-AF65-F5344CB8AC3E}">
        <p14:creationId xmlns:p14="http://schemas.microsoft.com/office/powerpoint/2010/main" val="3810499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55B2-0B60-4CBC-9ABB-BDF31056D0B8}"/>
              </a:ext>
            </a:extLst>
          </p:cNvPr>
          <p:cNvSpPr>
            <a:spLocks noGrp="1"/>
          </p:cNvSpPr>
          <p:nvPr>
            <p:ph type="title"/>
          </p:nvPr>
        </p:nvSpPr>
        <p:spPr>
          <a:xfrm>
            <a:off x="628650" y="681131"/>
            <a:ext cx="7886700" cy="1325563"/>
          </a:xfrm>
        </p:spPr>
        <p:txBody>
          <a:bodyPr/>
          <a:lstStyle/>
          <a:p>
            <a:r>
              <a:rPr lang="en-US" b="1" dirty="0">
                <a:latin typeface="Arial Black" panose="020B0604020202020204" pitchFamily="34" charset="0"/>
                <a:cs typeface="Arial Black" panose="020B0604020202020204" pitchFamily="34" charset="0"/>
              </a:rPr>
              <a:t>Barriers to strong Team Work</a:t>
            </a:r>
          </a:p>
        </p:txBody>
      </p:sp>
      <p:sp>
        <p:nvSpPr>
          <p:cNvPr id="3" name="Content Placeholder 2">
            <a:extLst>
              <a:ext uri="{FF2B5EF4-FFF2-40B4-BE49-F238E27FC236}">
                <a16:creationId xmlns:a16="http://schemas.microsoft.com/office/drawing/2014/main" id="{C2693CDF-25AC-420F-A144-D74B80206C31}"/>
              </a:ext>
            </a:extLst>
          </p:cNvPr>
          <p:cNvSpPr>
            <a:spLocks noGrp="1"/>
          </p:cNvSpPr>
          <p:nvPr>
            <p:ph idx="1"/>
          </p:nvPr>
        </p:nvSpPr>
        <p:spPr>
          <a:xfrm>
            <a:off x="628650" y="2064124"/>
            <a:ext cx="7886700" cy="3576918"/>
          </a:xfrm>
        </p:spPr>
        <p:txBody>
          <a:bodyPr/>
          <a:lstStyle/>
          <a:p>
            <a:pPr>
              <a:buNone/>
            </a:pPr>
            <a:r>
              <a:rPr lang="en-US" altLang="en-US" sz="2400" b="1" dirty="0"/>
              <a:t>Let’s Brainstorm!</a:t>
            </a:r>
          </a:p>
          <a:p>
            <a:r>
              <a:rPr lang="en-US" altLang="en-US" sz="2400" dirty="0"/>
              <a:t>How do adults view young people?</a:t>
            </a:r>
          </a:p>
          <a:p>
            <a:r>
              <a:rPr lang="en-US" altLang="en-US" sz="2400" dirty="0"/>
              <a:t>How do young people view adults?</a:t>
            </a:r>
          </a:p>
          <a:p>
            <a:r>
              <a:rPr lang="en-US" altLang="en-US" sz="2400" dirty="0"/>
              <a:t>What behaviors have you experienced in intergenerational meetings that would not be helpful in building healthy partnerships?</a:t>
            </a:r>
          </a:p>
          <a:p>
            <a:endParaRPr lang="en-US" dirty="0"/>
          </a:p>
        </p:txBody>
      </p:sp>
    </p:spTree>
    <p:extLst>
      <p:ext uri="{BB962C8B-B14F-4D97-AF65-F5344CB8AC3E}">
        <p14:creationId xmlns:p14="http://schemas.microsoft.com/office/powerpoint/2010/main" val="1945624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F59E7-23C6-4720-85F9-656BEDE2402C}"/>
              </a:ext>
            </a:extLst>
          </p:cNvPr>
          <p:cNvSpPr>
            <a:spLocks noGrp="1"/>
          </p:cNvSpPr>
          <p:nvPr>
            <p:ph type="title"/>
          </p:nvPr>
        </p:nvSpPr>
        <p:spPr>
          <a:xfrm>
            <a:off x="628649" y="681132"/>
            <a:ext cx="8360709" cy="1325563"/>
          </a:xfrm>
        </p:spPr>
        <p:txBody>
          <a:bodyPr/>
          <a:lstStyle/>
          <a:p>
            <a:r>
              <a:rPr lang="en-US" b="1" dirty="0">
                <a:latin typeface="Arial Black" panose="020B0604020202020204" pitchFamily="34" charset="0"/>
                <a:cs typeface="Arial Black" panose="020B0604020202020204" pitchFamily="34" charset="0"/>
              </a:rPr>
              <a:t>How to overcome barriers</a:t>
            </a:r>
          </a:p>
        </p:txBody>
      </p:sp>
      <p:sp>
        <p:nvSpPr>
          <p:cNvPr id="3" name="Content Placeholder 2">
            <a:extLst>
              <a:ext uri="{FF2B5EF4-FFF2-40B4-BE49-F238E27FC236}">
                <a16:creationId xmlns:a16="http://schemas.microsoft.com/office/drawing/2014/main" id="{E2435D0C-8150-433D-B36B-BAE838D08F92}"/>
              </a:ext>
            </a:extLst>
          </p:cNvPr>
          <p:cNvSpPr>
            <a:spLocks noGrp="1"/>
          </p:cNvSpPr>
          <p:nvPr>
            <p:ph idx="1"/>
          </p:nvPr>
        </p:nvSpPr>
        <p:spPr>
          <a:xfrm>
            <a:off x="628650" y="1825625"/>
            <a:ext cx="7886700" cy="3795246"/>
          </a:xfrm>
        </p:spPr>
        <p:txBody>
          <a:bodyPr>
            <a:normAutofit/>
          </a:bodyPr>
          <a:lstStyle/>
          <a:p>
            <a:pPr>
              <a:buFontTx/>
              <a:buNone/>
            </a:pPr>
            <a:r>
              <a:rPr lang="en-US" altLang="en-US" sz="2400" b="1" dirty="0"/>
              <a:t>Let’s Brainstorm</a:t>
            </a:r>
          </a:p>
          <a:p>
            <a:r>
              <a:rPr lang="en-US" altLang="en-US" sz="2400" dirty="0"/>
              <a:t>What behaviors have you seen that help build strong partnerships?</a:t>
            </a:r>
          </a:p>
          <a:p>
            <a:r>
              <a:rPr lang="en-US" altLang="en-US" sz="2400" dirty="0"/>
              <a:t>What blocks us from building effective working relationships between youth and adults?</a:t>
            </a:r>
          </a:p>
          <a:p>
            <a:r>
              <a:rPr lang="en-US" altLang="en-US" sz="2400" dirty="0"/>
              <a:t>How can we ensure that barriers to building effective partnerships are minimized or eliminated?</a:t>
            </a:r>
          </a:p>
          <a:p>
            <a:endParaRPr lang="en-US" sz="2400" dirty="0"/>
          </a:p>
        </p:txBody>
      </p:sp>
    </p:spTree>
    <p:extLst>
      <p:ext uri="{BB962C8B-B14F-4D97-AF65-F5344CB8AC3E}">
        <p14:creationId xmlns:p14="http://schemas.microsoft.com/office/powerpoint/2010/main" val="3689185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BE6D1-53DF-4C4C-BCEF-5EA43D2F1C41}"/>
              </a:ext>
            </a:extLst>
          </p:cNvPr>
          <p:cNvSpPr>
            <a:spLocks noGrp="1"/>
          </p:cNvSpPr>
          <p:nvPr>
            <p:ph type="title"/>
          </p:nvPr>
        </p:nvSpPr>
        <p:spPr>
          <a:xfrm>
            <a:off x="843058" y="2302295"/>
            <a:ext cx="7886700" cy="1325563"/>
          </a:xfrm>
        </p:spPr>
        <p:txBody>
          <a:bodyPr>
            <a:normAutofit/>
          </a:bodyPr>
          <a:lstStyle/>
          <a:p>
            <a:pPr algn="ctr"/>
            <a:r>
              <a:rPr lang="en-US" b="1" dirty="0">
                <a:latin typeface="Arial Black" panose="020B0604020202020204" pitchFamily="34" charset="0"/>
                <a:cs typeface="Arial Black" panose="020B0604020202020204" pitchFamily="34" charset="0"/>
              </a:rPr>
              <a:t>EXPECTATION OF CLUB OFFICERS</a:t>
            </a:r>
            <a:endParaRPr lang="en-US" dirty="0"/>
          </a:p>
        </p:txBody>
      </p:sp>
    </p:spTree>
    <p:extLst>
      <p:ext uri="{BB962C8B-B14F-4D97-AF65-F5344CB8AC3E}">
        <p14:creationId xmlns:p14="http://schemas.microsoft.com/office/powerpoint/2010/main" val="389198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90E8ED-91D8-4379-A214-A9625175CA5B}"/>
              </a:ext>
            </a:extLst>
          </p:cNvPr>
          <p:cNvSpPr>
            <a:spLocks noGrp="1"/>
          </p:cNvSpPr>
          <p:nvPr>
            <p:ph idx="1"/>
          </p:nvPr>
        </p:nvSpPr>
        <p:spPr>
          <a:xfrm>
            <a:off x="628650" y="2057399"/>
            <a:ext cx="7886700" cy="3603813"/>
          </a:xfrm>
        </p:spPr>
        <p:txBody>
          <a:bodyPr>
            <a:normAutofit/>
          </a:bodyPr>
          <a:lstStyle/>
          <a:p>
            <a:r>
              <a:rPr lang="en-US" altLang="en-US" sz="2400" dirty="0"/>
              <a:t>Current emphasis is on infusing young people into all levels of organizational decision-making </a:t>
            </a:r>
          </a:p>
          <a:p>
            <a:r>
              <a:rPr lang="en-US" altLang="en-US" sz="2400" dirty="0"/>
              <a:t>Young people need to be involved not only in day-to-day programming decisions, but they should also be involved in organizational governance</a:t>
            </a:r>
          </a:p>
          <a:p>
            <a:r>
              <a:rPr lang="en-US" altLang="en-US" sz="2400" dirty="0"/>
              <a:t>Adolescents infrequently invited to engage in collective problem-solving</a:t>
            </a:r>
          </a:p>
          <a:p>
            <a:r>
              <a:rPr lang="en-US" altLang="en-US" sz="2400" dirty="0"/>
              <a:t>Isolation creates social contexts where negative stereotypes may flourish</a:t>
            </a:r>
          </a:p>
          <a:p>
            <a:endParaRPr lang="en-US" sz="2400" dirty="0"/>
          </a:p>
        </p:txBody>
      </p:sp>
      <p:sp>
        <p:nvSpPr>
          <p:cNvPr id="4" name="Title 1">
            <a:extLst>
              <a:ext uri="{FF2B5EF4-FFF2-40B4-BE49-F238E27FC236}">
                <a16:creationId xmlns:a16="http://schemas.microsoft.com/office/drawing/2014/main" id="{463CFBA0-AA9B-9F4E-9835-0C3933355DE4}"/>
              </a:ext>
            </a:extLst>
          </p:cNvPr>
          <p:cNvSpPr txBox="1">
            <a:spLocks/>
          </p:cNvSpPr>
          <p:nvPr/>
        </p:nvSpPr>
        <p:spPr>
          <a:xfrm>
            <a:off x="628649" y="681132"/>
            <a:ext cx="83607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How to overcome barriers</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2716719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9DC57-3F39-49C6-9723-03CC56AE96B9}"/>
              </a:ext>
            </a:extLst>
          </p:cNvPr>
          <p:cNvSpPr>
            <a:spLocks noGrp="1"/>
          </p:cNvSpPr>
          <p:nvPr>
            <p:ph type="title"/>
          </p:nvPr>
        </p:nvSpPr>
        <p:spPr>
          <a:xfrm>
            <a:off x="628649" y="667684"/>
            <a:ext cx="8380879" cy="1325563"/>
          </a:xfrm>
        </p:spPr>
        <p:txBody>
          <a:bodyPr>
            <a:normAutofit/>
          </a:bodyPr>
          <a:lstStyle/>
          <a:p>
            <a:r>
              <a:rPr lang="en-US" b="1" dirty="0">
                <a:latin typeface="Arial Black" panose="020B0604020202020204" pitchFamily="34" charset="0"/>
                <a:cs typeface="Arial Black" panose="020B0604020202020204" pitchFamily="34" charset="0"/>
              </a:rPr>
              <a:t>Officers + Club Managers = Winning Team</a:t>
            </a:r>
          </a:p>
        </p:txBody>
      </p:sp>
      <p:sp>
        <p:nvSpPr>
          <p:cNvPr id="3" name="Content Placeholder 2">
            <a:extLst>
              <a:ext uri="{FF2B5EF4-FFF2-40B4-BE49-F238E27FC236}">
                <a16:creationId xmlns:a16="http://schemas.microsoft.com/office/drawing/2014/main" id="{6C2AFB6C-728C-4B1A-B13A-B9C18BA9E2C3}"/>
              </a:ext>
            </a:extLst>
          </p:cNvPr>
          <p:cNvSpPr>
            <a:spLocks noGrp="1"/>
          </p:cNvSpPr>
          <p:nvPr>
            <p:ph idx="1"/>
          </p:nvPr>
        </p:nvSpPr>
        <p:spPr>
          <a:xfrm>
            <a:off x="628650" y="2043953"/>
            <a:ext cx="7886700" cy="3650876"/>
          </a:xfrm>
        </p:spPr>
        <p:txBody>
          <a:bodyPr>
            <a:normAutofit fontScale="92500"/>
          </a:bodyPr>
          <a:lstStyle/>
          <a:p>
            <a:r>
              <a:rPr lang="en-US" altLang="en-US" sz="2400" dirty="0"/>
              <a:t>Club Officers achieve mastery, compassion, and health</a:t>
            </a:r>
          </a:p>
          <a:p>
            <a:r>
              <a:rPr lang="en-US" altLang="en-US" sz="2400" dirty="0"/>
              <a:t>Club Managers understand the needs and concerns of youth, making them more likely to reach outside the organization and share their new knowledge and insights. </a:t>
            </a:r>
          </a:p>
          <a:p>
            <a:r>
              <a:rPr lang="en-US" altLang="en-US" sz="2400" dirty="0"/>
              <a:t>Everyone gains a stronger sense of community connectedness</a:t>
            </a:r>
          </a:p>
          <a:p>
            <a:r>
              <a:rPr lang="en-US" altLang="en-US" sz="2400" dirty="0"/>
              <a:t>Adults and organizations as a whole became more connected and responsive to youth in the community, leading to strengthening the 4-H club</a:t>
            </a:r>
          </a:p>
          <a:p>
            <a:r>
              <a:rPr lang="en-US" altLang="en-US" sz="2400" dirty="0"/>
              <a:t>Including youth in decision-making leads 4-H Club to reach out to the community in more diverse ways</a:t>
            </a:r>
            <a:endParaRPr lang="en-US" sz="2400" dirty="0"/>
          </a:p>
        </p:txBody>
      </p:sp>
    </p:spTree>
    <p:extLst>
      <p:ext uri="{BB962C8B-B14F-4D97-AF65-F5344CB8AC3E}">
        <p14:creationId xmlns:p14="http://schemas.microsoft.com/office/powerpoint/2010/main" val="44002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8EC8F-9AE4-49CB-BB3A-8FCD8C32A5FE}"/>
              </a:ext>
            </a:extLst>
          </p:cNvPr>
          <p:cNvSpPr>
            <a:spLocks noGrp="1"/>
          </p:cNvSpPr>
          <p:nvPr>
            <p:ph type="title"/>
          </p:nvPr>
        </p:nvSpPr>
        <p:spPr>
          <a:xfrm>
            <a:off x="628650" y="667685"/>
            <a:ext cx="7886700" cy="1325563"/>
          </a:xfrm>
        </p:spPr>
        <p:txBody>
          <a:bodyPr/>
          <a:lstStyle/>
          <a:p>
            <a:r>
              <a:rPr lang="en-US" b="1" dirty="0">
                <a:latin typeface="Arial Black" panose="020B0604020202020204" pitchFamily="34" charset="0"/>
                <a:cs typeface="Arial Black" panose="020B0604020202020204" pitchFamily="34" charset="0"/>
              </a:rPr>
              <a:t>President</a:t>
            </a:r>
          </a:p>
        </p:txBody>
      </p:sp>
      <p:sp>
        <p:nvSpPr>
          <p:cNvPr id="3" name="Content Placeholder 2">
            <a:extLst>
              <a:ext uri="{FF2B5EF4-FFF2-40B4-BE49-F238E27FC236}">
                <a16:creationId xmlns:a16="http://schemas.microsoft.com/office/drawing/2014/main" id="{A99393EF-655D-44EF-A37A-E21CB9F1E9E3}"/>
              </a:ext>
            </a:extLst>
          </p:cNvPr>
          <p:cNvSpPr>
            <a:spLocks noGrp="1"/>
          </p:cNvSpPr>
          <p:nvPr>
            <p:ph idx="1"/>
          </p:nvPr>
        </p:nvSpPr>
        <p:spPr>
          <a:xfrm>
            <a:off x="628650" y="1825625"/>
            <a:ext cx="7886700" cy="3801969"/>
          </a:xfrm>
        </p:spPr>
        <p:txBody>
          <a:bodyPr>
            <a:normAutofit fontScale="62500" lnSpcReduction="20000"/>
          </a:bodyPr>
          <a:lstStyle/>
          <a:p>
            <a:pPr>
              <a:lnSpc>
                <a:spcPct val="110000"/>
              </a:lnSpc>
            </a:pPr>
            <a:r>
              <a:rPr lang="en-US" altLang="en-US" sz="3400" dirty="0"/>
              <a:t>Preside at all club meetings</a:t>
            </a:r>
          </a:p>
          <a:p>
            <a:pPr>
              <a:lnSpc>
                <a:spcPct val="110000"/>
              </a:lnSpc>
            </a:pPr>
            <a:r>
              <a:rPr lang="en-US" altLang="en-US" sz="3400" dirty="0"/>
              <a:t>Use basic parliamentary procedure steps as a tool to conduct effective, orderly meetings</a:t>
            </a:r>
          </a:p>
          <a:p>
            <a:pPr>
              <a:lnSpc>
                <a:spcPct val="110000"/>
              </a:lnSpc>
            </a:pPr>
            <a:r>
              <a:rPr lang="en-US" altLang="en-US" sz="3400" dirty="0"/>
              <a:t>With assistance from 4-H club manager, arrange for meeting time and place</a:t>
            </a:r>
          </a:p>
          <a:p>
            <a:pPr>
              <a:lnSpc>
                <a:spcPct val="110000"/>
              </a:lnSpc>
            </a:pPr>
            <a:r>
              <a:rPr lang="en-US" altLang="en-US" sz="3400" dirty="0"/>
              <a:t>Work with club manager and officers to develop agenda for the meeting</a:t>
            </a:r>
          </a:p>
          <a:p>
            <a:pPr>
              <a:lnSpc>
                <a:spcPct val="110000"/>
              </a:lnSpc>
            </a:pPr>
            <a:r>
              <a:rPr lang="en-US" altLang="en-US" sz="3400" dirty="0"/>
              <a:t>Remind and encourage each person on the program to be prepared</a:t>
            </a:r>
          </a:p>
          <a:p>
            <a:pPr>
              <a:lnSpc>
                <a:spcPct val="110000"/>
              </a:lnSpc>
            </a:pPr>
            <a:r>
              <a:rPr lang="en-US" altLang="en-US" sz="3400" dirty="0"/>
              <a:t>Ensure maximum member involvement in all club activities</a:t>
            </a:r>
          </a:p>
          <a:p>
            <a:pPr>
              <a:lnSpc>
                <a:spcPct val="110000"/>
              </a:lnSpc>
            </a:pPr>
            <a:r>
              <a:rPr lang="en-US" altLang="en-US" sz="3400" dirty="0"/>
              <a:t>Appoint committees as needed</a:t>
            </a:r>
          </a:p>
          <a:p>
            <a:pPr>
              <a:lnSpc>
                <a:spcPct val="120000"/>
              </a:lnSpc>
              <a:spcBef>
                <a:spcPts val="0"/>
              </a:spcBef>
            </a:pPr>
            <a:endParaRPr lang="en-US" dirty="0"/>
          </a:p>
        </p:txBody>
      </p:sp>
    </p:spTree>
    <p:extLst>
      <p:ext uri="{BB962C8B-B14F-4D97-AF65-F5344CB8AC3E}">
        <p14:creationId xmlns:p14="http://schemas.microsoft.com/office/powerpoint/2010/main" val="2140437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17DCB-5ABA-42C5-A3F4-E15BB3206EC7}"/>
              </a:ext>
            </a:extLst>
          </p:cNvPr>
          <p:cNvSpPr>
            <a:spLocks noGrp="1"/>
          </p:cNvSpPr>
          <p:nvPr>
            <p:ph type="title"/>
          </p:nvPr>
        </p:nvSpPr>
        <p:spPr>
          <a:xfrm>
            <a:off x="628650" y="672025"/>
            <a:ext cx="7886700" cy="1325563"/>
          </a:xfrm>
        </p:spPr>
        <p:txBody>
          <a:bodyPr/>
          <a:lstStyle/>
          <a:p>
            <a:r>
              <a:rPr lang="en-US" b="1" dirty="0">
                <a:latin typeface="Arial Black" panose="020B0604020202020204" pitchFamily="34" charset="0"/>
                <a:cs typeface="Arial Black" panose="020B0604020202020204" pitchFamily="34" charset="0"/>
              </a:rPr>
              <a:t>1</a:t>
            </a:r>
            <a:r>
              <a:rPr lang="en-US" b="1" baseline="30000" dirty="0">
                <a:latin typeface="Arial Black" panose="020B0604020202020204" pitchFamily="34" charset="0"/>
                <a:cs typeface="Arial Black" panose="020B0604020202020204" pitchFamily="34" charset="0"/>
              </a:rPr>
              <a:t>st</a:t>
            </a:r>
            <a:r>
              <a:rPr lang="en-US" b="1" dirty="0">
                <a:latin typeface="Arial Black" panose="020B0604020202020204" pitchFamily="34" charset="0"/>
                <a:cs typeface="Arial Black" panose="020B0604020202020204" pitchFamily="34" charset="0"/>
              </a:rPr>
              <a:t> Vice President</a:t>
            </a:r>
          </a:p>
        </p:txBody>
      </p:sp>
      <p:sp>
        <p:nvSpPr>
          <p:cNvPr id="3" name="Content Placeholder 2">
            <a:extLst>
              <a:ext uri="{FF2B5EF4-FFF2-40B4-BE49-F238E27FC236}">
                <a16:creationId xmlns:a16="http://schemas.microsoft.com/office/drawing/2014/main" id="{C4E817D2-80B4-4319-A041-882738B01C39}"/>
              </a:ext>
            </a:extLst>
          </p:cNvPr>
          <p:cNvSpPr>
            <a:spLocks noGrp="1"/>
          </p:cNvSpPr>
          <p:nvPr>
            <p:ph idx="1"/>
          </p:nvPr>
        </p:nvSpPr>
        <p:spPr>
          <a:xfrm>
            <a:off x="547968" y="2488405"/>
            <a:ext cx="7886700" cy="3085401"/>
          </a:xfrm>
        </p:spPr>
        <p:txBody>
          <a:bodyPr>
            <a:noAutofit/>
          </a:bodyPr>
          <a:lstStyle/>
          <a:p>
            <a:r>
              <a:rPr lang="en-US" sz="2400" dirty="0"/>
              <a:t>Assist the President</a:t>
            </a:r>
          </a:p>
          <a:p>
            <a:r>
              <a:rPr lang="en-US" sz="2400" dirty="0"/>
              <a:t>Preside at meetings in the absence of the President</a:t>
            </a:r>
          </a:p>
          <a:p>
            <a:r>
              <a:rPr lang="en-US" sz="2400" dirty="0"/>
              <a:t> Serve as chairman of the Program Committee, which consists of you, other club members and an adult advisor.</a:t>
            </a:r>
          </a:p>
          <a:p>
            <a:pPr marL="0" indent="0">
              <a:buNone/>
            </a:pPr>
            <a:endParaRPr lang="en-US" sz="2400" dirty="0"/>
          </a:p>
        </p:txBody>
      </p:sp>
    </p:spTree>
    <p:extLst>
      <p:ext uri="{BB962C8B-B14F-4D97-AF65-F5344CB8AC3E}">
        <p14:creationId xmlns:p14="http://schemas.microsoft.com/office/powerpoint/2010/main" val="1294916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B4DE-3401-4EC0-BF4C-2B6E8020C118}"/>
              </a:ext>
            </a:extLst>
          </p:cNvPr>
          <p:cNvSpPr>
            <a:spLocks noGrp="1"/>
          </p:cNvSpPr>
          <p:nvPr>
            <p:ph type="title"/>
          </p:nvPr>
        </p:nvSpPr>
        <p:spPr>
          <a:xfrm>
            <a:off x="628650" y="672025"/>
            <a:ext cx="7886700" cy="1325563"/>
          </a:xfrm>
        </p:spPr>
        <p:txBody>
          <a:bodyPr/>
          <a:lstStyle/>
          <a:p>
            <a:r>
              <a:rPr lang="en-US" b="1" dirty="0">
                <a:latin typeface="Arial Black" panose="020B0604020202020204" pitchFamily="34" charset="0"/>
                <a:cs typeface="Arial Black" panose="020B0604020202020204" pitchFamily="34" charset="0"/>
              </a:rPr>
              <a:t>2</a:t>
            </a:r>
            <a:r>
              <a:rPr lang="en-US" b="1" baseline="30000" dirty="0">
                <a:latin typeface="Arial Black" panose="020B0604020202020204" pitchFamily="34" charset="0"/>
                <a:cs typeface="Arial Black" panose="020B0604020202020204" pitchFamily="34" charset="0"/>
              </a:rPr>
              <a:t>nd</a:t>
            </a:r>
            <a:r>
              <a:rPr lang="en-US" b="1" dirty="0">
                <a:latin typeface="Arial Black" panose="020B0604020202020204" pitchFamily="34" charset="0"/>
                <a:cs typeface="Arial Black" panose="020B0604020202020204" pitchFamily="34" charset="0"/>
              </a:rPr>
              <a:t> Vice President</a:t>
            </a:r>
          </a:p>
        </p:txBody>
      </p:sp>
      <p:sp>
        <p:nvSpPr>
          <p:cNvPr id="3" name="Content Placeholder 2">
            <a:extLst>
              <a:ext uri="{FF2B5EF4-FFF2-40B4-BE49-F238E27FC236}">
                <a16:creationId xmlns:a16="http://schemas.microsoft.com/office/drawing/2014/main" id="{F8F511EE-6540-4C3B-807F-1073B10C8456}"/>
              </a:ext>
            </a:extLst>
          </p:cNvPr>
          <p:cNvSpPr>
            <a:spLocks noGrp="1"/>
          </p:cNvSpPr>
          <p:nvPr>
            <p:ph idx="1"/>
          </p:nvPr>
        </p:nvSpPr>
        <p:spPr>
          <a:xfrm>
            <a:off x="628650" y="2488405"/>
            <a:ext cx="7886700" cy="3145913"/>
          </a:xfrm>
        </p:spPr>
        <p:txBody>
          <a:bodyPr>
            <a:noAutofit/>
          </a:bodyPr>
          <a:lstStyle/>
          <a:p>
            <a:r>
              <a:rPr lang="en-US" sz="2000" dirty="0"/>
              <a:t>Assist the President and First Vice President</a:t>
            </a:r>
          </a:p>
          <a:p>
            <a:r>
              <a:rPr lang="en-US" sz="2000" dirty="0"/>
              <a:t>Preside at meetings in the absence of the President and First Vice President</a:t>
            </a:r>
          </a:p>
          <a:p>
            <a:r>
              <a:rPr lang="en-US" sz="2000" dirty="0"/>
              <a:t>Serve as Chairman of the Recreation Committee and work closely with the committee adult advisor and members to plan the recreation for each meeting and make arrangements for the activity to be led by a committee member </a:t>
            </a:r>
          </a:p>
          <a:p>
            <a:r>
              <a:rPr lang="en-US" sz="2000" dirty="0"/>
              <a:t>Appoint 4-H families to be hosts and provide refreshments at each club meeting. You and your group plan additional social activities of the club, such as holiday parties and picnics. </a:t>
            </a:r>
          </a:p>
        </p:txBody>
      </p:sp>
    </p:spTree>
    <p:extLst>
      <p:ext uri="{BB962C8B-B14F-4D97-AF65-F5344CB8AC3E}">
        <p14:creationId xmlns:p14="http://schemas.microsoft.com/office/powerpoint/2010/main" val="2632379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979709-5479-4555-AABC-9698D44237CD}"/>
              </a:ext>
            </a:extLst>
          </p:cNvPr>
          <p:cNvSpPr>
            <a:spLocks noGrp="1"/>
          </p:cNvSpPr>
          <p:nvPr>
            <p:ph idx="1"/>
          </p:nvPr>
        </p:nvSpPr>
        <p:spPr/>
        <p:txBody>
          <a:bodyPr>
            <a:normAutofit/>
          </a:bodyPr>
          <a:lstStyle/>
          <a:p>
            <a:r>
              <a:rPr lang="en-US" sz="2400" dirty="0"/>
              <a:t>Assist the President and Vice Presidents.</a:t>
            </a:r>
          </a:p>
          <a:p>
            <a:r>
              <a:rPr lang="en-US" sz="2400" dirty="0"/>
              <a:t>Preside at meetings in the absence of the President and Vice Presidents</a:t>
            </a:r>
          </a:p>
          <a:p>
            <a:r>
              <a:rPr lang="en-US" sz="2400" dirty="0"/>
              <a:t>Serve as chair of the Membership Committee. You will work closely with the committee adult advisor and members to recruit, enroll and orient new members of the club.</a:t>
            </a:r>
          </a:p>
          <a:p>
            <a:pPr marL="0" indent="0">
              <a:buNone/>
            </a:pPr>
            <a:endParaRPr lang="en-US" sz="2400" dirty="0"/>
          </a:p>
        </p:txBody>
      </p:sp>
      <p:sp>
        <p:nvSpPr>
          <p:cNvPr id="4" name="Title 1">
            <a:extLst>
              <a:ext uri="{FF2B5EF4-FFF2-40B4-BE49-F238E27FC236}">
                <a16:creationId xmlns:a16="http://schemas.microsoft.com/office/drawing/2014/main" id="{6EF888EB-F2BA-2B4F-9016-6392B5E3F76C}"/>
              </a:ext>
            </a:extLst>
          </p:cNvPr>
          <p:cNvSpPr txBox="1">
            <a:spLocks/>
          </p:cNvSpPr>
          <p:nvPr/>
        </p:nvSpPr>
        <p:spPr>
          <a:xfrm>
            <a:off x="628650" y="67202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Arial Black" panose="020B0604020202020204" pitchFamily="34" charset="0"/>
                <a:cs typeface="Arial Black" panose="020B0604020202020204" pitchFamily="34" charset="0"/>
              </a:rPr>
              <a:t>3rd Vice President</a:t>
            </a:r>
          </a:p>
        </p:txBody>
      </p:sp>
    </p:spTree>
    <p:extLst>
      <p:ext uri="{BB962C8B-B14F-4D97-AF65-F5344CB8AC3E}">
        <p14:creationId xmlns:p14="http://schemas.microsoft.com/office/powerpoint/2010/main" val="1315552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FE3476-2A11-42FC-99FA-2F205A46BA66}"/>
              </a:ext>
            </a:extLst>
          </p:cNvPr>
          <p:cNvSpPr>
            <a:spLocks noGrp="1"/>
          </p:cNvSpPr>
          <p:nvPr>
            <p:ph idx="1"/>
          </p:nvPr>
        </p:nvSpPr>
        <p:spPr>
          <a:xfrm>
            <a:off x="628650" y="2050675"/>
            <a:ext cx="7886700" cy="4126287"/>
          </a:xfrm>
        </p:spPr>
        <p:txBody>
          <a:bodyPr>
            <a:noAutofit/>
          </a:bodyPr>
          <a:lstStyle/>
          <a:p>
            <a:r>
              <a:rPr lang="en-US" altLang="en-US" sz="2400" dirty="0"/>
              <a:t>Call the role and check attendance</a:t>
            </a:r>
          </a:p>
          <a:p>
            <a:r>
              <a:rPr lang="en-US" altLang="en-US" sz="2400" dirty="0"/>
              <a:t>Read the minutes from the last meeting</a:t>
            </a:r>
          </a:p>
          <a:p>
            <a:r>
              <a:rPr lang="en-US" altLang="en-US" sz="2400" dirty="0"/>
              <a:t>Keep complete and accurate minutes of all meetings</a:t>
            </a:r>
          </a:p>
          <a:p>
            <a:r>
              <a:rPr lang="en-US" altLang="en-US" sz="2400" dirty="0"/>
              <a:t>Read letters of information or any other club correspondence to the club</a:t>
            </a:r>
          </a:p>
          <a:p>
            <a:r>
              <a:rPr lang="en-US" altLang="en-US" sz="2400" dirty="0"/>
              <a:t>Prepare emails and other social media correspondence for the club to keep members informed</a:t>
            </a:r>
          </a:p>
        </p:txBody>
      </p:sp>
      <p:sp>
        <p:nvSpPr>
          <p:cNvPr id="4" name="Title 1">
            <a:extLst>
              <a:ext uri="{FF2B5EF4-FFF2-40B4-BE49-F238E27FC236}">
                <a16:creationId xmlns:a16="http://schemas.microsoft.com/office/drawing/2014/main" id="{448EABFE-D3B1-C749-A92D-0BA8223CE604}"/>
              </a:ext>
            </a:extLst>
          </p:cNvPr>
          <p:cNvSpPr txBox="1">
            <a:spLocks/>
          </p:cNvSpPr>
          <p:nvPr/>
        </p:nvSpPr>
        <p:spPr>
          <a:xfrm>
            <a:off x="628650" y="67202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Arial Black" panose="020B0604020202020204" pitchFamily="34" charset="0"/>
                <a:cs typeface="Arial Black" panose="020B0604020202020204" pitchFamily="34" charset="0"/>
              </a:rPr>
              <a:t>Secretary</a:t>
            </a:r>
          </a:p>
        </p:txBody>
      </p:sp>
    </p:spTree>
    <p:extLst>
      <p:ext uri="{BB962C8B-B14F-4D97-AF65-F5344CB8AC3E}">
        <p14:creationId xmlns:p14="http://schemas.microsoft.com/office/powerpoint/2010/main" val="1914967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4D521A-A716-49D8-B021-FC9FFBE27E93}"/>
              </a:ext>
            </a:extLst>
          </p:cNvPr>
          <p:cNvSpPr>
            <a:spLocks noGrp="1"/>
          </p:cNvSpPr>
          <p:nvPr>
            <p:ph idx="1"/>
          </p:nvPr>
        </p:nvSpPr>
        <p:spPr>
          <a:xfrm>
            <a:off x="628650" y="1825625"/>
            <a:ext cx="7886700" cy="3842310"/>
          </a:xfrm>
        </p:spPr>
        <p:txBody>
          <a:bodyPr>
            <a:noAutofit/>
          </a:bodyPr>
          <a:lstStyle/>
          <a:p>
            <a:r>
              <a:rPr lang="en-US" sz="2400" dirty="0"/>
              <a:t>Keep accurate, up-to-date records of all club funds. This includes receipts and expenditures, and the balance on hand.</a:t>
            </a:r>
          </a:p>
          <a:p>
            <a:r>
              <a:rPr lang="en-US" sz="2400" dirty="0"/>
              <a:t>Work with club manager to pay bills as approved by the club.</a:t>
            </a:r>
          </a:p>
          <a:p>
            <a:r>
              <a:rPr lang="en-US" sz="2400" dirty="0"/>
              <a:t>Report the club’s financial condition at each meeting or as requested by the President.</a:t>
            </a:r>
          </a:p>
          <a:p>
            <a:r>
              <a:rPr lang="en-US" sz="2400" dirty="0"/>
              <a:t>May serve as Finance Committee Chair, working closely with committee members and the adult advisor to develop and present a budget to club members for approval.</a:t>
            </a:r>
          </a:p>
        </p:txBody>
      </p:sp>
      <p:sp>
        <p:nvSpPr>
          <p:cNvPr id="4" name="Title 1">
            <a:extLst>
              <a:ext uri="{FF2B5EF4-FFF2-40B4-BE49-F238E27FC236}">
                <a16:creationId xmlns:a16="http://schemas.microsoft.com/office/drawing/2014/main" id="{B7F4B9C4-6956-D540-AC74-6A406D9BA937}"/>
              </a:ext>
            </a:extLst>
          </p:cNvPr>
          <p:cNvSpPr txBox="1">
            <a:spLocks/>
          </p:cNvSpPr>
          <p:nvPr/>
        </p:nvSpPr>
        <p:spPr>
          <a:xfrm>
            <a:off x="628650" y="67202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Arial Black" panose="020B0604020202020204" pitchFamily="34" charset="0"/>
                <a:cs typeface="Arial Black" panose="020B0604020202020204" pitchFamily="34" charset="0"/>
              </a:rPr>
              <a:t>Treasurer</a:t>
            </a:r>
          </a:p>
        </p:txBody>
      </p:sp>
    </p:spTree>
    <p:extLst>
      <p:ext uri="{BB962C8B-B14F-4D97-AF65-F5344CB8AC3E}">
        <p14:creationId xmlns:p14="http://schemas.microsoft.com/office/powerpoint/2010/main" val="382111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FCF246-7FA9-44F8-B5DB-06F2E7740344}"/>
              </a:ext>
            </a:extLst>
          </p:cNvPr>
          <p:cNvSpPr>
            <a:spLocks noGrp="1"/>
          </p:cNvSpPr>
          <p:nvPr>
            <p:ph idx="1"/>
          </p:nvPr>
        </p:nvSpPr>
        <p:spPr>
          <a:xfrm>
            <a:off x="628650" y="1896036"/>
            <a:ext cx="7886700" cy="3623982"/>
          </a:xfrm>
        </p:spPr>
        <p:txBody>
          <a:bodyPr>
            <a:noAutofit/>
          </a:bodyPr>
          <a:lstStyle/>
          <a:p>
            <a:r>
              <a:rPr lang="en-US" sz="2200" dirty="0"/>
              <a:t>Submit interesting reports and pictures of club activities, members and leaders to local newspapers, and radio and television stations.</a:t>
            </a:r>
          </a:p>
          <a:p>
            <a:r>
              <a:rPr lang="en-US" sz="2200" dirty="0"/>
              <a:t>Visit local newspapers, and radio and television stations to learn about their requirements for submitting news.</a:t>
            </a:r>
          </a:p>
          <a:p>
            <a:r>
              <a:rPr lang="en-US" sz="2200" dirty="0"/>
              <a:t>Report club news to the county Extension office for the county 4-H newsletter or for the county 4-H website.</a:t>
            </a:r>
          </a:p>
          <a:p>
            <a:r>
              <a:rPr lang="en-US" sz="2200" dirty="0"/>
              <a:t>Work with the Secretary to complete the 4-H Club Meeting Report form</a:t>
            </a:r>
          </a:p>
          <a:p>
            <a:r>
              <a:rPr lang="en-US" sz="2200" dirty="0"/>
              <a:t>Work with the Secretary to conduct any social media correspondence </a:t>
            </a:r>
          </a:p>
        </p:txBody>
      </p:sp>
      <p:sp>
        <p:nvSpPr>
          <p:cNvPr id="4" name="Title 1">
            <a:extLst>
              <a:ext uri="{FF2B5EF4-FFF2-40B4-BE49-F238E27FC236}">
                <a16:creationId xmlns:a16="http://schemas.microsoft.com/office/drawing/2014/main" id="{7F957CAF-8885-4D4B-9389-CA51691D20A3}"/>
              </a:ext>
            </a:extLst>
          </p:cNvPr>
          <p:cNvSpPr txBox="1">
            <a:spLocks/>
          </p:cNvSpPr>
          <p:nvPr/>
        </p:nvSpPr>
        <p:spPr>
          <a:xfrm>
            <a:off x="628650" y="672025"/>
            <a:ext cx="834053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Arial Black" panose="020B0604020202020204" pitchFamily="34" charset="0"/>
                <a:cs typeface="Arial Black" panose="020B0604020202020204" pitchFamily="34" charset="0"/>
              </a:rPr>
              <a:t>Reporter/Public Relations</a:t>
            </a:r>
          </a:p>
        </p:txBody>
      </p:sp>
    </p:spTree>
    <p:extLst>
      <p:ext uri="{BB962C8B-B14F-4D97-AF65-F5344CB8AC3E}">
        <p14:creationId xmlns:p14="http://schemas.microsoft.com/office/powerpoint/2010/main" val="20166056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BC2C11-C3EC-425D-8C85-3F3FA9259456}"/>
</file>

<file path=customXml/itemProps2.xml><?xml version="1.0" encoding="utf-8"?>
<ds:datastoreItem xmlns:ds="http://schemas.openxmlformats.org/officeDocument/2006/customXml" ds:itemID="{686BFABC-4146-45BE-ACF3-B612234F839D}"/>
</file>

<file path=docProps/app.xml><?xml version="1.0" encoding="utf-8"?>
<Properties xmlns="http://schemas.openxmlformats.org/officeDocument/2006/extended-properties" xmlns:vt="http://schemas.openxmlformats.org/officeDocument/2006/docPropsVTypes">
  <Template>Office Theme</Template>
  <TotalTime>272</TotalTime>
  <Words>1884</Words>
  <Application>Microsoft Macintosh PowerPoint</Application>
  <PresentationFormat>On-screen Show (4:3)</PresentationFormat>
  <Paragraphs>127</Paragraphs>
  <Slides>21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Black</vt:lpstr>
      <vt:lpstr>Calibri</vt:lpstr>
      <vt:lpstr>Calibri Light</vt:lpstr>
      <vt:lpstr>Office Theme</vt:lpstr>
      <vt:lpstr>Texas 4-H CLUB OFFICER TRAINING</vt:lpstr>
      <vt:lpstr>EXPECTATION OF CLUB OFFICERS</vt:lpstr>
      <vt:lpstr>President</vt:lpstr>
      <vt:lpstr>1st Vice President</vt:lpstr>
      <vt:lpstr>2nd Vice President</vt:lpstr>
      <vt:lpstr>PowerPoint Presentation</vt:lpstr>
      <vt:lpstr>PowerPoint Presentation</vt:lpstr>
      <vt:lpstr>PowerPoint Presentation</vt:lpstr>
      <vt:lpstr>PowerPoint Presentation</vt:lpstr>
      <vt:lpstr>Parliamentarian</vt:lpstr>
      <vt:lpstr>Council Delegate</vt:lpstr>
      <vt:lpstr>Health &amp; Safety Officer</vt:lpstr>
      <vt:lpstr>Club Committees</vt:lpstr>
      <vt:lpstr>ROLE OF THE CLUB MANAGER</vt:lpstr>
      <vt:lpstr>Club Managers</vt:lpstr>
      <vt:lpstr>Officer Club Manager Teamwork</vt:lpstr>
      <vt:lpstr>Officers &amp; Club Manager Teamwork</vt:lpstr>
      <vt:lpstr>Barriers to strong Team Work</vt:lpstr>
      <vt:lpstr>How to overcome barriers</vt:lpstr>
      <vt:lpstr>PowerPoint Presentation</vt:lpstr>
      <vt:lpstr>Officers + Club Managers = Winning Team</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 Officer Training</dc:title>
  <dc:creator>Jana C. Barrett</dc:creator>
  <cp:lastModifiedBy>Toby L. Lepley</cp:lastModifiedBy>
  <cp:revision>16</cp:revision>
  <dcterms:created xsi:type="dcterms:W3CDTF">2018-02-07T18:16:18Z</dcterms:created>
  <dcterms:modified xsi:type="dcterms:W3CDTF">2018-03-19T16:49:32Z</dcterms:modified>
</cp:coreProperties>
</file>