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41"/>
  </p:notesMasterIdLst>
  <p:sldIdLst>
    <p:sldId id="256" r:id="rId4"/>
    <p:sldId id="257" r:id="rId5"/>
    <p:sldId id="258" r:id="rId6"/>
    <p:sldId id="289" r:id="rId7"/>
    <p:sldId id="262" r:id="rId8"/>
    <p:sldId id="261" r:id="rId9"/>
    <p:sldId id="259" r:id="rId10"/>
    <p:sldId id="290" r:id="rId11"/>
    <p:sldId id="260" r:id="rId12"/>
    <p:sldId id="263" r:id="rId13"/>
    <p:sldId id="264" r:id="rId14"/>
    <p:sldId id="265" r:id="rId15"/>
    <p:sldId id="266" r:id="rId16"/>
    <p:sldId id="269" r:id="rId17"/>
    <p:sldId id="267" r:id="rId18"/>
    <p:sldId id="277" r:id="rId19"/>
    <p:sldId id="291" r:id="rId20"/>
    <p:sldId id="278" r:id="rId21"/>
    <p:sldId id="292" r:id="rId22"/>
    <p:sldId id="279" r:id="rId23"/>
    <p:sldId id="293" r:id="rId24"/>
    <p:sldId id="280" r:id="rId25"/>
    <p:sldId id="282" r:id="rId26"/>
    <p:sldId id="270" r:id="rId27"/>
    <p:sldId id="294" r:id="rId28"/>
    <p:sldId id="271" r:id="rId29"/>
    <p:sldId id="283" r:id="rId30"/>
    <p:sldId id="295" r:id="rId31"/>
    <p:sldId id="272" r:id="rId32"/>
    <p:sldId id="284" r:id="rId33"/>
    <p:sldId id="285" r:id="rId34"/>
    <p:sldId id="296" r:id="rId35"/>
    <p:sldId id="287" r:id="rId36"/>
    <p:sldId id="297" r:id="rId37"/>
    <p:sldId id="288" r:id="rId38"/>
    <p:sldId id="298" r:id="rId39"/>
    <p:sldId id="275"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6C7AC2-E457-4D70-8144-6141E623AE58}" v="4" dt="2024-10-02T16:54:21.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865" autoAdjust="0"/>
  </p:normalViewPr>
  <p:slideViewPr>
    <p:cSldViewPr snapToGrid="0">
      <p:cViewPr varScale="1">
        <p:scale>
          <a:sx n="94" d="100"/>
          <a:sy n="94" d="100"/>
        </p:scale>
        <p:origin x="20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microsoft.com/office/2015/10/relationships/revisionInfo" Target="revisionInfo.xml"/><Relationship Id="rId20" Type="http://schemas.openxmlformats.org/officeDocument/2006/relationships/slide" Target="slides/slide17.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BF857B-4AD3-4076-A2C5-6BB063F49E34}" type="datetimeFigureOut">
              <a:rPr lang="en-US" smtClean="0"/>
              <a:t>10/2/2024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28E810-0F7A-4E28-83F4-306EA34FE5CB}" type="slidenum">
              <a:rPr lang="en-US" smtClean="0"/>
              <a:t>‹#›</a:t>
            </a:fld>
            <a:endParaRPr lang="en-US"/>
          </a:p>
        </p:txBody>
      </p:sp>
    </p:spTree>
    <p:extLst>
      <p:ext uri="{BB962C8B-B14F-4D97-AF65-F5344CB8AC3E}">
        <p14:creationId xmlns:p14="http://schemas.microsoft.com/office/powerpoint/2010/main" val="97527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One sign of a successful 4-H club is the club manager working in partnership with the club officers to form the club leadership team.  It cannot be assumed, however, that those elected to leadership positions within a club automatically know what responsibilities they have just agreed to accept.  It is part of the role of the successful 4-H club manager to help train those officers and equip them with the knowledge and skills they need to take full ownership of the club.  Another role of the successful club manager is treating all members of the club leadership team as equals as they plan for the growth and success of their 4-H club.</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a:t>
            </a:fld>
            <a:endParaRPr lang="en-US"/>
          </a:p>
        </p:txBody>
      </p:sp>
    </p:spTree>
    <p:extLst>
      <p:ext uri="{BB962C8B-B14F-4D97-AF65-F5344CB8AC3E}">
        <p14:creationId xmlns:p14="http://schemas.microsoft.com/office/powerpoint/2010/main" val="781444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Financial management in 4-H clubs carries a big responsibility for our leaders.  One of the top priorities of the 4-H program is to maintain public trust.  Everyone must be accountable for their actions.  Each year leaders will be trained on best practices for cash management so that you will have the necessary tools to be responsible and trustworthy.</a:t>
            </a:r>
          </a:p>
          <a:p>
            <a:r>
              <a:rPr lang="en-US" altLang="en-US" dirty="0">
                <a:latin typeface="Arial" panose="020B0604020202020204" pitchFamily="34" charset="0"/>
              </a:rPr>
              <a:t>The worst thing that could happen is for the public to doubt the integrity of the program’s members.</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14</a:t>
            </a:fld>
            <a:endParaRPr lang="en-US"/>
          </a:p>
        </p:txBody>
      </p:sp>
    </p:spTree>
    <p:extLst>
      <p:ext uri="{BB962C8B-B14F-4D97-AF65-F5344CB8AC3E}">
        <p14:creationId xmlns:p14="http://schemas.microsoft.com/office/powerpoint/2010/main" val="1644708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Each club should have a clear-cut structure of who is responsible for each duty.  These duties include:</a:t>
            </a:r>
          </a:p>
          <a:p>
            <a:r>
              <a:rPr lang="en-US" altLang="en-US" dirty="0">
                <a:latin typeface="Arial" panose="020B0604020202020204" pitchFamily="34" charset="0"/>
              </a:rPr>
              <a:t>Balancing the accounts, writing checks, collecting funds, receipt and record keeping, </a:t>
            </a:r>
            <a:r>
              <a:rPr lang="en-US" altLang="en-US" dirty="0" err="1">
                <a:latin typeface="Arial" panose="020B0604020202020204" pitchFamily="34" charset="0"/>
              </a:rPr>
              <a:t>etc</a:t>
            </a:r>
            <a:r>
              <a:rPr lang="en-US" altLang="en-US" dirty="0">
                <a:latin typeface="Arial" panose="020B0604020202020204" pitchFamily="34" charset="0"/>
              </a:rPr>
              <a:t>…</a:t>
            </a:r>
          </a:p>
          <a:p>
            <a:endParaRPr lang="en-US" altLang="en-US" dirty="0">
              <a:latin typeface="Arial" panose="020B0604020202020204" pitchFamily="34" charset="0"/>
            </a:endParaRPr>
          </a:p>
          <a:p>
            <a:r>
              <a:rPr lang="en-US" altLang="en-US" dirty="0">
                <a:latin typeface="Arial" panose="020B0604020202020204" pitchFamily="34" charset="0"/>
              </a:rPr>
              <a:t>Each club should have an employee identification number assigned by the IRS.  You can obtain one by filing IRS form SS-4.  </a:t>
            </a:r>
            <a:r>
              <a:rPr lang="en-US" altLang="en-US" b="1" dirty="0">
                <a:latin typeface="Arial" panose="020B0604020202020204" pitchFamily="34" charset="0"/>
              </a:rPr>
              <a:t>Never, never, ever use a social security number as your EIN for any 4-H group.</a:t>
            </a:r>
          </a:p>
          <a:p>
            <a:endParaRPr lang="en-US" altLang="en-US" b="1" dirty="0">
              <a:latin typeface="Arial" panose="020B0604020202020204" pitchFamily="34" charset="0"/>
            </a:endParaRPr>
          </a:p>
          <a:p>
            <a:r>
              <a:rPr lang="en-US" altLang="en-US" dirty="0">
                <a:latin typeface="Arial" panose="020B0604020202020204" pitchFamily="34" charset="0"/>
              </a:rPr>
              <a:t>You should also have procedures in place for someone outside of the club to audit your accounts on an annual basis.  (this is an excellent teaching opportunity for your club treasurer, make sure to involve them)</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15</a:t>
            </a:fld>
            <a:endParaRPr lang="en-US"/>
          </a:p>
        </p:txBody>
      </p:sp>
    </p:spTree>
    <p:extLst>
      <p:ext uri="{BB962C8B-B14F-4D97-AF65-F5344CB8AC3E}">
        <p14:creationId xmlns:p14="http://schemas.microsoft.com/office/powerpoint/2010/main" val="3648293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form SS-4 from the IRS to obtain an EIN. </a:t>
            </a:r>
          </a:p>
          <a:p>
            <a:r>
              <a:rPr lang="en-US" dirty="0"/>
              <a:t>Agents, leaders, parents or members SHOULD NEVER use their social security number on a 4-H Account. Those funds will be reported to the IRS under that individual’s name. </a:t>
            </a:r>
          </a:p>
          <a:p>
            <a:endParaRPr lang="en-US" dirty="0"/>
          </a:p>
          <a:p>
            <a:r>
              <a:rPr lang="en-US" dirty="0"/>
              <a:t>Account Signatures : Preferably: A club manager and the treasurer. In the event that a bank will not allow a 4-Her to be on the signature card, another screened volunteer for that club should serve as the second signature. </a:t>
            </a:r>
          </a:p>
          <a:p>
            <a:r>
              <a:rPr lang="en-US" dirty="0"/>
              <a:t>The two signatures should NOT be from a married couple or a parent and sibling from the same household.</a:t>
            </a:r>
          </a:p>
          <a:p>
            <a:endParaRPr lang="en-US" dirty="0"/>
          </a:p>
          <a:p>
            <a:r>
              <a:rPr lang="en-US" dirty="0"/>
              <a:t>One bank account. Within that account, the club/group may need to establish in their accounting system, sub-accounts for particular events and/or activities.</a:t>
            </a:r>
          </a:p>
        </p:txBody>
      </p:sp>
      <p:sp>
        <p:nvSpPr>
          <p:cNvPr id="4" name="Slide Number Placeholder 3"/>
          <p:cNvSpPr>
            <a:spLocks noGrp="1"/>
          </p:cNvSpPr>
          <p:nvPr>
            <p:ph type="sldNum" sz="quarter" idx="10"/>
          </p:nvPr>
        </p:nvSpPr>
        <p:spPr/>
        <p:txBody>
          <a:bodyPr/>
          <a:lstStyle/>
          <a:p>
            <a:fld id="{4E28E810-0F7A-4E28-83F4-306EA34FE5CB}" type="slidenum">
              <a:rPr lang="en-US" smtClean="0"/>
              <a:t>16</a:t>
            </a:fld>
            <a:endParaRPr lang="en-US"/>
          </a:p>
        </p:txBody>
      </p:sp>
    </p:spTree>
    <p:extLst>
      <p:ext uri="{BB962C8B-B14F-4D97-AF65-F5344CB8AC3E}">
        <p14:creationId xmlns:p14="http://schemas.microsoft.com/office/powerpoint/2010/main" val="926365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form SS-4 from the IRS to obtain an EIN. </a:t>
            </a:r>
          </a:p>
          <a:p>
            <a:r>
              <a:rPr lang="en-US" dirty="0"/>
              <a:t>Agents, leaders, parents or members SHOULD NEVER use their social security number on a 4-H Account. Those funds will be reported to the IRS under that individual’s name. </a:t>
            </a:r>
          </a:p>
          <a:p>
            <a:endParaRPr lang="en-US" dirty="0"/>
          </a:p>
          <a:p>
            <a:r>
              <a:rPr lang="en-US" dirty="0"/>
              <a:t>Account Signatures : Preferably: A club manager and the treasurer. In the event that a bank will not allow a 4-Her to be on the signature card, another screened volunteer for that club should serve as the second signature. </a:t>
            </a:r>
          </a:p>
          <a:p>
            <a:r>
              <a:rPr lang="en-US" dirty="0"/>
              <a:t>The two signatures should NOT be from a married couple or a parent and sibling from the same household.</a:t>
            </a:r>
          </a:p>
          <a:p>
            <a:endParaRPr lang="en-US" dirty="0"/>
          </a:p>
          <a:p>
            <a:r>
              <a:rPr lang="en-US" dirty="0"/>
              <a:t>One bank account. Within that account, the club/group may need to establish in their accounting system, sub-accounts for particular events and/or activities.</a:t>
            </a:r>
          </a:p>
        </p:txBody>
      </p:sp>
      <p:sp>
        <p:nvSpPr>
          <p:cNvPr id="4" name="Slide Number Placeholder 3"/>
          <p:cNvSpPr>
            <a:spLocks noGrp="1"/>
          </p:cNvSpPr>
          <p:nvPr>
            <p:ph type="sldNum" sz="quarter" idx="10"/>
          </p:nvPr>
        </p:nvSpPr>
        <p:spPr/>
        <p:txBody>
          <a:bodyPr/>
          <a:lstStyle/>
          <a:p>
            <a:fld id="{4E28E810-0F7A-4E28-83F4-306EA34FE5CB}" type="slidenum">
              <a:rPr lang="en-US" smtClean="0"/>
              <a:t>17</a:t>
            </a:fld>
            <a:endParaRPr lang="en-US"/>
          </a:p>
        </p:txBody>
      </p:sp>
    </p:spTree>
    <p:extLst>
      <p:ext uri="{BB962C8B-B14F-4D97-AF65-F5344CB8AC3E}">
        <p14:creationId xmlns:p14="http://schemas.microsoft.com/office/powerpoint/2010/main" val="158982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 collection funds should not be same as person who writes the checks. For example, a county secretary can collect entry fees and then give the money to the treasurer for deposit.</a:t>
            </a:r>
          </a:p>
          <a:p>
            <a:r>
              <a:rPr lang="en-US" dirty="0"/>
              <a:t>Preparing a list of all remittances received in the mail and comparing this list with subsequent bank deposits should be a routine function of county faculty and the financial review committee. </a:t>
            </a:r>
          </a:p>
        </p:txBody>
      </p:sp>
      <p:sp>
        <p:nvSpPr>
          <p:cNvPr id="4" name="Slide Number Placeholder 3"/>
          <p:cNvSpPr>
            <a:spLocks noGrp="1"/>
          </p:cNvSpPr>
          <p:nvPr>
            <p:ph type="sldNum" sz="quarter" idx="10"/>
          </p:nvPr>
        </p:nvSpPr>
        <p:spPr/>
        <p:txBody>
          <a:bodyPr/>
          <a:lstStyle/>
          <a:p>
            <a:fld id="{4E28E810-0F7A-4E28-83F4-306EA34FE5CB}" type="slidenum">
              <a:rPr lang="en-US" smtClean="0"/>
              <a:t>18</a:t>
            </a:fld>
            <a:endParaRPr lang="en-US"/>
          </a:p>
        </p:txBody>
      </p:sp>
    </p:spTree>
    <p:extLst>
      <p:ext uri="{BB962C8B-B14F-4D97-AF65-F5344CB8AC3E}">
        <p14:creationId xmlns:p14="http://schemas.microsoft.com/office/powerpoint/2010/main" val="1281770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 collection funds should not be same as person who writes the checks. For example, a county secretary can collect entry fees and then give the money to the treasurer for deposit.</a:t>
            </a:r>
          </a:p>
          <a:p>
            <a:r>
              <a:rPr lang="en-US" dirty="0"/>
              <a:t>Preparing a list of all remittances received in the mail and comparing this list with subsequent bank deposits should be a routine function of county faculty and the financial review committee. </a:t>
            </a:r>
          </a:p>
        </p:txBody>
      </p:sp>
      <p:sp>
        <p:nvSpPr>
          <p:cNvPr id="4" name="Slide Number Placeholder 3"/>
          <p:cNvSpPr>
            <a:spLocks noGrp="1"/>
          </p:cNvSpPr>
          <p:nvPr>
            <p:ph type="sldNum" sz="quarter" idx="10"/>
          </p:nvPr>
        </p:nvSpPr>
        <p:spPr/>
        <p:txBody>
          <a:bodyPr/>
          <a:lstStyle/>
          <a:p>
            <a:fld id="{4E28E810-0F7A-4E28-83F4-306EA34FE5CB}" type="slidenum">
              <a:rPr lang="en-US" smtClean="0"/>
              <a:t>19</a:t>
            </a:fld>
            <a:endParaRPr lang="en-US"/>
          </a:p>
        </p:txBody>
      </p:sp>
    </p:spTree>
    <p:extLst>
      <p:ext uri="{BB962C8B-B14F-4D97-AF65-F5344CB8AC3E}">
        <p14:creationId xmlns:p14="http://schemas.microsoft.com/office/powerpoint/2010/main" val="2123566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receipts, checks, orders, etc. should have a pre-numbered sequence which can be accounted for later. Maintain duplicate copies of receipts given to individuals who turn over cash. </a:t>
            </a:r>
          </a:p>
        </p:txBody>
      </p:sp>
      <p:sp>
        <p:nvSpPr>
          <p:cNvPr id="4" name="Slide Number Placeholder 3"/>
          <p:cNvSpPr>
            <a:spLocks noGrp="1"/>
          </p:cNvSpPr>
          <p:nvPr>
            <p:ph type="sldNum" sz="quarter" idx="10"/>
          </p:nvPr>
        </p:nvSpPr>
        <p:spPr/>
        <p:txBody>
          <a:bodyPr/>
          <a:lstStyle/>
          <a:p>
            <a:fld id="{4E28E810-0F7A-4E28-83F4-306EA34FE5CB}" type="slidenum">
              <a:rPr lang="en-US" smtClean="0"/>
              <a:t>20</a:t>
            </a:fld>
            <a:endParaRPr lang="en-US"/>
          </a:p>
        </p:txBody>
      </p:sp>
    </p:spTree>
    <p:extLst>
      <p:ext uri="{BB962C8B-B14F-4D97-AF65-F5344CB8AC3E}">
        <p14:creationId xmlns:p14="http://schemas.microsoft.com/office/powerpoint/2010/main" val="348784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receipts, checks, orders, etc. should have a pre-numbered sequence which can be accounted for later. Maintain duplicate copies of receipts given to individuals who turn over cash. </a:t>
            </a:r>
          </a:p>
        </p:txBody>
      </p:sp>
      <p:sp>
        <p:nvSpPr>
          <p:cNvPr id="4" name="Slide Number Placeholder 3"/>
          <p:cNvSpPr>
            <a:spLocks noGrp="1"/>
          </p:cNvSpPr>
          <p:nvPr>
            <p:ph type="sldNum" sz="quarter" idx="10"/>
          </p:nvPr>
        </p:nvSpPr>
        <p:spPr/>
        <p:txBody>
          <a:bodyPr/>
          <a:lstStyle/>
          <a:p>
            <a:fld id="{4E28E810-0F7A-4E28-83F4-306EA34FE5CB}" type="slidenum">
              <a:rPr lang="en-US" smtClean="0"/>
              <a:t>21</a:t>
            </a:fld>
            <a:endParaRPr lang="en-US"/>
          </a:p>
        </p:txBody>
      </p:sp>
    </p:spTree>
    <p:extLst>
      <p:ext uri="{BB962C8B-B14F-4D97-AF65-F5344CB8AC3E}">
        <p14:creationId xmlns:p14="http://schemas.microsoft.com/office/powerpoint/2010/main" val="3242406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Each club should have a clear-cut structure of who is responsible for each duty.  These duties include:</a:t>
            </a:r>
          </a:p>
          <a:p>
            <a:r>
              <a:rPr lang="en-US" altLang="en-US" dirty="0">
                <a:latin typeface="Arial" panose="020B0604020202020204" pitchFamily="34" charset="0"/>
              </a:rPr>
              <a:t>Balancing the accounts, writing checks, collecting funds, receipt and record keeping, </a:t>
            </a:r>
            <a:r>
              <a:rPr lang="en-US" altLang="en-US" dirty="0" err="1">
                <a:latin typeface="Arial" panose="020B0604020202020204" pitchFamily="34" charset="0"/>
              </a:rPr>
              <a:t>etc</a:t>
            </a:r>
            <a:r>
              <a:rPr lang="en-US" altLang="en-US" dirty="0">
                <a:latin typeface="Arial" panose="020B0604020202020204" pitchFamily="34" charset="0"/>
              </a:rPr>
              <a:t>…</a:t>
            </a:r>
          </a:p>
          <a:p>
            <a:endParaRPr lang="en-US" altLang="en-US" dirty="0">
              <a:latin typeface="Arial" panose="020B0604020202020204" pitchFamily="34" charset="0"/>
            </a:endParaRPr>
          </a:p>
          <a:p>
            <a:r>
              <a:rPr lang="en-US" altLang="en-US" dirty="0">
                <a:latin typeface="Arial" panose="020B0604020202020204" pitchFamily="34" charset="0"/>
              </a:rPr>
              <a:t>Each club should have an employee identification number assigned by the IRS.  You can obtain one by filing IRS form SS-4.  </a:t>
            </a:r>
            <a:r>
              <a:rPr lang="en-US" altLang="en-US" b="1" dirty="0">
                <a:latin typeface="Arial" panose="020B0604020202020204" pitchFamily="34" charset="0"/>
              </a:rPr>
              <a:t>Never, never, ever use a social security number as your EIN for any 4-H group.</a:t>
            </a:r>
          </a:p>
          <a:p>
            <a:endParaRPr lang="en-US" altLang="en-US" b="1" dirty="0">
              <a:latin typeface="Arial" panose="020B0604020202020204" pitchFamily="34" charset="0"/>
            </a:endParaRPr>
          </a:p>
          <a:p>
            <a:r>
              <a:rPr lang="en-US" altLang="en-US" dirty="0">
                <a:latin typeface="Arial" panose="020B0604020202020204" pitchFamily="34" charset="0"/>
              </a:rPr>
              <a:t>You should also have procedures in place for someone outside of the club to audit your accounts on an annual basis.  (this is an excellent teaching opportunity for your club treasurer, make sure to involve them)</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23</a:t>
            </a:fld>
            <a:endParaRPr lang="en-US"/>
          </a:p>
        </p:txBody>
      </p:sp>
    </p:spTree>
    <p:extLst>
      <p:ext uri="{BB962C8B-B14F-4D97-AF65-F5344CB8AC3E}">
        <p14:creationId xmlns:p14="http://schemas.microsoft.com/office/powerpoint/2010/main" val="42145303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Maintain a record of financial activities.  This is a list of activities that need to be recorded and kept in your files.  Be sure to include the club treasurer.</a:t>
            </a:r>
          </a:p>
          <a:p>
            <a:r>
              <a:rPr lang="en-US" altLang="en-US" dirty="0">
                <a:latin typeface="Arial" panose="020B0604020202020204" pitchFamily="34" charset="0"/>
              </a:rPr>
              <a:t>As officers change so will the need to change names on the account’s signature card filed with the bank.</a:t>
            </a:r>
          </a:p>
          <a:p>
            <a:r>
              <a:rPr lang="en-US" altLang="en-US" dirty="0">
                <a:latin typeface="Arial" panose="020B0604020202020204" pitchFamily="34" charset="0"/>
              </a:rPr>
              <a:t>You may use computer programs to keep track your financial situation.  Make sure to keep backup records in case your computer fails.  You may use Extension computers to update information but you cannot store the information on the Extension computer.</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24</a:t>
            </a:fld>
            <a:endParaRPr lang="en-US"/>
          </a:p>
        </p:txBody>
      </p:sp>
    </p:spTree>
    <p:extLst>
      <p:ext uri="{BB962C8B-B14F-4D97-AF65-F5344CB8AC3E}">
        <p14:creationId xmlns:p14="http://schemas.microsoft.com/office/powerpoint/2010/main" val="3499377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You may need to modify some of the officer roles based on your club’s expectations</a:t>
            </a:r>
          </a:p>
          <a:p>
            <a:r>
              <a:rPr lang="en-US" sz="1200" dirty="0"/>
              <a:t>You may have varying officer positions based on your club’s bylaws</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a:t>
            </a:fld>
            <a:endParaRPr lang="en-US"/>
          </a:p>
        </p:txBody>
      </p:sp>
    </p:spTree>
    <p:extLst>
      <p:ext uri="{BB962C8B-B14F-4D97-AF65-F5344CB8AC3E}">
        <p14:creationId xmlns:p14="http://schemas.microsoft.com/office/powerpoint/2010/main" val="3243712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Maintain a record of financial activities.  This is a list of activities that need to be recorded and kept in your files.  Be sure to include the club treasurer.</a:t>
            </a:r>
          </a:p>
          <a:p>
            <a:r>
              <a:rPr lang="en-US" altLang="en-US" dirty="0">
                <a:latin typeface="Arial" panose="020B0604020202020204" pitchFamily="34" charset="0"/>
              </a:rPr>
              <a:t>As officers change so will the need to change names on the account’s signature card filed with the bank.</a:t>
            </a:r>
          </a:p>
          <a:p>
            <a:r>
              <a:rPr lang="en-US" altLang="en-US" dirty="0">
                <a:latin typeface="Arial" panose="020B0604020202020204" pitchFamily="34" charset="0"/>
              </a:rPr>
              <a:t>You may use computer programs to keep track your financial situation.  Make sure to keep backup records in case your computer fails.  You may use Extension computers to update information but you cannot store the information on the Extension computer.</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25</a:t>
            </a:fld>
            <a:endParaRPr lang="en-US"/>
          </a:p>
        </p:txBody>
      </p:sp>
    </p:spTree>
    <p:extLst>
      <p:ext uri="{BB962C8B-B14F-4D97-AF65-F5344CB8AC3E}">
        <p14:creationId xmlns:p14="http://schemas.microsoft.com/office/powerpoint/2010/main" val="4278790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Record keeping continued. </a:t>
            </a:r>
          </a:p>
          <a:p>
            <a:r>
              <a:rPr lang="en-US" altLang="en-US" dirty="0">
                <a:latin typeface="Arial" panose="020B0604020202020204" pitchFamily="34" charset="0"/>
              </a:rPr>
              <a:t>When you have the need to have cash on hand for an event, keep it in a secured place.  Don’t just haul it around in a bank bag.</a:t>
            </a:r>
          </a:p>
          <a:p>
            <a:r>
              <a:rPr lang="en-US" altLang="en-US" dirty="0">
                <a:latin typeface="Arial" panose="020B0604020202020204" pitchFamily="34" charset="0"/>
              </a:rPr>
              <a:t>Never make checks payable to cash.  This only opens the door up for questions.</a:t>
            </a:r>
          </a:p>
          <a:p>
            <a:r>
              <a:rPr lang="en-US" altLang="en-US" dirty="0">
                <a:latin typeface="Arial" panose="020B0604020202020204" pitchFamily="34" charset="0"/>
              </a:rPr>
              <a:t>Each club should put together a budget that shows how it will use its funds each year.</a:t>
            </a:r>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26</a:t>
            </a:fld>
            <a:endParaRPr lang="en-US"/>
          </a:p>
        </p:txBody>
      </p:sp>
    </p:spTree>
    <p:extLst>
      <p:ext uri="{BB962C8B-B14F-4D97-AF65-F5344CB8AC3E}">
        <p14:creationId xmlns:p14="http://schemas.microsoft.com/office/powerpoint/2010/main" val="29291401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receipt has been lost, an </a:t>
            </a:r>
            <a:r>
              <a:rPr lang="en-US" dirty="0" err="1"/>
              <a:t>affdavit</a:t>
            </a:r>
            <a:r>
              <a:rPr lang="en-US" dirty="0"/>
              <a:t> by the employee/volunteer can suffice.</a:t>
            </a:r>
          </a:p>
          <a:p>
            <a:endParaRPr lang="en-US" dirty="0"/>
          </a:p>
          <a:p>
            <a:r>
              <a:rPr lang="en-US" dirty="0"/>
              <a:t>Software - Commercial products like QUICKEN© or Quick Books are examples. These programs are easy to use and have an excellent support system by the manufacturer. These programs allow you to record and track transactions on accounts and create sub-accounts. </a:t>
            </a:r>
          </a:p>
          <a:p>
            <a:endParaRPr lang="en-US" dirty="0"/>
          </a:p>
          <a:p>
            <a:r>
              <a:rPr lang="en-US" dirty="0"/>
              <a:t>Amendments and/or overages to the club/group budget should be presented at regularly scheduled meetings for approval by membership.</a:t>
            </a:r>
          </a:p>
        </p:txBody>
      </p:sp>
      <p:sp>
        <p:nvSpPr>
          <p:cNvPr id="4" name="Slide Number Placeholder 3"/>
          <p:cNvSpPr>
            <a:spLocks noGrp="1"/>
          </p:cNvSpPr>
          <p:nvPr>
            <p:ph type="sldNum" sz="quarter" idx="10"/>
          </p:nvPr>
        </p:nvSpPr>
        <p:spPr/>
        <p:txBody>
          <a:bodyPr/>
          <a:lstStyle/>
          <a:p>
            <a:fld id="{4E28E810-0F7A-4E28-83F4-306EA34FE5CB}" type="slidenum">
              <a:rPr lang="en-US" smtClean="0"/>
              <a:t>27</a:t>
            </a:fld>
            <a:endParaRPr lang="en-US"/>
          </a:p>
        </p:txBody>
      </p:sp>
    </p:spTree>
    <p:extLst>
      <p:ext uri="{BB962C8B-B14F-4D97-AF65-F5344CB8AC3E}">
        <p14:creationId xmlns:p14="http://schemas.microsoft.com/office/powerpoint/2010/main" val="23215642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receipt has been lost, an </a:t>
            </a:r>
            <a:r>
              <a:rPr lang="en-US" dirty="0" err="1"/>
              <a:t>affdavit</a:t>
            </a:r>
            <a:r>
              <a:rPr lang="en-US" dirty="0"/>
              <a:t> by the employee/volunteer can suffice.</a:t>
            </a:r>
          </a:p>
          <a:p>
            <a:endParaRPr lang="en-US" dirty="0"/>
          </a:p>
          <a:p>
            <a:r>
              <a:rPr lang="en-US" dirty="0"/>
              <a:t>Software - Commercial products like QUICKEN© or Quick Books are examples. These programs are easy to use and have an excellent support system by the manufacturer. These programs allow you to record and track transactions on accounts and create sub-accounts. </a:t>
            </a:r>
          </a:p>
          <a:p>
            <a:endParaRPr lang="en-US" dirty="0"/>
          </a:p>
          <a:p>
            <a:r>
              <a:rPr lang="en-US" dirty="0"/>
              <a:t>Amendments and/or overages to the club/group budget should be presented at regularly scheduled meetings for approval by membership.</a:t>
            </a:r>
          </a:p>
        </p:txBody>
      </p:sp>
      <p:sp>
        <p:nvSpPr>
          <p:cNvPr id="4" name="Slide Number Placeholder 3"/>
          <p:cNvSpPr>
            <a:spLocks noGrp="1"/>
          </p:cNvSpPr>
          <p:nvPr>
            <p:ph type="sldNum" sz="quarter" idx="10"/>
          </p:nvPr>
        </p:nvSpPr>
        <p:spPr/>
        <p:txBody>
          <a:bodyPr/>
          <a:lstStyle/>
          <a:p>
            <a:fld id="{4E28E810-0F7A-4E28-83F4-306EA34FE5CB}" type="slidenum">
              <a:rPr lang="en-US" smtClean="0"/>
              <a:t>28</a:t>
            </a:fld>
            <a:endParaRPr lang="en-US"/>
          </a:p>
        </p:txBody>
      </p:sp>
    </p:spTree>
    <p:extLst>
      <p:ext uri="{BB962C8B-B14F-4D97-AF65-F5344CB8AC3E}">
        <p14:creationId xmlns:p14="http://schemas.microsoft.com/office/powerpoint/2010/main" val="24910918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funds are taken out for a concession stand, there must be records of when money was deposited back into the account.</a:t>
            </a:r>
          </a:p>
          <a:p>
            <a:endParaRPr lang="en-US" dirty="0"/>
          </a:p>
          <a:p>
            <a:r>
              <a:rPr lang="en-US" dirty="0"/>
              <a:t>It is suggested that the club manager or treasurer have the bank teller sign or initial receipt to documentation persons involved in the transaction.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petty cash is necessary, place it in the hands of a single custodian who is responsible for a set amount of money in the most secure place available. A written log should be maintained of disbursements and a copy should be stored elsewhere. If a theft occurs, a report should be made to authorities and the amount of loss determined by the log. In any case, only a minimal amount should be kept as cash on hand, as more acceptable alternatives exist. There should be a regular financial review of the funds.</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29</a:t>
            </a:fld>
            <a:endParaRPr lang="en-US"/>
          </a:p>
        </p:txBody>
      </p:sp>
    </p:spTree>
    <p:extLst>
      <p:ext uri="{BB962C8B-B14F-4D97-AF65-F5344CB8AC3E}">
        <p14:creationId xmlns:p14="http://schemas.microsoft.com/office/powerpoint/2010/main" val="35408562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CLUB/GROUP DEBIT CARDS Section 6.1: Due to the risk involved with the use of Debit Cards, the Texas 4-H Youth Development Program recommends the best practice that a 4-H club/group does possess one, and continue to use checks for the purpose of clear and transparent documentation. However, if a club chooses to not follow best practices and assume the risk and utilizes a debit card, the following guidelines must be adhered to: </a:t>
            </a:r>
          </a:p>
          <a:p>
            <a:endParaRPr lang="en-US" dirty="0"/>
          </a:p>
          <a:p>
            <a:r>
              <a:rPr lang="en-US" dirty="0"/>
              <a:t>Each club may only have one (1) debit card in the club’s name. Exception: If two clubs share an account, they may have one (1) card per club. </a:t>
            </a:r>
          </a:p>
          <a:p>
            <a:endParaRPr lang="en-US" dirty="0"/>
          </a:p>
          <a:p>
            <a:r>
              <a:rPr lang="en-US" dirty="0"/>
              <a:t>All purchases must be charged towards the correct club when reconciling books. </a:t>
            </a:r>
          </a:p>
          <a:p>
            <a:endParaRPr lang="en-US" dirty="0"/>
          </a:p>
          <a:p>
            <a:r>
              <a:rPr lang="en-US" dirty="0"/>
              <a:t>Clubs DO NOT tie a PIN number to their account. It is to only be used as a “credit card.” That way a signature or a zip code is required for each purchase. </a:t>
            </a:r>
          </a:p>
          <a:p>
            <a:endParaRPr lang="en-US" dirty="0"/>
          </a:p>
          <a:p>
            <a:r>
              <a:rPr lang="en-US" dirty="0"/>
              <a:t>There are to be NO cash advances or withdrawals from the account. </a:t>
            </a:r>
          </a:p>
          <a:p>
            <a:endParaRPr lang="en-US" dirty="0"/>
          </a:p>
          <a:p>
            <a:r>
              <a:rPr lang="en-US" dirty="0"/>
              <a:t>If cash is needed for an event, it must be documented and submitted to the office. All withdrawals MUST be made at the bank with a teller ONLY. This can only be done by the club manager or treasurer. </a:t>
            </a:r>
          </a:p>
          <a:p>
            <a:endParaRPr lang="en-US" dirty="0"/>
          </a:p>
          <a:p>
            <a:r>
              <a:rPr lang="en-US" dirty="0"/>
              <a:t>Original receipts must be kept for all purchases. </a:t>
            </a:r>
          </a:p>
          <a:p>
            <a:endParaRPr lang="en-US" dirty="0"/>
          </a:p>
          <a:p>
            <a:r>
              <a:rPr lang="en-US" dirty="0"/>
              <a:t>Debt card should have the name of the club listed and not a particular person on it. </a:t>
            </a:r>
          </a:p>
          <a:p>
            <a:endParaRPr lang="en-US" dirty="0"/>
          </a:p>
          <a:p>
            <a:r>
              <a:rPr lang="en-US" dirty="0"/>
              <a:t>The card must be checked out by anyone using the card. This should be documented through the use of a written log managed by the club treasurer/manger. All charges using the should correspond to a check out log entry. </a:t>
            </a:r>
          </a:p>
          <a:p>
            <a:endParaRPr lang="en-US" dirty="0"/>
          </a:p>
          <a:p>
            <a:r>
              <a:rPr lang="en-US" dirty="0"/>
              <a:t>It is the responsibility of the Club Manager(s) and the Treasurer to develop a plan for keeping track of purchases, receipts, and bank statements. This plan should be documented in writing and provided to the County Extension Office. </a:t>
            </a:r>
          </a:p>
          <a:p>
            <a:endParaRPr lang="en-US" dirty="0"/>
          </a:p>
          <a:p>
            <a:r>
              <a:rPr lang="en-US" dirty="0"/>
              <a:t>There are to be absolutely NO PERSONAL PURCHASES. If this occurs within a club, the County Extension Agent, 4-H Specialist, and District Extension Administrator need to be notified immediately.</a:t>
            </a:r>
          </a:p>
        </p:txBody>
      </p:sp>
      <p:sp>
        <p:nvSpPr>
          <p:cNvPr id="4" name="Slide Number Placeholder 3"/>
          <p:cNvSpPr>
            <a:spLocks noGrp="1"/>
          </p:cNvSpPr>
          <p:nvPr>
            <p:ph type="sldNum" sz="quarter" idx="10"/>
          </p:nvPr>
        </p:nvSpPr>
        <p:spPr/>
        <p:txBody>
          <a:bodyPr/>
          <a:lstStyle/>
          <a:p>
            <a:fld id="{4E28E810-0F7A-4E28-83F4-306EA34FE5CB}" type="slidenum">
              <a:rPr lang="en-US" smtClean="0"/>
              <a:t>30</a:t>
            </a:fld>
            <a:endParaRPr lang="en-US"/>
          </a:p>
        </p:txBody>
      </p:sp>
    </p:spTree>
    <p:extLst>
      <p:ext uri="{BB962C8B-B14F-4D97-AF65-F5344CB8AC3E}">
        <p14:creationId xmlns:p14="http://schemas.microsoft.com/office/powerpoint/2010/main" val="15987539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the responsibility of the Club Manager(s) and the Treasurer to develop a plan for keeping track of purchases, receipts, and any statements from the PayPal account. </a:t>
            </a:r>
          </a:p>
          <a:p>
            <a:endParaRPr lang="en-US" dirty="0"/>
          </a:p>
          <a:p>
            <a:r>
              <a:rPr lang="en-US" dirty="0"/>
              <a:t>This plan should be documented in writing and provided to the County Extension Office. </a:t>
            </a:r>
          </a:p>
          <a:p>
            <a:endParaRPr lang="en-US" dirty="0"/>
          </a:p>
          <a:p>
            <a:r>
              <a:rPr lang="en-US" dirty="0"/>
              <a:t>There are to be absolutely NO PERSONAL PURCHASES. If this occurs within a club, the County Extension Agent, 4-H Specialist, and the District Extension Administrator need to be notified immediately</a:t>
            </a:r>
          </a:p>
        </p:txBody>
      </p:sp>
      <p:sp>
        <p:nvSpPr>
          <p:cNvPr id="4" name="Slide Number Placeholder 3"/>
          <p:cNvSpPr>
            <a:spLocks noGrp="1"/>
          </p:cNvSpPr>
          <p:nvPr>
            <p:ph type="sldNum" sz="quarter" idx="10"/>
          </p:nvPr>
        </p:nvSpPr>
        <p:spPr/>
        <p:txBody>
          <a:bodyPr/>
          <a:lstStyle/>
          <a:p>
            <a:fld id="{4E28E810-0F7A-4E28-83F4-306EA34FE5CB}" type="slidenum">
              <a:rPr lang="en-US" smtClean="0"/>
              <a:t>31</a:t>
            </a:fld>
            <a:endParaRPr lang="en-US"/>
          </a:p>
        </p:txBody>
      </p:sp>
    </p:spTree>
    <p:extLst>
      <p:ext uri="{BB962C8B-B14F-4D97-AF65-F5344CB8AC3E}">
        <p14:creationId xmlns:p14="http://schemas.microsoft.com/office/powerpoint/2010/main" val="33712997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the responsibility of the Club Manager(s) and the Treasurer to develop a plan for keeping track of purchases, receipts, and any statements from the PayPal account. </a:t>
            </a:r>
          </a:p>
          <a:p>
            <a:endParaRPr lang="en-US" dirty="0"/>
          </a:p>
          <a:p>
            <a:r>
              <a:rPr lang="en-US" dirty="0"/>
              <a:t>This plan should be documented in writing and provided to the County Extension Office. </a:t>
            </a:r>
          </a:p>
          <a:p>
            <a:endParaRPr lang="en-US" dirty="0"/>
          </a:p>
          <a:p>
            <a:r>
              <a:rPr lang="en-US" dirty="0"/>
              <a:t>There are to be absolutely NO PERSONAL PURCHASES. If this occurs within a club, the County Extension Agent, 4-H Specialist, and the District Extension Administrator need to be notified immediately</a:t>
            </a:r>
          </a:p>
        </p:txBody>
      </p:sp>
      <p:sp>
        <p:nvSpPr>
          <p:cNvPr id="4" name="Slide Number Placeholder 3"/>
          <p:cNvSpPr>
            <a:spLocks noGrp="1"/>
          </p:cNvSpPr>
          <p:nvPr>
            <p:ph type="sldNum" sz="quarter" idx="10"/>
          </p:nvPr>
        </p:nvSpPr>
        <p:spPr/>
        <p:txBody>
          <a:bodyPr/>
          <a:lstStyle/>
          <a:p>
            <a:fld id="{4E28E810-0F7A-4E28-83F4-306EA34FE5CB}" type="slidenum">
              <a:rPr lang="en-US" smtClean="0"/>
              <a:t>32</a:t>
            </a:fld>
            <a:endParaRPr lang="en-US"/>
          </a:p>
        </p:txBody>
      </p:sp>
    </p:spTree>
    <p:extLst>
      <p:ext uri="{BB962C8B-B14F-4D97-AF65-F5344CB8AC3E}">
        <p14:creationId xmlns:p14="http://schemas.microsoft.com/office/powerpoint/2010/main" val="25023715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case there is an issue, they must bring it to the county agent immediately. </a:t>
            </a:r>
          </a:p>
        </p:txBody>
      </p:sp>
      <p:sp>
        <p:nvSpPr>
          <p:cNvPr id="4" name="Slide Number Placeholder 3"/>
          <p:cNvSpPr>
            <a:spLocks noGrp="1"/>
          </p:cNvSpPr>
          <p:nvPr>
            <p:ph type="sldNum" sz="quarter" idx="10"/>
          </p:nvPr>
        </p:nvSpPr>
        <p:spPr/>
        <p:txBody>
          <a:bodyPr/>
          <a:lstStyle/>
          <a:p>
            <a:fld id="{4E28E810-0F7A-4E28-83F4-306EA34FE5CB}" type="slidenum">
              <a:rPr lang="en-US" smtClean="0"/>
              <a:t>33</a:t>
            </a:fld>
            <a:endParaRPr lang="en-US"/>
          </a:p>
        </p:txBody>
      </p:sp>
    </p:spTree>
    <p:extLst>
      <p:ext uri="{BB962C8B-B14F-4D97-AF65-F5344CB8AC3E}">
        <p14:creationId xmlns:p14="http://schemas.microsoft.com/office/powerpoint/2010/main" val="37791116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case there is an issue, they must bring it to the county agent immediately. </a:t>
            </a:r>
          </a:p>
        </p:txBody>
      </p:sp>
      <p:sp>
        <p:nvSpPr>
          <p:cNvPr id="4" name="Slide Number Placeholder 3"/>
          <p:cNvSpPr>
            <a:spLocks noGrp="1"/>
          </p:cNvSpPr>
          <p:nvPr>
            <p:ph type="sldNum" sz="quarter" idx="10"/>
          </p:nvPr>
        </p:nvSpPr>
        <p:spPr/>
        <p:txBody>
          <a:bodyPr/>
          <a:lstStyle/>
          <a:p>
            <a:fld id="{4E28E810-0F7A-4E28-83F4-306EA34FE5CB}" type="slidenum">
              <a:rPr lang="en-US" smtClean="0"/>
              <a:t>34</a:t>
            </a:fld>
            <a:endParaRPr lang="en-US"/>
          </a:p>
        </p:txBody>
      </p:sp>
    </p:spTree>
    <p:extLst>
      <p:ext uri="{BB962C8B-B14F-4D97-AF65-F5344CB8AC3E}">
        <p14:creationId xmlns:p14="http://schemas.microsoft.com/office/powerpoint/2010/main" val="2911378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Chartering is a legal process which allows faculty to verify the financial status, business (with list of officers, volunteers, etc.) and legal documentation for each group operating in the name of 4-H. The chartering of a local 4-H club or group by the Texas 4-H Office allows the club or group authorization to use the 4-H name and emblem, and be recognized as an Internal Revenue Service 501(c)(3) not-for-profit group under the umbrella of Texas 4-H, Inc</a:t>
            </a:r>
          </a:p>
        </p:txBody>
      </p:sp>
      <p:sp>
        <p:nvSpPr>
          <p:cNvPr id="4" name="Slide Number Placeholder 3"/>
          <p:cNvSpPr>
            <a:spLocks noGrp="1"/>
          </p:cNvSpPr>
          <p:nvPr>
            <p:ph type="sldNum" sz="quarter" idx="10"/>
          </p:nvPr>
        </p:nvSpPr>
        <p:spPr/>
        <p:txBody>
          <a:bodyPr/>
          <a:lstStyle/>
          <a:p>
            <a:fld id="{4E28E810-0F7A-4E28-83F4-306EA34FE5CB}" type="slidenum">
              <a:rPr lang="en-US" smtClean="0"/>
              <a:t>6</a:t>
            </a:fld>
            <a:endParaRPr lang="en-US"/>
          </a:p>
        </p:txBody>
      </p:sp>
    </p:spTree>
    <p:extLst>
      <p:ext uri="{BB962C8B-B14F-4D97-AF65-F5344CB8AC3E}">
        <p14:creationId xmlns:p14="http://schemas.microsoft.com/office/powerpoint/2010/main" val="389099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Counties or 4-H clubs accepting United Way type funds should only accept these funds if an agreement is reached between the county 4-H program or 4-H Club and United Way that specifically allows for the raising of money in addition to that received from United Way. </a:t>
            </a:r>
          </a:p>
          <a:p>
            <a:endParaRPr lang="en-US" dirty="0"/>
          </a:p>
          <a:p>
            <a:r>
              <a:rPr lang="en-US" dirty="0"/>
              <a:t>Although few restrictions are applied to local 4-H fund-raising activities, always keep in mind that 4-H has an image and reputation to uphold. Certain activities may be perfectly acceptable in one community, while being taboo in another.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Fundraisers must be for the sole and direct purpose to support the youth of the 4-H Program. Fundraisers cannot be held under the name of 4-H, with the funds going directly, or indirectly, to other organizations or causes. County Extension faculty must be notified regarding any fund raising done in the name of 4-H. Any club/group raising money in the name of 4-H must be chartered through the county Extension office.</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35</a:t>
            </a:fld>
            <a:endParaRPr lang="en-US"/>
          </a:p>
        </p:txBody>
      </p:sp>
    </p:spTree>
    <p:extLst>
      <p:ext uri="{BB962C8B-B14F-4D97-AF65-F5344CB8AC3E}">
        <p14:creationId xmlns:p14="http://schemas.microsoft.com/office/powerpoint/2010/main" val="29591785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Counties or 4-H clubs accepting United Way type funds should only accept these funds if an agreement is reached between the county 4-H program or 4-H Club and United Way that specifically allows for the raising of money in addition to that received from United Way. </a:t>
            </a:r>
          </a:p>
          <a:p>
            <a:endParaRPr lang="en-US" dirty="0"/>
          </a:p>
          <a:p>
            <a:r>
              <a:rPr lang="en-US" dirty="0"/>
              <a:t>Although few restrictions are applied to local 4-H fund-raising activities, always keep in mind that 4-H has an image and reputation to uphold. Certain activities may be perfectly acceptable in one community, while being taboo in another.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Fundraisers must be for the sole and direct purpose to support the youth of the 4-H Program. Fundraisers cannot be held under the name of 4-H, with the funds going directly, or indirectly, to other organizations or causes. County Extension faculty must be notified regarding any fund raising done in the name of 4-H. Any club/group raising money in the name of 4-H must be chartered through the county Extension office.</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36</a:t>
            </a:fld>
            <a:endParaRPr lang="en-US"/>
          </a:p>
        </p:txBody>
      </p:sp>
    </p:spTree>
    <p:extLst>
      <p:ext uri="{BB962C8B-B14F-4D97-AF65-F5344CB8AC3E}">
        <p14:creationId xmlns:p14="http://schemas.microsoft.com/office/powerpoint/2010/main" val="3981280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Currently, all Texas 4-H clubs/groups are required, by Texas law, to pay state sales tax on any purchases of goods, equipment, and supplies purchased. The only exception to this rule is if a 4-H club/group has applied for, and received, a Texas Sales and Use Tax Permit through the Texas Comptroller of Accounts Office in Austin, Texas. A 4-H club/ group is not allowed to use the County Government or other entities Texas Sales and Use Tax Permit to purchase goods, equipment, and supplies. If a 4-H club/group has acquired a Texas Sales and Use Tax Permit on its own then the 4-H club/group is legally responsible for filing all required monthly, quarterly, or yearly documentation directly to the Texas Comptroller of Accounts. The use and granting of a 4-H Club/Group 501(c)(3) status through Texas 4-H, Inc. only applies to the EXEMPTION OF FEDERAL INCOME TAX, and NOT state sales tax. Sales Tax Tip: In many cases when only a few purchases are being made each year, it is much easier to pay the Texas sales tax, than applying for and maintaining required documentation and filings. For more information about Texas state sales tax, please refer to the Texas Comptroller of Public Accounts sales tax website at: www.window.state. tx.us/</a:t>
            </a:r>
            <a:r>
              <a:rPr lang="en-US" dirty="0" err="1"/>
              <a:t>taxinfo</a:t>
            </a:r>
            <a:r>
              <a:rPr lang="en-US" dirty="0"/>
              <a:t>/sales/. </a:t>
            </a:r>
          </a:p>
        </p:txBody>
      </p:sp>
      <p:sp>
        <p:nvSpPr>
          <p:cNvPr id="4" name="Slide Number Placeholder 3"/>
          <p:cNvSpPr>
            <a:spLocks noGrp="1"/>
          </p:cNvSpPr>
          <p:nvPr>
            <p:ph type="sldNum" sz="quarter" idx="10"/>
          </p:nvPr>
        </p:nvSpPr>
        <p:spPr/>
        <p:txBody>
          <a:bodyPr/>
          <a:lstStyle/>
          <a:p>
            <a:fld id="{4E28E810-0F7A-4E28-83F4-306EA34FE5CB}" type="slidenum">
              <a:rPr lang="en-US" smtClean="0"/>
              <a:t>37</a:t>
            </a:fld>
            <a:endParaRPr lang="en-US"/>
          </a:p>
        </p:txBody>
      </p:sp>
    </p:spTree>
    <p:extLst>
      <p:ext uri="{BB962C8B-B14F-4D97-AF65-F5344CB8AC3E}">
        <p14:creationId xmlns:p14="http://schemas.microsoft.com/office/powerpoint/2010/main" val="2497857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4-H Name &amp; Emblem is intended to represent the ideals of the program with its</a:t>
            </a:r>
          </a:p>
          <a:p>
            <a:r>
              <a:rPr lang="en-US" altLang="en-US" dirty="0">
                <a:latin typeface="Arial" panose="020B0604020202020204" pitchFamily="34" charset="0"/>
              </a:rPr>
              <a:t>focus on </a:t>
            </a:r>
            <a:r>
              <a:rPr lang="en-US" altLang="en-US" b="1" dirty="0">
                <a:latin typeface="Arial" panose="020B0604020202020204" pitchFamily="34" charset="0"/>
              </a:rPr>
              <a:t>Head, Heart, Hands, and Health. </a:t>
            </a:r>
            <a:r>
              <a:rPr lang="en-US" altLang="en-US" dirty="0">
                <a:latin typeface="Arial" panose="020B0604020202020204" pitchFamily="34" charset="0"/>
              </a:rPr>
              <a:t>Today, it is one of the best-known and most valued images emblematic of a century</a:t>
            </a:r>
            <a:r>
              <a:rPr lang="en-US" altLang="en-US" b="1" dirty="0">
                <a:latin typeface="Arial" panose="020B0604020202020204" pitchFamily="34" charset="0"/>
              </a:rPr>
              <a:t> </a:t>
            </a:r>
            <a:r>
              <a:rPr lang="en-US" altLang="en-US" dirty="0">
                <a:latin typeface="Arial" panose="020B0604020202020204" pitchFamily="34" charset="0"/>
              </a:rPr>
              <a:t>of 4-H achievement. The 4-H Name &amp; Emblem is very important to us as an organization because it represents who we are. The 4-H Name &amp; Emblem is protected under “18 USC 707.”</a:t>
            </a:r>
          </a:p>
          <a:p>
            <a:endParaRPr lang="en-US" altLang="en-US" dirty="0">
              <a:latin typeface="Arial" panose="020B0604020202020204" pitchFamily="34" charset="0"/>
            </a:endParaRPr>
          </a:p>
          <a:p>
            <a:r>
              <a:rPr lang="en-US" altLang="en-US" dirty="0">
                <a:latin typeface="Arial" panose="020B0604020202020204" pitchFamily="34" charset="0"/>
              </a:rPr>
              <a:t>In order for 4-H clubs to use the name and emblem of 4-H, the county extension staff must give you permission and this is done through the chartering process. The charter becomes a permit for use of the 4-H club name and emblem. It allows a group to function with all the rights and privileges of 4-H membership.</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7</a:t>
            </a:fld>
            <a:endParaRPr lang="en-US"/>
          </a:p>
        </p:txBody>
      </p:sp>
    </p:spTree>
    <p:extLst>
      <p:ext uri="{BB962C8B-B14F-4D97-AF65-F5344CB8AC3E}">
        <p14:creationId xmlns:p14="http://schemas.microsoft.com/office/powerpoint/2010/main" val="2826601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4-H Name &amp; Emblem is intended to represent the ideals of the program with its</a:t>
            </a:r>
          </a:p>
          <a:p>
            <a:r>
              <a:rPr lang="en-US" altLang="en-US" dirty="0">
                <a:latin typeface="Arial" panose="020B0604020202020204" pitchFamily="34" charset="0"/>
              </a:rPr>
              <a:t>focus on </a:t>
            </a:r>
            <a:r>
              <a:rPr lang="en-US" altLang="en-US" b="1" dirty="0">
                <a:latin typeface="Arial" panose="020B0604020202020204" pitchFamily="34" charset="0"/>
              </a:rPr>
              <a:t>Head, Heart, Hands, and Health. </a:t>
            </a:r>
            <a:r>
              <a:rPr lang="en-US" altLang="en-US" dirty="0">
                <a:latin typeface="Arial" panose="020B0604020202020204" pitchFamily="34" charset="0"/>
              </a:rPr>
              <a:t>Today, it is one of the best-known and most valued images emblematic of a century</a:t>
            </a:r>
            <a:r>
              <a:rPr lang="en-US" altLang="en-US" b="1" dirty="0">
                <a:latin typeface="Arial" panose="020B0604020202020204" pitchFamily="34" charset="0"/>
              </a:rPr>
              <a:t> </a:t>
            </a:r>
            <a:r>
              <a:rPr lang="en-US" altLang="en-US" dirty="0">
                <a:latin typeface="Arial" panose="020B0604020202020204" pitchFamily="34" charset="0"/>
              </a:rPr>
              <a:t>of 4-H achievement. The 4-H Name &amp; Emblem is very important to us as an organization because it represents who we are. The 4-H Name &amp; Emblem is protected under “18 USC 707.”</a:t>
            </a:r>
          </a:p>
          <a:p>
            <a:endParaRPr lang="en-US" altLang="en-US" dirty="0">
              <a:latin typeface="Arial" panose="020B0604020202020204" pitchFamily="34" charset="0"/>
            </a:endParaRPr>
          </a:p>
          <a:p>
            <a:r>
              <a:rPr lang="en-US" altLang="en-US" dirty="0">
                <a:latin typeface="Arial" panose="020B0604020202020204" pitchFamily="34" charset="0"/>
              </a:rPr>
              <a:t>In order for 4-H clubs to use the name and emblem of 4-H, the county extension staff must give you permission and this is done through the chartering process. The charter becomes a permit for use of the 4-H club name and emblem. It allows a group to function with all the rights and privileges of 4-H membership.</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8</a:t>
            </a:fld>
            <a:endParaRPr lang="en-US"/>
          </a:p>
        </p:txBody>
      </p:sp>
    </p:spTree>
    <p:extLst>
      <p:ext uri="{BB962C8B-B14F-4D97-AF65-F5344CB8AC3E}">
        <p14:creationId xmlns:p14="http://schemas.microsoft.com/office/powerpoint/2010/main" val="1206490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process of chartering a club is fairly simple.  There is a form that is used to insure that a club correctly established and functioning.  </a:t>
            </a:r>
          </a:p>
          <a:p>
            <a:r>
              <a:rPr lang="en-US" altLang="en-US" dirty="0">
                <a:latin typeface="Arial" panose="020B0604020202020204" pitchFamily="34" charset="0"/>
              </a:rPr>
              <a:t>It can be found at http://texas4-h.tamu.edu/adults/mgtguide/membershipunits/charter-countygrps.pdf</a:t>
            </a:r>
          </a:p>
          <a:p>
            <a:endParaRPr lang="en-US" altLang="en-US" dirty="0">
              <a:latin typeface="Arial" panose="020B0604020202020204" pitchFamily="34" charset="0"/>
            </a:endParaRPr>
          </a:p>
          <a:p>
            <a:r>
              <a:rPr lang="en-US" altLang="en-US" dirty="0">
                <a:latin typeface="Arial" panose="020B0604020202020204" pitchFamily="34" charset="0"/>
              </a:rPr>
              <a:t>The minimum requirements are:  have 5 or more members, 2 or more teen or adult club managers, have an established meeting location (usually the same place each time), elected officers, each member enrolls into at least 1 project/year, establish a club name, have a set of by-laws (will be covered later), have an annual review of finances.</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9</a:t>
            </a:fld>
            <a:endParaRPr lang="en-US"/>
          </a:p>
        </p:txBody>
      </p:sp>
    </p:spTree>
    <p:extLst>
      <p:ext uri="{BB962C8B-B14F-4D97-AF65-F5344CB8AC3E}">
        <p14:creationId xmlns:p14="http://schemas.microsoft.com/office/powerpoint/2010/main" val="3545487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Dissolution clause:</a:t>
            </a:r>
          </a:p>
          <a:p>
            <a:pPr>
              <a:buFontTx/>
              <a:buNone/>
            </a:pPr>
            <a:r>
              <a:rPr lang="en-US" altLang="en-US" dirty="0"/>
              <a:t>States that any property, land or money of the club will be relinquished to the County 4-H program if the club dissolves or is not to be chartered for the next year.</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10</a:t>
            </a:fld>
            <a:endParaRPr lang="en-US"/>
          </a:p>
        </p:txBody>
      </p:sp>
    </p:spTree>
    <p:extLst>
      <p:ext uri="{BB962C8B-B14F-4D97-AF65-F5344CB8AC3E}">
        <p14:creationId xmlns:p14="http://schemas.microsoft.com/office/powerpoint/2010/main" val="2853579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Be careful not to write by-laws to address a current situation that can be handled in a different manner.  For example, there is no need to have a by-law that states 4-H members will not be rude during club meetings or suffer the consequences of not being allowed to participate in the end of year party.  Now this may be a problem in your club meeting but can be handled in a more efficient manner.</a:t>
            </a:r>
          </a:p>
          <a:p>
            <a:r>
              <a:rPr lang="en-US" altLang="en-US" dirty="0">
                <a:latin typeface="Arial" panose="020B0604020202020204" pitchFamily="34" charset="0"/>
              </a:rPr>
              <a:t>By-laws are the “law” and must be followed to the letter.  That is way they need to be able to allow for some flexibility in decision making.</a:t>
            </a: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12</a:t>
            </a:fld>
            <a:endParaRPr lang="en-US"/>
          </a:p>
        </p:txBody>
      </p:sp>
    </p:spTree>
    <p:extLst>
      <p:ext uri="{BB962C8B-B14F-4D97-AF65-F5344CB8AC3E}">
        <p14:creationId xmlns:p14="http://schemas.microsoft.com/office/powerpoint/2010/main" val="1150383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Here is a link to the sample by-laws put together for 4-H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clubs/organizations and counties must have a set of by-laws that include provisions related to </a:t>
            </a:r>
            <a:r>
              <a:rPr lang="en-US" dirty="0" err="1"/>
              <a:t>teh</a:t>
            </a:r>
            <a:r>
              <a:rPr lang="en-US" dirty="0"/>
              <a:t> fiscal accountability and for receiving and disbursing funds and the dissolution of club/organization assets if the club/ organization disbands. All assets, fiscal and property, go to the county 4-H Program.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example of two required bylaw clauses addressing fiscal accountability and club disbandment is stated below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Section 12.1: Fiscal Accountability Clause: The 4-H club/group shall adhere to all guidelines related to financial accountability as outlined in the Texas 4-H Youth Development 4-H Club Financial Management Rules and Guidelines.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Section 12.2: Club Disbandment Clause: Upon the disbandment of the club, all real property, including money, equipment and land shall become the property of the County 4-H Program for care and disposition and authorizes the Texas A&amp;M </a:t>
            </a:r>
            <a:r>
              <a:rPr lang="en-US" dirty="0" err="1"/>
              <a:t>Agrilife</a:t>
            </a:r>
            <a:r>
              <a:rPr lang="en-US" dirty="0"/>
              <a:t> Extension Service and county extension agent(s) full rights to access bank records, bank funds, and all other banking authority. This also applies to all inventory and assets acquired by and or owed by this organization.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last official duty of the club’s manager shall be to affect the transfer of club property and to turn over club records to the county Extension Agent.”</a:t>
            </a: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4E28E810-0F7A-4E28-83F4-306EA34FE5CB}" type="slidenum">
              <a:rPr lang="en-US" smtClean="0"/>
              <a:t>13</a:t>
            </a:fld>
            <a:endParaRPr lang="en-US"/>
          </a:p>
        </p:txBody>
      </p:sp>
    </p:spTree>
    <p:extLst>
      <p:ext uri="{BB962C8B-B14F-4D97-AF65-F5344CB8AC3E}">
        <p14:creationId xmlns:p14="http://schemas.microsoft.com/office/powerpoint/2010/main" val="1176419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078957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2527148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4590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4FE2E-3B2C-44E5-A39A-DB1D5EA3C705}"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064046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34FE2E-3B2C-44E5-A39A-DB1D5EA3C705}" type="datetimeFigureOut">
              <a:rPr lang="en-US" smtClean="0"/>
              <a:t>10/2/2024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66425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34FE2E-3B2C-44E5-A39A-DB1D5EA3C705}"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3586073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34FE2E-3B2C-44E5-A39A-DB1D5EA3C705}" type="datetimeFigureOut">
              <a:rPr lang="en-US" smtClean="0"/>
              <a:t>10/2/2024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486065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34FE2E-3B2C-44E5-A39A-DB1D5EA3C705}" type="datetimeFigureOut">
              <a:rPr lang="en-US" smtClean="0"/>
              <a:t>10/2/2024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96819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4FE2E-3B2C-44E5-A39A-DB1D5EA3C705}" type="datetimeFigureOut">
              <a:rPr lang="en-US" smtClean="0"/>
              <a:t>10/2/2024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3590894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34FE2E-3B2C-44E5-A39A-DB1D5EA3C705}"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161610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34FE2E-3B2C-44E5-A39A-DB1D5EA3C705}" type="datetimeFigureOut">
              <a:rPr lang="en-US" smtClean="0"/>
              <a:t>10/2/2024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AD187-FDDB-4D9E-9C50-906727FA9D7F}" type="slidenum">
              <a:rPr lang="en-US" smtClean="0"/>
              <a:t>‹#›</a:t>
            </a:fld>
            <a:endParaRPr lang="en-US"/>
          </a:p>
        </p:txBody>
      </p:sp>
    </p:spTree>
    <p:extLst>
      <p:ext uri="{BB962C8B-B14F-4D97-AF65-F5344CB8AC3E}">
        <p14:creationId xmlns:p14="http://schemas.microsoft.com/office/powerpoint/2010/main" val="3671294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4FE2E-3B2C-44E5-A39A-DB1D5EA3C705}" type="datetimeFigureOut">
              <a:rPr lang="en-US" smtClean="0"/>
              <a:t>10/2/2024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AD187-FDDB-4D9E-9C50-906727FA9D7F}" type="slidenum">
              <a:rPr lang="en-US" smtClean="0"/>
              <a:t>‹#›</a:t>
            </a:fld>
            <a:endParaRPr lang="en-US"/>
          </a:p>
        </p:txBody>
      </p:sp>
    </p:spTree>
    <p:extLst>
      <p:ext uri="{BB962C8B-B14F-4D97-AF65-F5344CB8AC3E}">
        <p14:creationId xmlns:p14="http://schemas.microsoft.com/office/powerpoint/2010/main" val="933576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exas4-h.tamu.edu/managemen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exas4-h.tamu.edu/management/"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F18D3-44D2-4C03-B84B-B37A5558CA3A}"/>
              </a:ext>
            </a:extLst>
          </p:cNvPr>
          <p:cNvSpPr>
            <a:spLocks noGrp="1"/>
          </p:cNvSpPr>
          <p:nvPr>
            <p:ph type="ctrTitle"/>
          </p:nvPr>
        </p:nvSpPr>
        <p:spPr>
          <a:xfrm>
            <a:off x="0" y="1309036"/>
            <a:ext cx="9144000" cy="3724977"/>
          </a:xfrm>
        </p:spPr>
        <p:txBody>
          <a:bodyPr>
            <a:normAutofit/>
          </a:bodyPr>
          <a:lstStyle/>
          <a:p>
            <a:r>
              <a:rPr lang="en-US" sz="4800" b="1" dirty="0">
                <a:solidFill>
                  <a:schemeClr val="accent6">
                    <a:lumMod val="75000"/>
                  </a:schemeClr>
                </a:solidFill>
                <a:latin typeface="Arial Black" panose="020B0604020202020204" pitchFamily="34" charset="0"/>
                <a:cs typeface="Arial Black" panose="020B0604020202020204" pitchFamily="34" charset="0"/>
              </a:rPr>
              <a:t>Texas 4-H</a:t>
            </a:r>
            <a:br>
              <a:rPr lang="en-US" b="1" dirty="0">
                <a:latin typeface="Arial Black" panose="020B0604020202020204" pitchFamily="34" charset="0"/>
                <a:cs typeface="Arial Black" panose="020B0604020202020204" pitchFamily="34" charset="0"/>
              </a:rPr>
            </a:br>
            <a:r>
              <a:rPr lang="en-US" sz="6600" b="1" dirty="0">
                <a:latin typeface="Arial Black" panose="020B0604020202020204" pitchFamily="34" charset="0"/>
                <a:cs typeface="Arial Black" panose="020B0604020202020204" pitchFamily="34" charset="0"/>
              </a:rPr>
              <a:t>BEST MANAGEMENT PRACTICES</a:t>
            </a:r>
          </a:p>
        </p:txBody>
      </p:sp>
    </p:spTree>
    <p:extLst>
      <p:ext uri="{BB962C8B-B14F-4D97-AF65-F5344CB8AC3E}">
        <p14:creationId xmlns:p14="http://schemas.microsoft.com/office/powerpoint/2010/main" val="1276388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988D7-B5D8-4965-834A-2FC258E96E12}"/>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Club Bylaws</a:t>
            </a:r>
          </a:p>
        </p:txBody>
      </p:sp>
      <p:sp>
        <p:nvSpPr>
          <p:cNvPr id="3" name="Content Placeholder 2">
            <a:extLst>
              <a:ext uri="{FF2B5EF4-FFF2-40B4-BE49-F238E27FC236}">
                <a16:creationId xmlns:a16="http://schemas.microsoft.com/office/drawing/2014/main" id="{039298B4-7FFD-4775-B04C-FDE6F3A8CD19}"/>
              </a:ext>
            </a:extLst>
          </p:cNvPr>
          <p:cNvSpPr>
            <a:spLocks noGrp="1"/>
          </p:cNvSpPr>
          <p:nvPr>
            <p:ph idx="1"/>
          </p:nvPr>
        </p:nvSpPr>
        <p:spPr>
          <a:xfrm>
            <a:off x="628650" y="2488406"/>
            <a:ext cx="7886700" cy="3113498"/>
          </a:xfrm>
        </p:spPr>
        <p:txBody>
          <a:bodyPr/>
          <a:lstStyle/>
          <a:p>
            <a:r>
              <a:rPr lang="en-US" altLang="en-US" sz="2400" dirty="0"/>
              <a:t>By-Laws provide structure and a plan for how to conduct club business.</a:t>
            </a:r>
          </a:p>
          <a:p>
            <a:r>
              <a:rPr lang="en-US" altLang="en-US" sz="2400" dirty="0"/>
              <a:t>By-Laws should be reviewed and approved each year by club membership.</a:t>
            </a:r>
          </a:p>
          <a:p>
            <a:r>
              <a:rPr lang="en-US" altLang="en-US" sz="2400" dirty="0"/>
              <a:t>They must include a “dissolution clause”.</a:t>
            </a:r>
          </a:p>
          <a:p>
            <a:endParaRPr lang="en-US" dirty="0"/>
          </a:p>
        </p:txBody>
      </p:sp>
    </p:spTree>
    <p:extLst>
      <p:ext uri="{BB962C8B-B14F-4D97-AF65-F5344CB8AC3E}">
        <p14:creationId xmlns:p14="http://schemas.microsoft.com/office/powerpoint/2010/main" val="943241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EAF54F-69A6-41F5-8483-9C042D63DA0C}"/>
              </a:ext>
            </a:extLst>
          </p:cNvPr>
          <p:cNvSpPr>
            <a:spLocks noGrp="1"/>
          </p:cNvSpPr>
          <p:nvPr>
            <p:ph idx="1"/>
          </p:nvPr>
        </p:nvSpPr>
        <p:spPr>
          <a:xfrm>
            <a:off x="628650" y="2488406"/>
            <a:ext cx="7886700" cy="3200126"/>
          </a:xfrm>
        </p:spPr>
        <p:txBody>
          <a:bodyPr>
            <a:normAutofit lnSpcReduction="10000"/>
          </a:bodyPr>
          <a:lstStyle/>
          <a:p>
            <a:r>
              <a:rPr lang="en-US" altLang="en-US" dirty="0"/>
              <a:t>By-Laws should include the following:</a:t>
            </a:r>
          </a:p>
          <a:p>
            <a:pPr lvl="1"/>
            <a:r>
              <a:rPr lang="en-US" altLang="en-US" dirty="0"/>
              <a:t>Name &amp; Objectives of the Club</a:t>
            </a:r>
          </a:p>
          <a:p>
            <a:pPr lvl="1"/>
            <a:r>
              <a:rPr lang="en-US" altLang="en-US" dirty="0"/>
              <a:t>Membership requirements</a:t>
            </a:r>
          </a:p>
          <a:p>
            <a:pPr lvl="1"/>
            <a:r>
              <a:rPr lang="en-US" altLang="en-US" dirty="0"/>
              <a:t>Officer Election and officer duties</a:t>
            </a:r>
          </a:p>
          <a:p>
            <a:pPr lvl="1"/>
            <a:r>
              <a:rPr lang="en-US" altLang="en-US" dirty="0"/>
              <a:t>Meeting information</a:t>
            </a:r>
          </a:p>
          <a:p>
            <a:pPr lvl="1"/>
            <a:r>
              <a:rPr lang="en-US" altLang="en-US" dirty="0"/>
              <a:t>Committees and their duties</a:t>
            </a:r>
          </a:p>
          <a:p>
            <a:pPr lvl="1"/>
            <a:r>
              <a:rPr lang="en-US" altLang="en-US" dirty="0"/>
              <a:t>Dissolution clause</a:t>
            </a:r>
          </a:p>
          <a:p>
            <a:pPr lvl="1"/>
            <a:r>
              <a:rPr lang="en-US" altLang="en-US" dirty="0"/>
              <a:t>Amendment procedures</a:t>
            </a:r>
            <a:endParaRPr lang="en-US" dirty="0"/>
          </a:p>
        </p:txBody>
      </p:sp>
      <p:sp>
        <p:nvSpPr>
          <p:cNvPr id="4" name="Title 1">
            <a:extLst>
              <a:ext uri="{FF2B5EF4-FFF2-40B4-BE49-F238E27FC236}">
                <a16:creationId xmlns:a16="http://schemas.microsoft.com/office/drawing/2014/main" id="{CF0D229A-0899-E342-ACE3-FFCD84F14ECB}"/>
              </a:ext>
            </a:extLst>
          </p:cNvPr>
          <p:cNvSpPr txBox="1">
            <a:spLocks/>
          </p:cNvSpPr>
          <p:nvPr/>
        </p:nvSpPr>
        <p:spPr>
          <a:xfrm>
            <a:off x="628650" y="1162843"/>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Club Bylaws</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787229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88AACF-A47F-483F-88F6-F80E2DEE7801}"/>
              </a:ext>
            </a:extLst>
          </p:cNvPr>
          <p:cNvSpPr>
            <a:spLocks noGrp="1"/>
          </p:cNvSpPr>
          <p:nvPr>
            <p:ph idx="1"/>
          </p:nvPr>
        </p:nvSpPr>
        <p:spPr>
          <a:xfrm>
            <a:off x="628650" y="2488405"/>
            <a:ext cx="7886700" cy="3688557"/>
          </a:xfrm>
        </p:spPr>
        <p:txBody>
          <a:bodyPr/>
          <a:lstStyle/>
          <a:p>
            <a:r>
              <a:rPr lang="en-US" altLang="en-US" sz="2400" dirty="0"/>
              <a:t>In general by-laws should not be made to address a specific problem or situation.</a:t>
            </a:r>
          </a:p>
          <a:p>
            <a:r>
              <a:rPr lang="en-US" altLang="en-US" sz="2400" dirty="0"/>
              <a:t>By-laws should be general in nature, because if you get too specific you must follow it to the “T”. </a:t>
            </a:r>
          </a:p>
          <a:p>
            <a:pPr lvl="1"/>
            <a:r>
              <a:rPr lang="en-US" altLang="en-US" dirty="0"/>
              <a:t>i.e.  Meeting information – 1</a:t>
            </a:r>
            <a:r>
              <a:rPr lang="en-US" altLang="en-US" baseline="30000" dirty="0"/>
              <a:t>st</a:t>
            </a:r>
            <a:r>
              <a:rPr lang="en-US" altLang="en-US" dirty="0"/>
              <a:t> Monday of each month, Sept. – May  vs.  1</a:t>
            </a:r>
            <a:r>
              <a:rPr lang="en-US" altLang="en-US" baseline="30000" dirty="0"/>
              <a:t>st</a:t>
            </a:r>
            <a:r>
              <a:rPr lang="en-US" altLang="en-US" dirty="0"/>
              <a:t> Monday of each month at 8 PM at the Extension Office, Sept. – May.</a:t>
            </a:r>
          </a:p>
          <a:p>
            <a:endParaRPr lang="en-US" dirty="0"/>
          </a:p>
        </p:txBody>
      </p:sp>
      <p:sp>
        <p:nvSpPr>
          <p:cNvPr id="4" name="Title 1">
            <a:extLst>
              <a:ext uri="{FF2B5EF4-FFF2-40B4-BE49-F238E27FC236}">
                <a16:creationId xmlns:a16="http://schemas.microsoft.com/office/drawing/2014/main" id="{2C000AE8-38FB-394A-B832-608D7AC7754D}"/>
              </a:ext>
            </a:extLst>
          </p:cNvPr>
          <p:cNvSpPr txBox="1">
            <a:spLocks/>
          </p:cNvSpPr>
          <p:nvPr/>
        </p:nvSpPr>
        <p:spPr>
          <a:xfrm>
            <a:off x="628650" y="1162843"/>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Club Bylaws</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886985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80F4FB-2683-48C5-A21A-401F1A86E031}"/>
              </a:ext>
            </a:extLst>
          </p:cNvPr>
          <p:cNvSpPr>
            <a:spLocks noGrp="1"/>
          </p:cNvSpPr>
          <p:nvPr>
            <p:ph idx="1"/>
          </p:nvPr>
        </p:nvSpPr>
        <p:spPr>
          <a:xfrm>
            <a:off x="628649" y="2488405"/>
            <a:ext cx="8428723" cy="3688557"/>
          </a:xfrm>
        </p:spPr>
        <p:txBody>
          <a:bodyPr>
            <a:normAutofit/>
          </a:bodyPr>
          <a:lstStyle/>
          <a:p>
            <a:r>
              <a:rPr lang="en-US" sz="2400" dirty="0"/>
              <a:t>Sample bylaws can be found at:</a:t>
            </a:r>
            <a:br>
              <a:rPr lang="en-US" sz="2400" dirty="0"/>
            </a:br>
            <a:r>
              <a:rPr lang="en-US" sz="2400" dirty="0">
                <a:hlinkClick r:id="rId3"/>
              </a:rPr>
              <a:t>https://texas4-h.tamu.edu/management/</a:t>
            </a:r>
            <a:r>
              <a:rPr lang="en-US" sz="2400" dirty="0"/>
              <a:t> - See Chartering</a:t>
            </a:r>
            <a:endParaRPr lang="en-US" sz="1800" dirty="0"/>
          </a:p>
        </p:txBody>
      </p:sp>
      <p:sp>
        <p:nvSpPr>
          <p:cNvPr id="4" name="Title 1">
            <a:extLst>
              <a:ext uri="{FF2B5EF4-FFF2-40B4-BE49-F238E27FC236}">
                <a16:creationId xmlns:a16="http://schemas.microsoft.com/office/drawing/2014/main" id="{14C0CDAF-6CAD-C145-B209-76C530E6E19A}"/>
              </a:ext>
            </a:extLst>
          </p:cNvPr>
          <p:cNvSpPr txBox="1">
            <a:spLocks/>
          </p:cNvSpPr>
          <p:nvPr/>
        </p:nvSpPr>
        <p:spPr>
          <a:xfrm>
            <a:off x="628650" y="1162843"/>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latin typeface="Arial Black" panose="020B0604020202020204" pitchFamily="34" charset="0"/>
                <a:cs typeface="Arial Black" panose="020B0604020202020204" pitchFamily="34" charset="0"/>
              </a:rPr>
              <a:t>Club Bylaws</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2146045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6ABC9-91F9-4880-8170-6BA5ADFB8D8D}"/>
              </a:ext>
            </a:extLst>
          </p:cNvPr>
          <p:cNvSpPr>
            <a:spLocks noGrp="1"/>
          </p:cNvSpPr>
          <p:nvPr>
            <p:ph type="title"/>
          </p:nvPr>
        </p:nvSpPr>
        <p:spPr>
          <a:xfrm>
            <a:off x="628650" y="1162843"/>
            <a:ext cx="8409472" cy="1325563"/>
          </a:xfrm>
        </p:spPr>
        <p:txBody>
          <a:bodyPr/>
          <a:lstStyle/>
          <a:p>
            <a:r>
              <a:rPr lang="en-US" b="1" dirty="0">
                <a:latin typeface="Arial Black" panose="020B0604020202020204" pitchFamily="34" charset="0"/>
                <a:cs typeface="Arial Black" panose="020B0604020202020204" pitchFamily="34" charset="0"/>
              </a:rPr>
              <a:t>Club Financial Management</a:t>
            </a:r>
          </a:p>
        </p:txBody>
      </p:sp>
      <p:sp>
        <p:nvSpPr>
          <p:cNvPr id="3" name="Content Placeholder 2">
            <a:extLst>
              <a:ext uri="{FF2B5EF4-FFF2-40B4-BE49-F238E27FC236}">
                <a16:creationId xmlns:a16="http://schemas.microsoft.com/office/drawing/2014/main" id="{19B2A354-ADF1-4EF9-A8C8-5CC67BDD2D75}"/>
              </a:ext>
            </a:extLst>
          </p:cNvPr>
          <p:cNvSpPr>
            <a:spLocks noGrp="1"/>
          </p:cNvSpPr>
          <p:nvPr>
            <p:ph idx="1"/>
          </p:nvPr>
        </p:nvSpPr>
        <p:spPr>
          <a:xfrm>
            <a:off x="628650" y="2974206"/>
            <a:ext cx="7886700" cy="2714326"/>
          </a:xfrm>
        </p:spPr>
        <p:txBody>
          <a:bodyPr>
            <a:normAutofit/>
          </a:bodyPr>
          <a:lstStyle/>
          <a:p>
            <a:r>
              <a:rPr lang="en-US" altLang="en-US" sz="2400" dirty="0"/>
              <a:t>Must maintain public trust.</a:t>
            </a:r>
          </a:p>
          <a:p>
            <a:r>
              <a:rPr lang="en-US" altLang="en-US" sz="2400" dirty="0"/>
              <a:t>Establish accountability practices.</a:t>
            </a:r>
          </a:p>
          <a:p>
            <a:r>
              <a:rPr lang="en-US" altLang="en-US" sz="2400" dirty="0"/>
              <a:t>Attend a cash management training given by County Extension Staff.</a:t>
            </a:r>
          </a:p>
          <a:p>
            <a:r>
              <a:rPr lang="en-US" altLang="en-US" sz="2400" dirty="0"/>
              <a:t>Those responsible for handling funds must do so in an open, responsible and trustworthy manner.</a:t>
            </a:r>
          </a:p>
          <a:p>
            <a:endParaRPr lang="en-US" dirty="0"/>
          </a:p>
        </p:txBody>
      </p:sp>
    </p:spTree>
    <p:extLst>
      <p:ext uri="{BB962C8B-B14F-4D97-AF65-F5344CB8AC3E}">
        <p14:creationId xmlns:p14="http://schemas.microsoft.com/office/powerpoint/2010/main" val="358468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3F785-51C7-44A7-8150-E0AE029F1BCC}"/>
              </a:ext>
            </a:extLst>
          </p:cNvPr>
          <p:cNvSpPr>
            <a:spLocks noGrp="1"/>
          </p:cNvSpPr>
          <p:nvPr>
            <p:ph type="title"/>
          </p:nvPr>
        </p:nvSpPr>
        <p:spPr>
          <a:xfrm>
            <a:off x="725926" y="2573305"/>
            <a:ext cx="7886700" cy="1325563"/>
          </a:xfrm>
        </p:spPr>
        <p:txBody>
          <a:bodyPr>
            <a:normAutofit fontScale="90000"/>
          </a:bodyPr>
          <a:lstStyle/>
          <a:p>
            <a:pPr algn="ctr"/>
            <a:r>
              <a:rPr lang="en-US" b="1" dirty="0">
                <a:latin typeface="Arial Black" panose="020B0604020202020204" pitchFamily="34" charset="0"/>
                <a:cs typeface="Arial Black" panose="020B0604020202020204" pitchFamily="34" charset="0"/>
              </a:rPr>
              <a:t>MANAGEMENT OF 4-H CLUB/GROUP BANK ACCOUNTS</a:t>
            </a:r>
          </a:p>
        </p:txBody>
      </p:sp>
    </p:spTree>
    <p:extLst>
      <p:ext uri="{BB962C8B-B14F-4D97-AF65-F5344CB8AC3E}">
        <p14:creationId xmlns:p14="http://schemas.microsoft.com/office/powerpoint/2010/main" val="3905380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86B03-D3A1-47CC-BF0D-41260BE95321}"/>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Establishment of 4-H Club/Group Bank Accounts</a:t>
            </a:r>
          </a:p>
        </p:txBody>
      </p:sp>
      <p:sp>
        <p:nvSpPr>
          <p:cNvPr id="3" name="Content Placeholder 2">
            <a:extLst>
              <a:ext uri="{FF2B5EF4-FFF2-40B4-BE49-F238E27FC236}">
                <a16:creationId xmlns:a16="http://schemas.microsoft.com/office/drawing/2014/main" id="{A268BA3B-CB2E-43C5-872D-1F58C1F6D08A}"/>
              </a:ext>
            </a:extLst>
          </p:cNvPr>
          <p:cNvSpPr>
            <a:spLocks noGrp="1"/>
          </p:cNvSpPr>
          <p:nvPr>
            <p:ph idx="1"/>
          </p:nvPr>
        </p:nvSpPr>
        <p:spPr>
          <a:xfrm>
            <a:off x="628650" y="2488405"/>
            <a:ext cx="8515350" cy="3688557"/>
          </a:xfrm>
        </p:spPr>
        <p:txBody>
          <a:bodyPr>
            <a:normAutofit/>
          </a:bodyPr>
          <a:lstStyle/>
          <a:p>
            <a:r>
              <a:rPr lang="en-US" sz="2400" dirty="0"/>
              <a:t>The name “Extension” or “Texas A&amp;M AgriLife Extension Service” should never be listed as owner of the fund account. The owner should be the “________” 4-H Fund, “4-H Fund.” Do not use the word “County” in the name of a 4-H account because it could be mixed in with other county government accounts. </a:t>
            </a:r>
          </a:p>
          <a:p>
            <a:r>
              <a:rPr lang="en-US" sz="2400" dirty="0"/>
              <a:t>All bank accounts and/or securities held by 4-H groups should be associated with an Employer Identification Number (EIN) secured by the specific group or organization.</a:t>
            </a:r>
          </a:p>
        </p:txBody>
      </p:sp>
    </p:spTree>
    <p:extLst>
      <p:ext uri="{BB962C8B-B14F-4D97-AF65-F5344CB8AC3E}">
        <p14:creationId xmlns:p14="http://schemas.microsoft.com/office/powerpoint/2010/main" val="4002149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86B03-D3A1-47CC-BF0D-41260BE95321}"/>
              </a:ext>
            </a:extLst>
          </p:cNvPr>
          <p:cNvSpPr>
            <a:spLocks noGrp="1"/>
          </p:cNvSpPr>
          <p:nvPr>
            <p:ph type="title"/>
          </p:nvPr>
        </p:nvSpPr>
        <p:spPr>
          <a:xfrm>
            <a:off x="628650" y="1162843"/>
            <a:ext cx="7886700" cy="1325563"/>
          </a:xfrm>
        </p:spPr>
        <p:txBody>
          <a:bodyPr>
            <a:normAutofit fontScale="90000"/>
          </a:bodyPr>
          <a:lstStyle/>
          <a:p>
            <a:r>
              <a:rPr lang="en-US" b="1" dirty="0">
                <a:latin typeface="Arial Black" panose="020B0604020202020204" pitchFamily="34" charset="0"/>
                <a:cs typeface="Arial Black" panose="020B0604020202020204" pitchFamily="34" charset="0"/>
              </a:rPr>
              <a:t>Establishment of 4-H Club/Group Bank Accounts</a:t>
            </a:r>
          </a:p>
        </p:txBody>
      </p:sp>
      <p:sp>
        <p:nvSpPr>
          <p:cNvPr id="3" name="Content Placeholder 2">
            <a:extLst>
              <a:ext uri="{FF2B5EF4-FFF2-40B4-BE49-F238E27FC236}">
                <a16:creationId xmlns:a16="http://schemas.microsoft.com/office/drawing/2014/main" id="{A268BA3B-CB2E-43C5-872D-1F58C1F6D08A}"/>
              </a:ext>
            </a:extLst>
          </p:cNvPr>
          <p:cNvSpPr>
            <a:spLocks noGrp="1"/>
          </p:cNvSpPr>
          <p:nvPr>
            <p:ph idx="1"/>
          </p:nvPr>
        </p:nvSpPr>
        <p:spPr>
          <a:xfrm>
            <a:off x="628650" y="2488405"/>
            <a:ext cx="7886700" cy="3180875"/>
          </a:xfrm>
        </p:spPr>
        <p:txBody>
          <a:bodyPr>
            <a:noAutofit/>
          </a:bodyPr>
          <a:lstStyle/>
          <a:p>
            <a:r>
              <a:rPr lang="en-US" sz="2400" dirty="0"/>
              <a:t>Account Signatures </a:t>
            </a:r>
          </a:p>
          <a:p>
            <a:pPr lvl="1"/>
            <a:r>
              <a:rPr lang="en-US" sz="1800" dirty="0"/>
              <a:t>A 4-H club/group account needs to have two (2) signatures. </a:t>
            </a:r>
          </a:p>
          <a:p>
            <a:r>
              <a:rPr lang="en-US" sz="2400" dirty="0"/>
              <a:t>Changes on Account Signatures </a:t>
            </a:r>
          </a:p>
          <a:p>
            <a:pPr lvl="1"/>
            <a:r>
              <a:rPr lang="en-US" sz="1800" dirty="0"/>
              <a:t>Notify the bank immediately in writing of any changes in check signers or persons authorized to withdraw funds from the account. </a:t>
            </a:r>
          </a:p>
          <a:p>
            <a:r>
              <a:rPr lang="en-US" sz="2400" dirty="0"/>
              <a:t>A 4-H club/group should only have one bank checking/savings account. </a:t>
            </a:r>
          </a:p>
        </p:txBody>
      </p:sp>
    </p:spTree>
    <p:extLst>
      <p:ext uri="{BB962C8B-B14F-4D97-AF65-F5344CB8AC3E}">
        <p14:creationId xmlns:p14="http://schemas.microsoft.com/office/powerpoint/2010/main" val="233638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CFF6-2818-4C99-8697-CBDEE23321AC}"/>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Receiving Funds</a:t>
            </a:r>
          </a:p>
        </p:txBody>
      </p:sp>
      <p:sp>
        <p:nvSpPr>
          <p:cNvPr id="3" name="Content Placeholder 2">
            <a:extLst>
              <a:ext uri="{FF2B5EF4-FFF2-40B4-BE49-F238E27FC236}">
                <a16:creationId xmlns:a16="http://schemas.microsoft.com/office/drawing/2014/main" id="{83F4D94B-3690-4E8F-ADE8-0259ADEA7397}"/>
              </a:ext>
            </a:extLst>
          </p:cNvPr>
          <p:cNvSpPr>
            <a:spLocks noGrp="1"/>
          </p:cNvSpPr>
          <p:nvPr>
            <p:ph idx="1"/>
          </p:nvPr>
        </p:nvSpPr>
        <p:spPr>
          <a:xfrm>
            <a:off x="628650" y="2488406"/>
            <a:ext cx="7886700" cy="3171250"/>
          </a:xfrm>
        </p:spPr>
        <p:txBody>
          <a:bodyPr>
            <a:noAutofit/>
          </a:bodyPr>
          <a:lstStyle/>
          <a:p>
            <a:r>
              <a:rPr lang="en-US" sz="2400" dirty="0"/>
              <a:t>Record cash receipts immediately upon receipt and deposit on a daily basis. </a:t>
            </a:r>
          </a:p>
          <a:p>
            <a:r>
              <a:rPr lang="en-US" sz="2400" dirty="0"/>
              <a:t>Prepare a list of all remittances received and make comparisons of this list with subsequent bank deposits. </a:t>
            </a:r>
          </a:p>
          <a:p>
            <a:r>
              <a:rPr lang="en-US" sz="2400" dirty="0"/>
              <a:t>Safe combinations and keys to cash boxes or files should be restricted to a minimum number of persons. </a:t>
            </a:r>
          </a:p>
        </p:txBody>
      </p:sp>
    </p:spTree>
    <p:extLst>
      <p:ext uri="{BB962C8B-B14F-4D97-AF65-F5344CB8AC3E}">
        <p14:creationId xmlns:p14="http://schemas.microsoft.com/office/powerpoint/2010/main" val="3240249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CFF6-2818-4C99-8697-CBDEE23321AC}"/>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Receiving Funds</a:t>
            </a:r>
          </a:p>
        </p:txBody>
      </p:sp>
      <p:sp>
        <p:nvSpPr>
          <p:cNvPr id="3" name="Content Placeholder 2">
            <a:extLst>
              <a:ext uri="{FF2B5EF4-FFF2-40B4-BE49-F238E27FC236}">
                <a16:creationId xmlns:a16="http://schemas.microsoft.com/office/drawing/2014/main" id="{83F4D94B-3690-4E8F-ADE8-0259ADEA7397}"/>
              </a:ext>
            </a:extLst>
          </p:cNvPr>
          <p:cNvSpPr>
            <a:spLocks noGrp="1"/>
          </p:cNvSpPr>
          <p:nvPr>
            <p:ph idx="1"/>
          </p:nvPr>
        </p:nvSpPr>
        <p:spPr>
          <a:xfrm>
            <a:off x="628650" y="2488406"/>
            <a:ext cx="7886700" cy="3171250"/>
          </a:xfrm>
        </p:spPr>
        <p:txBody>
          <a:bodyPr>
            <a:noAutofit/>
          </a:bodyPr>
          <a:lstStyle/>
          <a:p>
            <a:r>
              <a:rPr lang="en-US" sz="2400" dirty="0"/>
              <a:t>The person who collects funds and the person who writes checks should not be the same. </a:t>
            </a:r>
          </a:p>
          <a:p>
            <a:r>
              <a:rPr lang="en-US" sz="2400" dirty="0"/>
              <a:t>Detailed records (original invoices and receipts) should be kept on money collected (date collected, from whom, amount collected, purpose).</a:t>
            </a:r>
          </a:p>
        </p:txBody>
      </p:sp>
    </p:spTree>
    <p:extLst>
      <p:ext uri="{BB962C8B-B14F-4D97-AF65-F5344CB8AC3E}">
        <p14:creationId xmlns:p14="http://schemas.microsoft.com/office/powerpoint/2010/main" val="3147751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BE6D1-53DF-4C4C-BCEF-5EA43D2F1C41}"/>
              </a:ext>
            </a:extLst>
          </p:cNvPr>
          <p:cNvSpPr>
            <a:spLocks noGrp="1"/>
          </p:cNvSpPr>
          <p:nvPr>
            <p:ph type="title"/>
          </p:nvPr>
        </p:nvSpPr>
        <p:spPr>
          <a:xfrm>
            <a:off x="843058" y="2766218"/>
            <a:ext cx="7886700" cy="1325563"/>
          </a:xfrm>
        </p:spPr>
        <p:txBody>
          <a:bodyPr>
            <a:normAutofit/>
          </a:bodyPr>
          <a:lstStyle/>
          <a:p>
            <a:pPr algn="ctr"/>
            <a:r>
              <a:rPr lang="en-US" b="1" dirty="0">
                <a:latin typeface="Arial Black" panose="020B0604020202020204" pitchFamily="34" charset="0"/>
                <a:cs typeface="Arial Black" panose="020B0604020202020204" pitchFamily="34" charset="0"/>
              </a:rPr>
              <a:t>CLUB CHARTERING</a:t>
            </a:r>
            <a:br>
              <a:rPr lang="en-US" dirty="0"/>
            </a:br>
            <a:endParaRPr lang="en-US" dirty="0"/>
          </a:p>
        </p:txBody>
      </p:sp>
    </p:spTree>
    <p:extLst>
      <p:ext uri="{BB962C8B-B14F-4D97-AF65-F5344CB8AC3E}">
        <p14:creationId xmlns:p14="http://schemas.microsoft.com/office/powerpoint/2010/main" val="389198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57B21-30F8-4810-BD71-70472451BF73}"/>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Requesting Funds</a:t>
            </a:r>
          </a:p>
        </p:txBody>
      </p:sp>
      <p:sp>
        <p:nvSpPr>
          <p:cNvPr id="3" name="Content Placeholder 2">
            <a:extLst>
              <a:ext uri="{FF2B5EF4-FFF2-40B4-BE49-F238E27FC236}">
                <a16:creationId xmlns:a16="http://schemas.microsoft.com/office/drawing/2014/main" id="{690328B7-FE26-4FA3-8BB7-855467B1427B}"/>
              </a:ext>
            </a:extLst>
          </p:cNvPr>
          <p:cNvSpPr>
            <a:spLocks noGrp="1"/>
          </p:cNvSpPr>
          <p:nvPr>
            <p:ph idx="1"/>
          </p:nvPr>
        </p:nvSpPr>
        <p:spPr>
          <a:xfrm>
            <a:off x="628650" y="2488406"/>
            <a:ext cx="7886700" cy="3200126"/>
          </a:xfrm>
        </p:spPr>
        <p:txBody>
          <a:bodyPr>
            <a:normAutofit/>
          </a:bodyPr>
          <a:lstStyle/>
          <a:p>
            <a:r>
              <a:rPr lang="en-US" sz="2400" dirty="0"/>
              <a:t>A check request form should be used when requesting funds and kept with account records.</a:t>
            </a:r>
          </a:p>
          <a:p>
            <a:r>
              <a:rPr lang="en-US" sz="2400" dirty="0"/>
              <a:t>Make all payments by serially numbered checks. </a:t>
            </a:r>
          </a:p>
          <a:p>
            <a:r>
              <a:rPr lang="en-US" sz="2400" dirty="0"/>
              <a:t>No checks are made payable to cash. </a:t>
            </a:r>
          </a:p>
        </p:txBody>
      </p:sp>
    </p:spTree>
    <p:extLst>
      <p:ext uri="{BB962C8B-B14F-4D97-AF65-F5344CB8AC3E}">
        <p14:creationId xmlns:p14="http://schemas.microsoft.com/office/powerpoint/2010/main" val="3939266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57B21-30F8-4810-BD71-70472451BF73}"/>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Requesting Funds</a:t>
            </a:r>
          </a:p>
        </p:txBody>
      </p:sp>
      <p:sp>
        <p:nvSpPr>
          <p:cNvPr id="3" name="Content Placeholder 2">
            <a:extLst>
              <a:ext uri="{FF2B5EF4-FFF2-40B4-BE49-F238E27FC236}">
                <a16:creationId xmlns:a16="http://schemas.microsoft.com/office/drawing/2014/main" id="{690328B7-FE26-4FA3-8BB7-855467B1427B}"/>
              </a:ext>
            </a:extLst>
          </p:cNvPr>
          <p:cNvSpPr>
            <a:spLocks noGrp="1"/>
          </p:cNvSpPr>
          <p:nvPr>
            <p:ph idx="1"/>
          </p:nvPr>
        </p:nvSpPr>
        <p:spPr>
          <a:xfrm>
            <a:off x="628650" y="2488405"/>
            <a:ext cx="7886700" cy="3688557"/>
          </a:xfrm>
        </p:spPr>
        <p:txBody>
          <a:bodyPr>
            <a:normAutofit/>
          </a:bodyPr>
          <a:lstStyle/>
          <a:p>
            <a:r>
              <a:rPr lang="en-US" sz="2400" dirty="0"/>
              <a:t>All supporting documents are stamped or adequately marked to prevent their reuse.</a:t>
            </a:r>
          </a:p>
          <a:p>
            <a:r>
              <a:rPr lang="en-US" sz="2400" dirty="0"/>
              <a:t>Reimbursement claims should be supported by cash register tapes or paid invoices that clearly state the purpose of purchase and from whom the purchase was made.</a:t>
            </a:r>
          </a:p>
        </p:txBody>
      </p:sp>
    </p:spTree>
    <p:extLst>
      <p:ext uri="{BB962C8B-B14F-4D97-AF65-F5344CB8AC3E}">
        <p14:creationId xmlns:p14="http://schemas.microsoft.com/office/powerpoint/2010/main" val="657571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EB62B-84E7-46D5-BDC1-7B37DB4F39A8}"/>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Reconciliation of Accounts</a:t>
            </a:r>
          </a:p>
        </p:txBody>
      </p:sp>
      <p:sp>
        <p:nvSpPr>
          <p:cNvPr id="3" name="Content Placeholder 2">
            <a:extLst>
              <a:ext uri="{FF2B5EF4-FFF2-40B4-BE49-F238E27FC236}">
                <a16:creationId xmlns:a16="http://schemas.microsoft.com/office/drawing/2014/main" id="{0E628E7B-B8B3-4825-84B8-6A5164195379}"/>
              </a:ext>
            </a:extLst>
          </p:cNvPr>
          <p:cNvSpPr>
            <a:spLocks noGrp="1"/>
          </p:cNvSpPr>
          <p:nvPr>
            <p:ph idx="1"/>
          </p:nvPr>
        </p:nvSpPr>
        <p:spPr>
          <a:xfrm>
            <a:off x="628650" y="2488406"/>
            <a:ext cx="8303594" cy="3200126"/>
          </a:xfrm>
        </p:spPr>
        <p:txBody>
          <a:bodyPr>
            <a:normAutofit/>
          </a:bodyPr>
          <a:lstStyle/>
          <a:p>
            <a:r>
              <a:rPr lang="en-US" sz="2400" dirty="0"/>
              <a:t>Bank accounts should be reconciled monthly and any adjustments recorded in the records immediately. Reconciling items should be handled in the month they are discovered. </a:t>
            </a:r>
          </a:p>
          <a:p>
            <a:r>
              <a:rPr lang="en-US" sz="2400" dirty="0"/>
              <a:t>The person who makes any deposits, approves payments, and/or writes checks should not be the one who reconciles the bank statement. </a:t>
            </a:r>
          </a:p>
          <a:p>
            <a:r>
              <a:rPr lang="en-US" sz="2400" dirty="0"/>
              <a:t>Bank statements should be delivered unopened directly to the reconciler.</a:t>
            </a:r>
          </a:p>
        </p:txBody>
      </p:sp>
    </p:spTree>
    <p:extLst>
      <p:ext uri="{BB962C8B-B14F-4D97-AF65-F5344CB8AC3E}">
        <p14:creationId xmlns:p14="http://schemas.microsoft.com/office/powerpoint/2010/main" val="1317416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3F785-51C7-44A7-8150-E0AE029F1BCC}"/>
              </a:ext>
            </a:extLst>
          </p:cNvPr>
          <p:cNvSpPr>
            <a:spLocks noGrp="1"/>
          </p:cNvSpPr>
          <p:nvPr>
            <p:ph type="title"/>
          </p:nvPr>
        </p:nvSpPr>
        <p:spPr>
          <a:xfrm>
            <a:off x="725926" y="2573305"/>
            <a:ext cx="7886700" cy="1325563"/>
          </a:xfrm>
        </p:spPr>
        <p:txBody>
          <a:bodyPr>
            <a:normAutofit/>
          </a:bodyPr>
          <a:lstStyle/>
          <a:p>
            <a:pPr algn="ctr"/>
            <a:r>
              <a:rPr lang="en-US" b="1" dirty="0">
                <a:latin typeface="Arial Black" panose="020B0604020202020204" pitchFamily="34" charset="0"/>
                <a:cs typeface="Arial Black" panose="020B0604020202020204" pitchFamily="34" charset="0"/>
              </a:rPr>
              <a:t>RENTENTION OF FINANCIAL RECORDS</a:t>
            </a:r>
          </a:p>
        </p:txBody>
      </p:sp>
    </p:spTree>
    <p:extLst>
      <p:ext uri="{BB962C8B-B14F-4D97-AF65-F5344CB8AC3E}">
        <p14:creationId xmlns:p14="http://schemas.microsoft.com/office/powerpoint/2010/main" val="930335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7541-9FD8-4DB0-A741-C16E67C4F64B}"/>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Maintenance of Records</a:t>
            </a:r>
          </a:p>
        </p:txBody>
      </p:sp>
      <p:sp>
        <p:nvSpPr>
          <p:cNvPr id="3" name="Content Placeholder 2">
            <a:extLst>
              <a:ext uri="{FF2B5EF4-FFF2-40B4-BE49-F238E27FC236}">
                <a16:creationId xmlns:a16="http://schemas.microsoft.com/office/drawing/2014/main" id="{D565821F-C768-4EA7-8A9F-ED7481861322}"/>
              </a:ext>
            </a:extLst>
          </p:cNvPr>
          <p:cNvSpPr>
            <a:spLocks noGrp="1"/>
          </p:cNvSpPr>
          <p:nvPr>
            <p:ph idx="1"/>
          </p:nvPr>
        </p:nvSpPr>
        <p:spPr>
          <a:xfrm>
            <a:off x="628650" y="2488407"/>
            <a:ext cx="7886700" cy="3190498"/>
          </a:xfrm>
        </p:spPr>
        <p:txBody>
          <a:bodyPr>
            <a:normAutofit/>
          </a:bodyPr>
          <a:lstStyle/>
          <a:p>
            <a:r>
              <a:rPr lang="en-US" altLang="en-US" sz="2600" dirty="0"/>
              <a:t>Maintain a record of financial activities:</a:t>
            </a:r>
          </a:p>
          <a:p>
            <a:pPr lvl="1"/>
            <a:r>
              <a:rPr lang="en-US" altLang="en-US" sz="2600" dirty="0"/>
              <a:t>Original invoices and receipts</a:t>
            </a:r>
          </a:p>
          <a:p>
            <a:pPr lvl="1"/>
            <a:r>
              <a:rPr lang="en-US" altLang="en-US" sz="2600" dirty="0"/>
              <a:t>Money received (date, from whom, amount, purpose)</a:t>
            </a:r>
          </a:p>
          <a:p>
            <a:pPr lvl="1"/>
            <a:r>
              <a:rPr lang="en-US" altLang="en-US" sz="2600" dirty="0"/>
              <a:t>Money spent (date, by whom, amount, purpose)</a:t>
            </a:r>
          </a:p>
          <a:p>
            <a:pPr lvl="1"/>
            <a:r>
              <a:rPr lang="en-US" altLang="en-US" sz="2600" dirty="0"/>
              <a:t>Names on signature card (update when needed)</a:t>
            </a:r>
            <a:endParaRPr lang="en-US" dirty="0"/>
          </a:p>
        </p:txBody>
      </p:sp>
    </p:spTree>
    <p:extLst>
      <p:ext uri="{BB962C8B-B14F-4D97-AF65-F5344CB8AC3E}">
        <p14:creationId xmlns:p14="http://schemas.microsoft.com/office/powerpoint/2010/main" val="381978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7541-9FD8-4DB0-A741-C16E67C4F64B}"/>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Maintenance of Records</a:t>
            </a:r>
          </a:p>
        </p:txBody>
      </p:sp>
      <p:sp>
        <p:nvSpPr>
          <p:cNvPr id="3" name="Content Placeholder 2">
            <a:extLst>
              <a:ext uri="{FF2B5EF4-FFF2-40B4-BE49-F238E27FC236}">
                <a16:creationId xmlns:a16="http://schemas.microsoft.com/office/drawing/2014/main" id="{D565821F-C768-4EA7-8A9F-ED7481861322}"/>
              </a:ext>
            </a:extLst>
          </p:cNvPr>
          <p:cNvSpPr>
            <a:spLocks noGrp="1"/>
          </p:cNvSpPr>
          <p:nvPr>
            <p:ph idx="1"/>
          </p:nvPr>
        </p:nvSpPr>
        <p:spPr>
          <a:xfrm>
            <a:off x="628650" y="2488407"/>
            <a:ext cx="7886700" cy="3190498"/>
          </a:xfrm>
        </p:spPr>
        <p:txBody>
          <a:bodyPr>
            <a:normAutofit lnSpcReduction="10000"/>
          </a:bodyPr>
          <a:lstStyle/>
          <a:p>
            <a:r>
              <a:rPr lang="en-US" altLang="en-US" sz="2600" dirty="0"/>
              <a:t>Maintain a record of financial activities, </a:t>
            </a:r>
            <a:r>
              <a:rPr lang="en-US" altLang="en-US" sz="2600" b="1" i="1" dirty="0"/>
              <a:t>continued</a:t>
            </a:r>
            <a:r>
              <a:rPr lang="en-US" altLang="en-US" sz="2600" dirty="0"/>
              <a:t>:</a:t>
            </a:r>
          </a:p>
          <a:p>
            <a:pPr lvl="1"/>
            <a:r>
              <a:rPr lang="en-US" sz="2600" dirty="0"/>
              <a:t>Clubs are to retain records based on the IRS guidelines which generally state the statute of limitations runs three years after the date of the return is due or filed, whichever is later</a:t>
            </a:r>
          </a:p>
          <a:p>
            <a:pPr lvl="1"/>
            <a:r>
              <a:rPr lang="en-US" sz="2600" dirty="0"/>
              <a:t>Per Texas 4-H, Inc. requirement: financial records (annual review of financial accounts and most recently bank statement) should be uploaded to 4HOnlinefor Chartering.</a:t>
            </a:r>
            <a:endParaRPr lang="en-US" altLang="en-US" sz="2600" dirty="0"/>
          </a:p>
          <a:p>
            <a:endParaRPr lang="en-US" dirty="0"/>
          </a:p>
        </p:txBody>
      </p:sp>
    </p:spTree>
    <p:extLst>
      <p:ext uri="{BB962C8B-B14F-4D97-AF65-F5344CB8AC3E}">
        <p14:creationId xmlns:p14="http://schemas.microsoft.com/office/powerpoint/2010/main" val="3665885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9974F-1433-4738-91B0-1911CA8B28C8}"/>
              </a:ext>
            </a:extLst>
          </p:cNvPr>
          <p:cNvSpPr>
            <a:spLocks noGrp="1"/>
          </p:cNvSpPr>
          <p:nvPr>
            <p:ph type="title"/>
          </p:nvPr>
        </p:nvSpPr>
        <p:spPr>
          <a:xfrm>
            <a:off x="628649" y="1162843"/>
            <a:ext cx="8322845" cy="1325563"/>
          </a:xfrm>
        </p:spPr>
        <p:txBody>
          <a:bodyPr/>
          <a:lstStyle/>
          <a:p>
            <a:r>
              <a:rPr lang="en-US" b="1" dirty="0">
                <a:latin typeface="Arial Black" panose="020B0604020202020204" pitchFamily="34" charset="0"/>
                <a:cs typeface="Arial Black" panose="020B0604020202020204" pitchFamily="34" charset="0"/>
              </a:rPr>
              <a:t>Financial Management Procedures</a:t>
            </a:r>
          </a:p>
        </p:txBody>
      </p:sp>
      <p:sp>
        <p:nvSpPr>
          <p:cNvPr id="3" name="Content Placeholder 2">
            <a:extLst>
              <a:ext uri="{FF2B5EF4-FFF2-40B4-BE49-F238E27FC236}">
                <a16:creationId xmlns:a16="http://schemas.microsoft.com/office/drawing/2014/main" id="{F55ACA40-B2B2-443E-8FBF-8510D5FC9675}"/>
              </a:ext>
            </a:extLst>
          </p:cNvPr>
          <p:cNvSpPr>
            <a:spLocks noGrp="1"/>
          </p:cNvSpPr>
          <p:nvPr>
            <p:ph idx="1"/>
          </p:nvPr>
        </p:nvSpPr>
        <p:spPr>
          <a:xfrm>
            <a:off x="628650" y="2488406"/>
            <a:ext cx="7886700" cy="3142374"/>
          </a:xfrm>
        </p:spPr>
        <p:txBody>
          <a:bodyPr/>
          <a:lstStyle/>
          <a:p>
            <a:pPr lvl="1"/>
            <a:r>
              <a:rPr lang="en-US" altLang="en-US" dirty="0"/>
              <a:t>Record cash receipts and deposit daily</a:t>
            </a:r>
          </a:p>
          <a:p>
            <a:pPr lvl="1"/>
            <a:r>
              <a:rPr lang="en-US" altLang="en-US" dirty="0"/>
              <a:t>Use serially numbered checks</a:t>
            </a:r>
          </a:p>
          <a:p>
            <a:pPr lvl="1"/>
            <a:r>
              <a:rPr lang="en-US" altLang="en-US" dirty="0"/>
              <a:t>Make sure cash is handled securely </a:t>
            </a:r>
          </a:p>
          <a:p>
            <a:pPr lvl="1"/>
            <a:r>
              <a:rPr lang="en-US" altLang="en-US" dirty="0"/>
              <a:t>Do not make checks payable to “cash”</a:t>
            </a:r>
          </a:p>
          <a:p>
            <a:pPr lvl="1"/>
            <a:r>
              <a:rPr lang="en-US" altLang="en-US" dirty="0"/>
              <a:t>Use a check request form to authorize payment</a:t>
            </a:r>
          </a:p>
          <a:p>
            <a:pPr lvl="1"/>
            <a:r>
              <a:rPr lang="en-US" altLang="en-US" dirty="0"/>
              <a:t>Reconcile statements every month</a:t>
            </a:r>
          </a:p>
          <a:p>
            <a:pPr lvl="1"/>
            <a:r>
              <a:rPr lang="en-US" altLang="en-US" dirty="0"/>
              <a:t>Each club puts together a budget</a:t>
            </a:r>
          </a:p>
        </p:txBody>
      </p:sp>
    </p:spTree>
    <p:extLst>
      <p:ext uri="{BB962C8B-B14F-4D97-AF65-F5344CB8AC3E}">
        <p14:creationId xmlns:p14="http://schemas.microsoft.com/office/powerpoint/2010/main" val="1524506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0186-94E5-4D99-A1CA-A18F08B9C717}"/>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Accountability</a:t>
            </a:r>
          </a:p>
        </p:txBody>
      </p:sp>
      <p:sp>
        <p:nvSpPr>
          <p:cNvPr id="3" name="Content Placeholder 2">
            <a:extLst>
              <a:ext uri="{FF2B5EF4-FFF2-40B4-BE49-F238E27FC236}">
                <a16:creationId xmlns:a16="http://schemas.microsoft.com/office/drawing/2014/main" id="{877D596B-763D-4C77-BA84-5FEE56C7BEB2}"/>
              </a:ext>
            </a:extLst>
          </p:cNvPr>
          <p:cNvSpPr>
            <a:spLocks noGrp="1"/>
          </p:cNvSpPr>
          <p:nvPr>
            <p:ph idx="1"/>
          </p:nvPr>
        </p:nvSpPr>
        <p:spPr>
          <a:xfrm>
            <a:off x="628650" y="2488405"/>
            <a:ext cx="7886700" cy="3209751"/>
          </a:xfrm>
        </p:spPr>
        <p:txBody>
          <a:bodyPr>
            <a:normAutofit lnSpcReduction="10000"/>
          </a:bodyPr>
          <a:lstStyle/>
          <a:p>
            <a:r>
              <a:rPr lang="en-US" sz="2400" dirty="0"/>
              <a:t>Issue checks to vendors only for payment of approved original invoices which have been re-added and extended. </a:t>
            </a:r>
          </a:p>
          <a:p>
            <a:r>
              <a:rPr lang="en-US" sz="2400" dirty="0"/>
              <a:t>Try to match the check with receiving documentation or other evidence that the goods or services are complete. </a:t>
            </a:r>
          </a:p>
          <a:p>
            <a:r>
              <a:rPr lang="en-US" sz="2400" dirty="0"/>
              <a:t>Reimbursement claims should be supported by cash register tapes or paid invoices </a:t>
            </a:r>
          </a:p>
          <a:p>
            <a:r>
              <a:rPr lang="en-US" sz="2400" dirty="0"/>
              <a:t>If a prepayment is needed, an initialed statement can be used as support until the item is purchased. The subsequent invoice can be attached later. </a:t>
            </a:r>
          </a:p>
        </p:txBody>
      </p:sp>
    </p:spTree>
    <p:extLst>
      <p:ext uri="{BB962C8B-B14F-4D97-AF65-F5344CB8AC3E}">
        <p14:creationId xmlns:p14="http://schemas.microsoft.com/office/powerpoint/2010/main" val="2858728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90186-94E5-4D99-A1CA-A18F08B9C717}"/>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Accountability</a:t>
            </a:r>
          </a:p>
        </p:txBody>
      </p:sp>
      <p:sp>
        <p:nvSpPr>
          <p:cNvPr id="3" name="Content Placeholder 2">
            <a:extLst>
              <a:ext uri="{FF2B5EF4-FFF2-40B4-BE49-F238E27FC236}">
                <a16:creationId xmlns:a16="http://schemas.microsoft.com/office/drawing/2014/main" id="{877D596B-763D-4C77-BA84-5FEE56C7BEB2}"/>
              </a:ext>
            </a:extLst>
          </p:cNvPr>
          <p:cNvSpPr>
            <a:spLocks noGrp="1"/>
          </p:cNvSpPr>
          <p:nvPr>
            <p:ph idx="1"/>
          </p:nvPr>
        </p:nvSpPr>
        <p:spPr>
          <a:xfrm>
            <a:off x="628650" y="2488405"/>
            <a:ext cx="7886700" cy="3238627"/>
          </a:xfrm>
        </p:spPr>
        <p:txBody>
          <a:bodyPr>
            <a:noAutofit/>
          </a:bodyPr>
          <a:lstStyle/>
          <a:p>
            <a:r>
              <a:rPr lang="en-US" sz="2200" dirty="0"/>
              <a:t>A computer software package with adequate built-in controls is recommended any time a bank account is involved. </a:t>
            </a:r>
          </a:p>
          <a:p>
            <a:r>
              <a:rPr lang="en-US" sz="2200" dirty="0"/>
              <a:t>All checks returned by the bank for insufficient funds should be dealt with immediately and a follow-up record maintained. </a:t>
            </a:r>
          </a:p>
          <a:p>
            <a:r>
              <a:rPr lang="en-US" sz="2200" dirty="0"/>
              <a:t>No barter items should be used as payment of amounts owed to outside parties or employees. </a:t>
            </a:r>
          </a:p>
          <a:p>
            <a:r>
              <a:rPr lang="en-US" sz="2200" dirty="0"/>
              <a:t>All funds must be accountable to the club/group budget that has been presented and passed by the club/group membership. </a:t>
            </a:r>
          </a:p>
        </p:txBody>
      </p:sp>
    </p:spTree>
    <p:extLst>
      <p:ext uri="{BB962C8B-B14F-4D97-AF65-F5344CB8AC3E}">
        <p14:creationId xmlns:p14="http://schemas.microsoft.com/office/powerpoint/2010/main" val="2675300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69FC4-5C37-459F-9164-C8B5D26EF49E}"/>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Cash Withdrawals</a:t>
            </a:r>
          </a:p>
        </p:txBody>
      </p:sp>
      <p:sp>
        <p:nvSpPr>
          <p:cNvPr id="3" name="Content Placeholder 2">
            <a:extLst>
              <a:ext uri="{FF2B5EF4-FFF2-40B4-BE49-F238E27FC236}">
                <a16:creationId xmlns:a16="http://schemas.microsoft.com/office/drawing/2014/main" id="{68F8F952-BC0A-4F5C-AD8E-0CDDE8F9F9B8}"/>
              </a:ext>
            </a:extLst>
          </p:cNvPr>
          <p:cNvSpPr>
            <a:spLocks noGrp="1"/>
          </p:cNvSpPr>
          <p:nvPr>
            <p:ph idx="1"/>
          </p:nvPr>
        </p:nvSpPr>
        <p:spPr>
          <a:xfrm>
            <a:off x="628650" y="2488406"/>
            <a:ext cx="7886700" cy="3190500"/>
          </a:xfrm>
        </p:spPr>
        <p:txBody>
          <a:bodyPr>
            <a:noAutofit/>
          </a:bodyPr>
          <a:lstStyle/>
          <a:p>
            <a:r>
              <a:rPr lang="en-US" sz="2400" dirty="0"/>
              <a:t>Reason for withdrawal must be documented (i.e. cash for concession stand) </a:t>
            </a:r>
          </a:p>
          <a:p>
            <a:r>
              <a:rPr lang="en-US" sz="2400" dirty="0"/>
              <a:t>Withdrawal must be made at the bank with a teller only and only by the club manager or treasurer. </a:t>
            </a:r>
          </a:p>
          <a:p>
            <a:r>
              <a:rPr lang="en-US" sz="2400" dirty="0"/>
              <a:t>If items are purchased with the cash a receipt must submitted. </a:t>
            </a:r>
          </a:p>
          <a:p>
            <a:r>
              <a:rPr lang="en-US" sz="2400" dirty="0"/>
              <a:t>NO checks should ever be written to “Cash.” </a:t>
            </a:r>
          </a:p>
          <a:p>
            <a:r>
              <a:rPr lang="en-US" sz="2400" dirty="0"/>
              <a:t>Petty cash</a:t>
            </a:r>
          </a:p>
        </p:txBody>
      </p:sp>
    </p:spTree>
    <p:extLst>
      <p:ext uri="{BB962C8B-B14F-4D97-AF65-F5344CB8AC3E}">
        <p14:creationId xmlns:p14="http://schemas.microsoft.com/office/powerpoint/2010/main" val="117671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0F50-BE79-4535-A292-21773B96B743}"/>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Club Chartering</a:t>
            </a:r>
            <a:r>
              <a:rPr lang="en-US" dirty="0"/>
              <a:t>	</a:t>
            </a:r>
          </a:p>
        </p:txBody>
      </p:sp>
      <p:sp>
        <p:nvSpPr>
          <p:cNvPr id="3" name="Content Placeholder 2">
            <a:extLst>
              <a:ext uri="{FF2B5EF4-FFF2-40B4-BE49-F238E27FC236}">
                <a16:creationId xmlns:a16="http://schemas.microsoft.com/office/drawing/2014/main" id="{1C087B97-DA42-4006-9B2A-093DD66B7FCA}"/>
              </a:ext>
            </a:extLst>
          </p:cNvPr>
          <p:cNvSpPr>
            <a:spLocks noGrp="1"/>
          </p:cNvSpPr>
          <p:nvPr>
            <p:ph idx="1"/>
          </p:nvPr>
        </p:nvSpPr>
        <p:spPr>
          <a:xfrm>
            <a:off x="628650" y="2488405"/>
            <a:ext cx="7886700" cy="3688557"/>
          </a:xfrm>
        </p:spPr>
        <p:txBody>
          <a:bodyPr>
            <a:normAutofit/>
          </a:bodyPr>
          <a:lstStyle/>
          <a:p>
            <a:r>
              <a:rPr lang="en-US" sz="2400" dirty="0"/>
              <a:t>For the most recent updates visit:</a:t>
            </a:r>
            <a:br>
              <a:rPr lang="en-US" sz="2400"/>
            </a:br>
            <a:r>
              <a:rPr lang="en-US" sz="2400">
                <a:hlinkClick r:id="rId2"/>
              </a:rPr>
              <a:t>https://texas4-h.tamu.edu/management/</a:t>
            </a:r>
            <a:r>
              <a:rPr lang="en-US" sz="2400"/>
              <a:t> - See Chartering</a:t>
            </a:r>
            <a:endParaRPr lang="en-US" sz="2400" dirty="0"/>
          </a:p>
          <a:p>
            <a:r>
              <a:rPr lang="en-US" sz="2400" dirty="0"/>
              <a:t>Why do clubs need to be chartered?</a:t>
            </a:r>
          </a:p>
          <a:p>
            <a:r>
              <a:rPr lang="en-US" sz="2400" dirty="0"/>
              <a:t>What is involved in chartering a club?</a:t>
            </a:r>
          </a:p>
        </p:txBody>
      </p:sp>
    </p:spTree>
    <p:extLst>
      <p:ext uri="{BB962C8B-B14F-4D97-AF65-F5344CB8AC3E}">
        <p14:creationId xmlns:p14="http://schemas.microsoft.com/office/powerpoint/2010/main" val="2366891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B34F-9900-424C-9853-20F91DFF5A64}"/>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Club/Group Debit Cards</a:t>
            </a:r>
          </a:p>
        </p:txBody>
      </p:sp>
      <p:sp>
        <p:nvSpPr>
          <p:cNvPr id="3" name="Content Placeholder 2">
            <a:extLst>
              <a:ext uri="{FF2B5EF4-FFF2-40B4-BE49-F238E27FC236}">
                <a16:creationId xmlns:a16="http://schemas.microsoft.com/office/drawing/2014/main" id="{35E9E9FB-6961-40BC-B7BC-B4C4482619A2}"/>
              </a:ext>
            </a:extLst>
          </p:cNvPr>
          <p:cNvSpPr>
            <a:spLocks noGrp="1"/>
          </p:cNvSpPr>
          <p:nvPr>
            <p:ph idx="1"/>
          </p:nvPr>
        </p:nvSpPr>
        <p:spPr>
          <a:xfrm>
            <a:off x="628650" y="2488406"/>
            <a:ext cx="7886700" cy="3190500"/>
          </a:xfrm>
        </p:spPr>
        <p:txBody>
          <a:bodyPr>
            <a:normAutofit fontScale="92500" lnSpcReduction="10000"/>
          </a:bodyPr>
          <a:lstStyle/>
          <a:p>
            <a:r>
              <a:rPr lang="en-US" sz="2600" dirty="0"/>
              <a:t>Not a recommended practice</a:t>
            </a:r>
          </a:p>
          <a:p>
            <a:r>
              <a:rPr lang="en-US" sz="2600" dirty="0"/>
              <a:t>Each club may only have one (1) debit card in the club’s name</a:t>
            </a:r>
          </a:p>
          <a:p>
            <a:r>
              <a:rPr lang="en-US" sz="2600" dirty="0"/>
              <a:t>All purchases must be charged towards the correct club when reconciling books</a:t>
            </a:r>
          </a:p>
          <a:p>
            <a:r>
              <a:rPr lang="en-US" sz="2600" dirty="0"/>
              <a:t>Only used as a credit card, not PIN</a:t>
            </a:r>
          </a:p>
          <a:p>
            <a:r>
              <a:rPr lang="en-US" sz="2600" dirty="0"/>
              <a:t>Original receipts must be kept for all purchases</a:t>
            </a:r>
          </a:p>
          <a:p>
            <a:r>
              <a:rPr lang="en-US" sz="2600" dirty="0"/>
              <a:t>There are to be absolutely NO PERSONAL PURCHASES</a:t>
            </a:r>
          </a:p>
          <a:p>
            <a:endParaRPr lang="en-US" dirty="0"/>
          </a:p>
          <a:p>
            <a:endParaRPr lang="en-US" dirty="0"/>
          </a:p>
        </p:txBody>
      </p:sp>
    </p:spTree>
    <p:extLst>
      <p:ext uri="{BB962C8B-B14F-4D97-AF65-F5344CB8AC3E}">
        <p14:creationId xmlns:p14="http://schemas.microsoft.com/office/powerpoint/2010/main" val="31707749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93636-F09A-4EE3-B62D-CD1A875D9373}"/>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Club PayPal Account</a:t>
            </a:r>
          </a:p>
        </p:txBody>
      </p:sp>
      <p:sp>
        <p:nvSpPr>
          <p:cNvPr id="3" name="Content Placeholder 2">
            <a:extLst>
              <a:ext uri="{FF2B5EF4-FFF2-40B4-BE49-F238E27FC236}">
                <a16:creationId xmlns:a16="http://schemas.microsoft.com/office/drawing/2014/main" id="{B59F1A98-EE82-4A74-8411-E8A391C06755}"/>
              </a:ext>
            </a:extLst>
          </p:cNvPr>
          <p:cNvSpPr>
            <a:spLocks noGrp="1"/>
          </p:cNvSpPr>
          <p:nvPr>
            <p:ph idx="1"/>
          </p:nvPr>
        </p:nvSpPr>
        <p:spPr>
          <a:xfrm>
            <a:off x="628650" y="2488405"/>
            <a:ext cx="7886700" cy="3180875"/>
          </a:xfrm>
        </p:spPr>
        <p:txBody>
          <a:bodyPr>
            <a:noAutofit/>
          </a:bodyPr>
          <a:lstStyle/>
          <a:p>
            <a:r>
              <a:rPr lang="en-US" sz="2400" dirty="0"/>
              <a:t>PayPal accounts will be allowed for clubs. </a:t>
            </a:r>
          </a:p>
          <a:p>
            <a:r>
              <a:rPr lang="en-US" sz="2400" dirty="0"/>
              <a:t>Each club may only have one (1) PayPal account for their club.</a:t>
            </a:r>
          </a:p>
          <a:p>
            <a:r>
              <a:rPr lang="en-US" sz="2400" dirty="0"/>
              <a:t>The club manager(s) and the treasurer should be the only people to have access to that account. </a:t>
            </a:r>
          </a:p>
          <a:p>
            <a:r>
              <a:rPr lang="en-US" sz="2400" dirty="0"/>
              <a:t>If a club manager leaves their position, the account password will need to be changed and redistributed to club manager(s) and treasurer. </a:t>
            </a:r>
          </a:p>
        </p:txBody>
      </p:sp>
    </p:spTree>
    <p:extLst>
      <p:ext uri="{BB962C8B-B14F-4D97-AF65-F5344CB8AC3E}">
        <p14:creationId xmlns:p14="http://schemas.microsoft.com/office/powerpoint/2010/main" val="322589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93636-F09A-4EE3-B62D-CD1A875D9373}"/>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Club PayPal Account</a:t>
            </a:r>
          </a:p>
        </p:txBody>
      </p:sp>
      <p:sp>
        <p:nvSpPr>
          <p:cNvPr id="3" name="Content Placeholder 2">
            <a:extLst>
              <a:ext uri="{FF2B5EF4-FFF2-40B4-BE49-F238E27FC236}">
                <a16:creationId xmlns:a16="http://schemas.microsoft.com/office/drawing/2014/main" id="{B59F1A98-EE82-4A74-8411-E8A391C06755}"/>
              </a:ext>
            </a:extLst>
          </p:cNvPr>
          <p:cNvSpPr>
            <a:spLocks noGrp="1"/>
          </p:cNvSpPr>
          <p:nvPr>
            <p:ph idx="1"/>
          </p:nvPr>
        </p:nvSpPr>
        <p:spPr>
          <a:xfrm>
            <a:off x="628650" y="2488405"/>
            <a:ext cx="7886700" cy="3180875"/>
          </a:xfrm>
        </p:spPr>
        <p:txBody>
          <a:bodyPr>
            <a:noAutofit/>
          </a:bodyPr>
          <a:lstStyle/>
          <a:p>
            <a:r>
              <a:rPr lang="en-US" sz="2400" dirty="0"/>
              <a:t>Original receipts must be kept for each purchase. </a:t>
            </a:r>
          </a:p>
          <a:p>
            <a:r>
              <a:rPr lang="en-US" sz="2400" dirty="0"/>
              <a:t>If clubs are receiving funds through PayPal, it is important to provide a copy of the deposits to the treasurer to maintain with club financial records. </a:t>
            </a:r>
          </a:p>
          <a:p>
            <a:r>
              <a:rPr lang="en-US" sz="2400" dirty="0"/>
              <a:t>There are to be absolutely NO PERSONAL PURCHASES</a:t>
            </a:r>
          </a:p>
        </p:txBody>
      </p:sp>
    </p:spTree>
    <p:extLst>
      <p:ext uri="{BB962C8B-B14F-4D97-AF65-F5344CB8AC3E}">
        <p14:creationId xmlns:p14="http://schemas.microsoft.com/office/powerpoint/2010/main" val="938167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65096-CEA6-48E1-A658-CA9B66277D8C}"/>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Monthly &amp; Annual Financial Review</a:t>
            </a:r>
          </a:p>
        </p:txBody>
      </p:sp>
      <p:sp>
        <p:nvSpPr>
          <p:cNvPr id="3" name="Content Placeholder 2">
            <a:extLst>
              <a:ext uri="{FF2B5EF4-FFF2-40B4-BE49-F238E27FC236}">
                <a16:creationId xmlns:a16="http://schemas.microsoft.com/office/drawing/2014/main" id="{568C6A9B-953D-4357-BC54-AAFCFCC0A091}"/>
              </a:ext>
            </a:extLst>
          </p:cNvPr>
          <p:cNvSpPr>
            <a:spLocks noGrp="1"/>
          </p:cNvSpPr>
          <p:nvPr>
            <p:ph idx="1"/>
          </p:nvPr>
        </p:nvSpPr>
        <p:spPr>
          <a:xfrm>
            <a:off x="628650" y="2488406"/>
            <a:ext cx="7886700" cy="3161624"/>
          </a:xfrm>
        </p:spPr>
        <p:txBody>
          <a:bodyPr>
            <a:normAutofit/>
          </a:bodyPr>
          <a:lstStyle/>
          <a:p>
            <a:r>
              <a:rPr lang="en-US" sz="2400" dirty="0"/>
              <a:t>Club/group should reconcile all bank accounts monthly.</a:t>
            </a:r>
          </a:p>
          <a:p>
            <a:r>
              <a:rPr lang="en-US" sz="2400" dirty="0"/>
              <a:t>The club/group treasurer is to provide a monthly financial report, including all necessary documentation, at the club/group meeting for review and approval. </a:t>
            </a:r>
          </a:p>
          <a:p>
            <a:r>
              <a:rPr lang="en-US" sz="2400" dirty="0"/>
              <a:t>County offices should receive an updated club treasurer’s report each month. </a:t>
            </a:r>
          </a:p>
          <a:p>
            <a:r>
              <a:rPr lang="en-US" sz="2400" dirty="0"/>
              <a:t>The club manager and treasurer should have a plan for retaining the clubs bank statements</a:t>
            </a:r>
          </a:p>
        </p:txBody>
      </p:sp>
    </p:spTree>
    <p:extLst>
      <p:ext uri="{BB962C8B-B14F-4D97-AF65-F5344CB8AC3E}">
        <p14:creationId xmlns:p14="http://schemas.microsoft.com/office/powerpoint/2010/main" val="1742393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65096-CEA6-48E1-A658-CA9B66277D8C}"/>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Monthly &amp; Annual Financial Review</a:t>
            </a:r>
          </a:p>
        </p:txBody>
      </p:sp>
      <p:sp>
        <p:nvSpPr>
          <p:cNvPr id="3" name="Content Placeholder 2">
            <a:extLst>
              <a:ext uri="{FF2B5EF4-FFF2-40B4-BE49-F238E27FC236}">
                <a16:creationId xmlns:a16="http://schemas.microsoft.com/office/drawing/2014/main" id="{568C6A9B-953D-4357-BC54-AAFCFCC0A091}"/>
              </a:ext>
            </a:extLst>
          </p:cNvPr>
          <p:cNvSpPr>
            <a:spLocks noGrp="1"/>
          </p:cNvSpPr>
          <p:nvPr>
            <p:ph idx="1"/>
          </p:nvPr>
        </p:nvSpPr>
        <p:spPr>
          <a:xfrm>
            <a:off x="628650" y="2488406"/>
            <a:ext cx="7886700" cy="3161624"/>
          </a:xfrm>
        </p:spPr>
        <p:txBody>
          <a:bodyPr>
            <a:normAutofit/>
          </a:bodyPr>
          <a:lstStyle/>
          <a:p>
            <a:r>
              <a:rPr lang="en-US" sz="2400" dirty="0"/>
              <a:t>A financial review will be a mandatory part of the Texas 4-H Club Chartering Process and will be required as an upload on 4-H Connect. </a:t>
            </a:r>
          </a:p>
          <a:p>
            <a:r>
              <a:rPr lang="en-US" sz="2400" dirty="0"/>
              <a:t>Agents will need to review each of the clubs financial review and sign it before it is uploaded to 4-H Connect.</a:t>
            </a:r>
          </a:p>
        </p:txBody>
      </p:sp>
    </p:spTree>
    <p:extLst>
      <p:ext uri="{BB962C8B-B14F-4D97-AF65-F5344CB8AC3E}">
        <p14:creationId xmlns:p14="http://schemas.microsoft.com/office/powerpoint/2010/main" val="3658784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C8ED9-2329-4037-8F3F-12EDFF0FFD79}"/>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4-H Fundraising Policy</a:t>
            </a:r>
          </a:p>
        </p:txBody>
      </p:sp>
      <p:sp>
        <p:nvSpPr>
          <p:cNvPr id="3" name="Content Placeholder 2">
            <a:extLst>
              <a:ext uri="{FF2B5EF4-FFF2-40B4-BE49-F238E27FC236}">
                <a16:creationId xmlns:a16="http://schemas.microsoft.com/office/drawing/2014/main" id="{D5D38EDA-AC55-48CD-8807-2FD9A07F2591}"/>
              </a:ext>
            </a:extLst>
          </p:cNvPr>
          <p:cNvSpPr>
            <a:spLocks noGrp="1"/>
          </p:cNvSpPr>
          <p:nvPr>
            <p:ph idx="1"/>
          </p:nvPr>
        </p:nvSpPr>
        <p:spPr>
          <a:xfrm>
            <a:off x="628650" y="2488405"/>
            <a:ext cx="7886700" cy="3180875"/>
          </a:xfrm>
        </p:spPr>
        <p:txBody>
          <a:bodyPr>
            <a:noAutofit/>
          </a:bodyPr>
          <a:lstStyle/>
          <a:p>
            <a:r>
              <a:rPr lang="en-US" sz="2000" dirty="0"/>
              <a:t>The Texas A&amp;M AgriLife Extension Service encourages local club fund-raising because these funds help to add enrichment to 4-H programs. </a:t>
            </a:r>
          </a:p>
          <a:p>
            <a:r>
              <a:rPr lang="en-US" sz="2000" dirty="0"/>
              <a:t>The only restriction to 4-H fund-raising is that 4-H clubs and/or county programs may not accept United Way type funds if the local United Way management rules state that “if you accept United Way funds you may not raise additional funds.” </a:t>
            </a:r>
          </a:p>
          <a:p>
            <a:r>
              <a:rPr lang="en-US" sz="2000" dirty="0"/>
              <a:t>Although few restrictions are applied to local 4-H fund-raising activities, always keep in mind that 4-H has an image and reputation to uphold. </a:t>
            </a:r>
          </a:p>
          <a:p>
            <a:r>
              <a:rPr lang="en-US" sz="2000" dirty="0"/>
              <a:t>4-H should never be connected with any activity which is illegal or which is contrary to moral standards of the community and/or the program. </a:t>
            </a:r>
          </a:p>
        </p:txBody>
      </p:sp>
    </p:spTree>
    <p:extLst>
      <p:ext uri="{BB962C8B-B14F-4D97-AF65-F5344CB8AC3E}">
        <p14:creationId xmlns:p14="http://schemas.microsoft.com/office/powerpoint/2010/main" val="2629879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C8ED9-2329-4037-8F3F-12EDFF0FFD79}"/>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4-H Fundraising Policy</a:t>
            </a:r>
          </a:p>
        </p:txBody>
      </p:sp>
      <p:sp>
        <p:nvSpPr>
          <p:cNvPr id="3" name="Content Placeholder 2">
            <a:extLst>
              <a:ext uri="{FF2B5EF4-FFF2-40B4-BE49-F238E27FC236}">
                <a16:creationId xmlns:a16="http://schemas.microsoft.com/office/drawing/2014/main" id="{D5D38EDA-AC55-48CD-8807-2FD9A07F2591}"/>
              </a:ext>
            </a:extLst>
          </p:cNvPr>
          <p:cNvSpPr>
            <a:spLocks noGrp="1"/>
          </p:cNvSpPr>
          <p:nvPr>
            <p:ph idx="1"/>
          </p:nvPr>
        </p:nvSpPr>
        <p:spPr>
          <a:xfrm>
            <a:off x="628650" y="2184935"/>
            <a:ext cx="7886700" cy="3484345"/>
          </a:xfrm>
        </p:spPr>
        <p:txBody>
          <a:bodyPr>
            <a:noAutofit/>
          </a:bodyPr>
          <a:lstStyle/>
          <a:p>
            <a:r>
              <a:rPr lang="en-US" sz="2000" dirty="0"/>
              <a:t>The amount of funds raised should correspond to the amount of the projected budget. </a:t>
            </a:r>
          </a:p>
          <a:p>
            <a:r>
              <a:rPr lang="en-US" sz="2000" dirty="0"/>
              <a:t>Money raised for awards and recognition should be kept in line with proper youth development principles. (</a:t>
            </a:r>
            <a:r>
              <a:rPr lang="en-US" sz="2000" dirty="0" err="1"/>
              <a:t>ie</a:t>
            </a:r>
            <a:r>
              <a:rPr lang="en-US" sz="2000" dirty="0"/>
              <a:t>: developing a budget that includes $25,000 worth of awards is not necessary to properly recognize youth). </a:t>
            </a:r>
          </a:p>
          <a:p>
            <a:r>
              <a:rPr lang="en-US" sz="2000" dirty="0"/>
              <a:t>Fundraisers must be for the sole and direct purpose to support the youth of the 4-H Program. Fundraisers cannot be held under the name of 4-H, with the funds going directly, or indirectly, to other organizations or causes. County Extension faculty must be notified regarding any fund raising done in the name of 4-H. Any club/group raising money in the name of 4-H must be chartered through the county Extension office.</a:t>
            </a:r>
          </a:p>
        </p:txBody>
      </p:sp>
    </p:spTree>
    <p:extLst>
      <p:ext uri="{BB962C8B-B14F-4D97-AF65-F5344CB8AC3E}">
        <p14:creationId xmlns:p14="http://schemas.microsoft.com/office/powerpoint/2010/main" val="38664014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77DB0-7036-49E1-BDDA-0588E18EB4D5}"/>
              </a:ext>
            </a:extLst>
          </p:cNvPr>
          <p:cNvSpPr>
            <a:spLocks noGrp="1"/>
          </p:cNvSpPr>
          <p:nvPr>
            <p:ph type="title"/>
          </p:nvPr>
        </p:nvSpPr>
        <p:spPr>
          <a:xfrm>
            <a:off x="628650" y="1162843"/>
            <a:ext cx="8332470" cy="1325563"/>
          </a:xfrm>
        </p:spPr>
        <p:txBody>
          <a:bodyPr/>
          <a:lstStyle/>
          <a:p>
            <a:r>
              <a:rPr lang="en-US" b="1" spc="-150" dirty="0">
                <a:latin typeface="Arial Black" panose="020B0604020202020204" pitchFamily="34" charset="0"/>
                <a:cs typeface="Arial Black" panose="020B0604020202020204" pitchFamily="34" charset="0"/>
              </a:rPr>
              <a:t>State Sales Tax Exemption</a:t>
            </a:r>
          </a:p>
        </p:txBody>
      </p:sp>
      <p:sp>
        <p:nvSpPr>
          <p:cNvPr id="3" name="Content Placeholder 2">
            <a:extLst>
              <a:ext uri="{FF2B5EF4-FFF2-40B4-BE49-F238E27FC236}">
                <a16:creationId xmlns:a16="http://schemas.microsoft.com/office/drawing/2014/main" id="{6E9E1920-59E9-4809-BCC3-E8DE9C746E06}"/>
              </a:ext>
            </a:extLst>
          </p:cNvPr>
          <p:cNvSpPr>
            <a:spLocks noGrp="1"/>
          </p:cNvSpPr>
          <p:nvPr>
            <p:ph idx="1"/>
          </p:nvPr>
        </p:nvSpPr>
        <p:spPr>
          <a:xfrm>
            <a:off x="628650" y="2488406"/>
            <a:ext cx="7886700" cy="3171250"/>
          </a:xfrm>
        </p:spPr>
        <p:txBody>
          <a:bodyPr/>
          <a:lstStyle/>
          <a:p>
            <a:r>
              <a:rPr lang="en-US" altLang="en-US" sz="2400" dirty="0"/>
              <a:t>4-H is not </a:t>
            </a:r>
            <a:r>
              <a:rPr lang="en-US" altLang="en-US" sz="2400" u="sng" dirty="0"/>
              <a:t>state</a:t>
            </a:r>
            <a:r>
              <a:rPr lang="en-US" altLang="en-US" sz="2400" dirty="0"/>
              <a:t> sales tax exempt!</a:t>
            </a:r>
          </a:p>
          <a:p>
            <a:r>
              <a:rPr lang="en-US" altLang="en-US" sz="2400" dirty="0"/>
              <a:t>Groups may apply to be state sales tax exempt for a particular event or period of time.</a:t>
            </a:r>
          </a:p>
          <a:p>
            <a:r>
              <a:rPr lang="en-US" altLang="en-US" sz="2400" dirty="0"/>
              <a:t>Work with your County Agent.</a:t>
            </a:r>
          </a:p>
          <a:p>
            <a:endParaRPr lang="en-US" dirty="0"/>
          </a:p>
        </p:txBody>
      </p:sp>
    </p:spTree>
    <p:extLst>
      <p:ext uri="{BB962C8B-B14F-4D97-AF65-F5344CB8AC3E}">
        <p14:creationId xmlns:p14="http://schemas.microsoft.com/office/powerpoint/2010/main" val="715827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FF90-68CD-46B2-B345-6B37C716667D}"/>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is a Charter?</a:t>
            </a:r>
          </a:p>
        </p:txBody>
      </p:sp>
      <p:sp>
        <p:nvSpPr>
          <p:cNvPr id="3" name="Content Placeholder 2">
            <a:extLst>
              <a:ext uri="{FF2B5EF4-FFF2-40B4-BE49-F238E27FC236}">
                <a16:creationId xmlns:a16="http://schemas.microsoft.com/office/drawing/2014/main" id="{5996454B-E475-44ED-AA43-BF71DE2346CE}"/>
              </a:ext>
            </a:extLst>
          </p:cNvPr>
          <p:cNvSpPr>
            <a:spLocks noGrp="1"/>
          </p:cNvSpPr>
          <p:nvPr>
            <p:ph idx="1"/>
          </p:nvPr>
        </p:nvSpPr>
        <p:spPr>
          <a:xfrm>
            <a:off x="628650" y="2228524"/>
            <a:ext cx="7886700" cy="3440756"/>
          </a:xfrm>
        </p:spPr>
        <p:txBody>
          <a:bodyPr>
            <a:noAutofit/>
          </a:bodyPr>
          <a:lstStyle/>
          <a:p>
            <a:r>
              <a:rPr lang="en-US" sz="2400" dirty="0"/>
              <a:t>A 4-H charter is a “permit” issued annually for use of the 4-H club name and emblem. </a:t>
            </a:r>
          </a:p>
          <a:p>
            <a:r>
              <a:rPr lang="en-US" sz="2400" dirty="0"/>
              <a:t>It allows a group to function with all the rights and privileges of 4-H membership. </a:t>
            </a:r>
          </a:p>
          <a:p>
            <a:r>
              <a:rPr lang="en-US" sz="2400" dirty="0"/>
              <a:t>Once a club/group is officially chartered, the county office can download a letter from 4HOnline with the club's name and to validate their charter recognition for the current 4-H year. </a:t>
            </a:r>
          </a:p>
        </p:txBody>
      </p:sp>
    </p:spTree>
    <p:extLst>
      <p:ext uri="{BB962C8B-B14F-4D97-AF65-F5344CB8AC3E}">
        <p14:creationId xmlns:p14="http://schemas.microsoft.com/office/powerpoint/2010/main" val="417800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FF90-68CD-46B2-B345-6B37C716667D}"/>
              </a:ext>
            </a:extLst>
          </p:cNvPr>
          <p:cNvSpPr>
            <a:spLocks noGrp="1"/>
          </p:cNvSpPr>
          <p:nvPr>
            <p:ph type="title"/>
          </p:nvPr>
        </p:nvSpPr>
        <p:spPr>
          <a:xfrm>
            <a:off x="628650" y="1162843"/>
            <a:ext cx="7886700" cy="1325563"/>
          </a:xfrm>
        </p:spPr>
        <p:txBody>
          <a:bodyPr/>
          <a:lstStyle/>
          <a:p>
            <a:r>
              <a:rPr lang="en-US" b="1" dirty="0">
                <a:latin typeface="Arial Black" panose="020B0604020202020204" pitchFamily="34" charset="0"/>
                <a:cs typeface="Arial Black" panose="020B0604020202020204" pitchFamily="34" charset="0"/>
              </a:rPr>
              <a:t>What is a Charter, cont.?</a:t>
            </a:r>
          </a:p>
        </p:txBody>
      </p:sp>
      <p:sp>
        <p:nvSpPr>
          <p:cNvPr id="3" name="Content Placeholder 2">
            <a:extLst>
              <a:ext uri="{FF2B5EF4-FFF2-40B4-BE49-F238E27FC236}">
                <a16:creationId xmlns:a16="http://schemas.microsoft.com/office/drawing/2014/main" id="{5996454B-E475-44ED-AA43-BF71DE2346CE}"/>
              </a:ext>
            </a:extLst>
          </p:cNvPr>
          <p:cNvSpPr>
            <a:spLocks noGrp="1"/>
          </p:cNvSpPr>
          <p:nvPr>
            <p:ph idx="1"/>
          </p:nvPr>
        </p:nvSpPr>
        <p:spPr>
          <a:xfrm>
            <a:off x="628650" y="2228524"/>
            <a:ext cx="7886700" cy="2670735"/>
          </a:xfrm>
        </p:spPr>
        <p:txBody>
          <a:bodyPr>
            <a:noAutofit/>
          </a:bodyPr>
          <a:lstStyle/>
          <a:p>
            <a:r>
              <a:rPr lang="en-US" sz="2400" dirty="0"/>
              <a:t>If the club/group is its own IRS recognized 501(c)(3) organization, they must file separately with the IRS on an annual basis, but still must be chartered as a Texas 4-H club/group for recognition.</a:t>
            </a:r>
          </a:p>
        </p:txBody>
      </p:sp>
    </p:spTree>
    <p:extLst>
      <p:ext uri="{BB962C8B-B14F-4D97-AF65-F5344CB8AC3E}">
        <p14:creationId xmlns:p14="http://schemas.microsoft.com/office/powerpoint/2010/main" val="931011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8423-6611-4CDD-B089-777C48BB74CD}"/>
              </a:ext>
            </a:extLst>
          </p:cNvPr>
          <p:cNvSpPr>
            <a:spLocks noGrp="1"/>
          </p:cNvSpPr>
          <p:nvPr>
            <p:ph type="title"/>
          </p:nvPr>
        </p:nvSpPr>
        <p:spPr>
          <a:xfrm>
            <a:off x="628650" y="1162843"/>
            <a:ext cx="8332470" cy="1325563"/>
          </a:xfrm>
        </p:spPr>
        <p:txBody>
          <a:bodyPr/>
          <a:lstStyle/>
          <a:p>
            <a:r>
              <a:rPr lang="en-US" b="1" dirty="0">
                <a:latin typeface="Arial Black" panose="020B0604020202020204" pitchFamily="34" charset="0"/>
                <a:cs typeface="Arial Black" panose="020B0604020202020204" pitchFamily="34" charset="0"/>
              </a:rPr>
              <a:t>Why Do Clubs Need to Charter?</a:t>
            </a:r>
          </a:p>
        </p:txBody>
      </p:sp>
      <p:sp>
        <p:nvSpPr>
          <p:cNvPr id="3" name="Content Placeholder 2">
            <a:extLst>
              <a:ext uri="{FF2B5EF4-FFF2-40B4-BE49-F238E27FC236}">
                <a16:creationId xmlns:a16="http://schemas.microsoft.com/office/drawing/2014/main" id="{012EC329-F62A-41C3-8C8E-5ADDCDF8BA58}"/>
              </a:ext>
            </a:extLst>
          </p:cNvPr>
          <p:cNvSpPr>
            <a:spLocks noGrp="1"/>
          </p:cNvSpPr>
          <p:nvPr>
            <p:ph idx="1"/>
          </p:nvPr>
        </p:nvSpPr>
        <p:spPr>
          <a:xfrm>
            <a:off x="628650" y="2488406"/>
            <a:ext cx="7886700" cy="3190500"/>
          </a:xfrm>
        </p:spPr>
        <p:txBody>
          <a:bodyPr/>
          <a:lstStyle/>
          <a:p>
            <a:r>
              <a:rPr lang="en-US" altLang="en-US" sz="2400" dirty="0"/>
              <a:t>The 4-H name and emblem is governed by congressional action.</a:t>
            </a:r>
          </a:p>
          <a:p>
            <a:r>
              <a:rPr lang="en-US" altLang="en-US" sz="2400" dirty="0"/>
              <a:t>Permission for use of name and emblem can be given by County Extension Staff.</a:t>
            </a:r>
          </a:p>
          <a:p>
            <a:r>
              <a:rPr lang="en-US" altLang="en-US" sz="2400" dirty="0"/>
              <a:t>Charters help ensure that clubs are functioning properly.  </a:t>
            </a:r>
          </a:p>
          <a:p>
            <a:endParaRPr lang="en-US" dirty="0"/>
          </a:p>
        </p:txBody>
      </p:sp>
    </p:spTree>
    <p:extLst>
      <p:ext uri="{BB962C8B-B14F-4D97-AF65-F5344CB8AC3E}">
        <p14:creationId xmlns:p14="http://schemas.microsoft.com/office/powerpoint/2010/main" val="40787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DFC19-E9E2-4343-938A-0DAE195F40F1}"/>
              </a:ext>
            </a:extLst>
          </p:cNvPr>
          <p:cNvSpPr>
            <a:spLocks noGrp="1"/>
          </p:cNvSpPr>
          <p:nvPr>
            <p:ph type="title"/>
          </p:nvPr>
        </p:nvSpPr>
        <p:spPr>
          <a:xfrm>
            <a:off x="628649" y="1162843"/>
            <a:ext cx="8342095" cy="1325563"/>
          </a:xfrm>
        </p:spPr>
        <p:txBody>
          <a:bodyPr/>
          <a:lstStyle/>
          <a:p>
            <a:r>
              <a:rPr lang="en-US" b="1" dirty="0">
                <a:latin typeface="Arial Black" panose="020B0604020202020204" pitchFamily="34" charset="0"/>
                <a:cs typeface="Arial Black" panose="020B0604020202020204" pitchFamily="34" charset="0"/>
              </a:rPr>
              <a:t>What does a Charter Provide?</a:t>
            </a:r>
          </a:p>
        </p:txBody>
      </p:sp>
      <p:sp>
        <p:nvSpPr>
          <p:cNvPr id="3" name="Content Placeholder 2">
            <a:extLst>
              <a:ext uri="{FF2B5EF4-FFF2-40B4-BE49-F238E27FC236}">
                <a16:creationId xmlns:a16="http://schemas.microsoft.com/office/drawing/2014/main" id="{7AED21D9-BD37-4FF4-915D-182B4F5519D8}"/>
              </a:ext>
            </a:extLst>
          </p:cNvPr>
          <p:cNvSpPr>
            <a:spLocks noGrp="1"/>
          </p:cNvSpPr>
          <p:nvPr>
            <p:ph idx="1"/>
          </p:nvPr>
        </p:nvSpPr>
        <p:spPr>
          <a:xfrm>
            <a:off x="628650" y="2488406"/>
            <a:ext cx="7886700" cy="3219376"/>
          </a:xfrm>
        </p:spPr>
        <p:txBody>
          <a:bodyPr>
            <a:normAutofit lnSpcReduction="10000"/>
          </a:bodyPr>
          <a:lstStyle/>
          <a:p>
            <a:r>
              <a:rPr lang="en-US" dirty="0"/>
              <a:t>A chartered 4-H Club/Group under Texas 4-H, Inc. provides the following benefits: </a:t>
            </a:r>
          </a:p>
          <a:p>
            <a:pPr lvl="1"/>
            <a:r>
              <a:rPr lang="en-US" dirty="0"/>
              <a:t>Use of the 4-H name and emblem. </a:t>
            </a:r>
          </a:p>
          <a:p>
            <a:pPr lvl="1"/>
            <a:r>
              <a:rPr lang="en-US" dirty="0"/>
              <a:t>General Liability Insurance for facilities and meetings. </a:t>
            </a:r>
          </a:p>
          <a:p>
            <a:pPr lvl="1"/>
            <a:r>
              <a:rPr lang="en-US" dirty="0"/>
              <a:t>Accident/Incident Insurance for ACTIVE 4-H youth and volunteers during 4-H sponsored meetings/activities/ contests. </a:t>
            </a:r>
          </a:p>
          <a:p>
            <a:pPr lvl="1"/>
            <a:r>
              <a:rPr lang="en-US" dirty="0"/>
              <a:t>IRS recognition as an entity under a 501(c)(3) not-for-profit organization.</a:t>
            </a:r>
          </a:p>
        </p:txBody>
      </p:sp>
    </p:spTree>
    <p:extLst>
      <p:ext uri="{BB962C8B-B14F-4D97-AF65-F5344CB8AC3E}">
        <p14:creationId xmlns:p14="http://schemas.microsoft.com/office/powerpoint/2010/main" val="205190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DFC19-E9E2-4343-938A-0DAE195F40F1}"/>
              </a:ext>
            </a:extLst>
          </p:cNvPr>
          <p:cNvSpPr>
            <a:spLocks noGrp="1"/>
          </p:cNvSpPr>
          <p:nvPr>
            <p:ph type="title"/>
          </p:nvPr>
        </p:nvSpPr>
        <p:spPr>
          <a:xfrm>
            <a:off x="628649" y="1162843"/>
            <a:ext cx="8342095" cy="1325563"/>
          </a:xfrm>
        </p:spPr>
        <p:txBody>
          <a:bodyPr/>
          <a:lstStyle/>
          <a:p>
            <a:r>
              <a:rPr lang="en-US" b="1" dirty="0">
                <a:latin typeface="Arial Black" panose="020B0604020202020204" pitchFamily="34" charset="0"/>
                <a:cs typeface="Arial Black" panose="020B0604020202020204" pitchFamily="34" charset="0"/>
              </a:rPr>
              <a:t>What does a Charter Provide, continued?</a:t>
            </a:r>
          </a:p>
        </p:txBody>
      </p:sp>
      <p:sp>
        <p:nvSpPr>
          <p:cNvPr id="3" name="Content Placeholder 2">
            <a:extLst>
              <a:ext uri="{FF2B5EF4-FFF2-40B4-BE49-F238E27FC236}">
                <a16:creationId xmlns:a16="http://schemas.microsoft.com/office/drawing/2014/main" id="{7AED21D9-BD37-4FF4-915D-182B4F5519D8}"/>
              </a:ext>
            </a:extLst>
          </p:cNvPr>
          <p:cNvSpPr>
            <a:spLocks noGrp="1"/>
          </p:cNvSpPr>
          <p:nvPr>
            <p:ph idx="1"/>
          </p:nvPr>
        </p:nvSpPr>
        <p:spPr>
          <a:xfrm>
            <a:off x="628650" y="2488405"/>
            <a:ext cx="7886700" cy="3688557"/>
          </a:xfrm>
        </p:spPr>
        <p:txBody>
          <a:bodyPr>
            <a:normAutofit/>
          </a:bodyPr>
          <a:lstStyle/>
          <a:p>
            <a:r>
              <a:rPr lang="en-US" dirty="0"/>
              <a:t>4-H Clubs/Groups who are not chartered are not allowed to use the 4-H name and emblem and are NOT considered a 501(c)(3) organization, therefore required to pay income tax annually</a:t>
            </a:r>
          </a:p>
        </p:txBody>
      </p:sp>
    </p:spTree>
    <p:extLst>
      <p:ext uri="{BB962C8B-B14F-4D97-AF65-F5344CB8AC3E}">
        <p14:creationId xmlns:p14="http://schemas.microsoft.com/office/powerpoint/2010/main" val="3564880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C9690-7FAA-496C-B164-A98215EAE913}"/>
              </a:ext>
            </a:extLst>
          </p:cNvPr>
          <p:cNvSpPr>
            <a:spLocks noGrp="1"/>
          </p:cNvSpPr>
          <p:nvPr>
            <p:ph type="title"/>
          </p:nvPr>
        </p:nvSpPr>
        <p:spPr>
          <a:xfrm>
            <a:off x="628650" y="1162843"/>
            <a:ext cx="8409472" cy="1325563"/>
          </a:xfrm>
        </p:spPr>
        <p:txBody>
          <a:bodyPr/>
          <a:lstStyle/>
          <a:p>
            <a:r>
              <a:rPr lang="en-US" b="1" dirty="0">
                <a:latin typeface="Arial Black" panose="020B0604020202020204" pitchFamily="34" charset="0"/>
                <a:cs typeface="Arial Black" panose="020B0604020202020204" pitchFamily="34" charset="0"/>
              </a:rPr>
              <a:t>What is Involved in Chartering?</a:t>
            </a:r>
          </a:p>
        </p:txBody>
      </p:sp>
      <p:sp>
        <p:nvSpPr>
          <p:cNvPr id="3" name="Content Placeholder 2">
            <a:extLst>
              <a:ext uri="{FF2B5EF4-FFF2-40B4-BE49-F238E27FC236}">
                <a16:creationId xmlns:a16="http://schemas.microsoft.com/office/drawing/2014/main" id="{2350B33B-3C48-420A-87CC-F942A557A19F}"/>
              </a:ext>
            </a:extLst>
          </p:cNvPr>
          <p:cNvSpPr>
            <a:spLocks noGrp="1"/>
          </p:cNvSpPr>
          <p:nvPr>
            <p:ph idx="1"/>
          </p:nvPr>
        </p:nvSpPr>
        <p:spPr>
          <a:xfrm>
            <a:off x="628650" y="2488406"/>
            <a:ext cx="7886700" cy="3161624"/>
          </a:xfrm>
        </p:spPr>
        <p:txBody>
          <a:bodyPr numCol="2">
            <a:normAutofit/>
          </a:bodyPr>
          <a:lstStyle/>
          <a:p>
            <a:r>
              <a:rPr lang="en-US" altLang="en-US" dirty="0"/>
              <a:t>5 or more members	</a:t>
            </a:r>
          </a:p>
          <a:p>
            <a:r>
              <a:rPr lang="en-US" altLang="en-US" dirty="0"/>
              <a:t>2 or more managers</a:t>
            </a:r>
          </a:p>
          <a:p>
            <a:r>
              <a:rPr lang="en-US" altLang="en-US" dirty="0"/>
              <a:t>Meeting location		</a:t>
            </a:r>
          </a:p>
          <a:p>
            <a:r>
              <a:rPr lang="en-US" altLang="en-US" dirty="0"/>
              <a:t>Elected officers</a:t>
            </a:r>
          </a:p>
          <a:p>
            <a:r>
              <a:rPr lang="en-US" altLang="en-US" dirty="0"/>
              <a:t>1 project/member		</a:t>
            </a:r>
          </a:p>
          <a:p>
            <a:r>
              <a:rPr lang="en-US" altLang="en-US" dirty="0"/>
              <a:t>Club name</a:t>
            </a:r>
          </a:p>
          <a:p>
            <a:r>
              <a:rPr lang="en-US" altLang="en-US" dirty="0"/>
              <a:t>Club By-laws		</a:t>
            </a:r>
          </a:p>
          <a:p>
            <a:r>
              <a:rPr lang="en-US" altLang="en-US" dirty="0"/>
              <a:t>Annual Financial Review</a:t>
            </a:r>
          </a:p>
          <a:p>
            <a:r>
              <a:rPr lang="en-US" dirty="0"/>
              <a:t>Completed Charter Agreement</a:t>
            </a:r>
          </a:p>
        </p:txBody>
      </p:sp>
    </p:spTree>
    <p:extLst>
      <p:ext uri="{BB962C8B-B14F-4D97-AF65-F5344CB8AC3E}">
        <p14:creationId xmlns:p14="http://schemas.microsoft.com/office/powerpoint/2010/main" val="11091093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E3BDFFDC33BC4C982E2A31ED857D51" ma:contentTypeVersion="24" ma:contentTypeDescription="Create a new document." ma:contentTypeScope="" ma:versionID="0fa8a3182c6ffd666a4d4dbe2652baf5">
  <xsd:schema xmlns:xsd="http://www.w3.org/2001/XMLSchema" xmlns:xs="http://www.w3.org/2001/XMLSchema" xmlns:p="http://schemas.microsoft.com/office/2006/metadata/properties" xmlns:ns2="be38b598-47b7-4232-9d1c-903fcf66185b" xmlns:ns3="630bf596-3ab9-4d32-b2b6-9855c349290e" targetNamespace="http://schemas.microsoft.com/office/2006/metadata/properties" ma:root="true" ma:fieldsID="969cb92680752d4842216258ce92cc04" ns2:_="" ns3:_="">
    <xsd:import namespace="be38b598-47b7-4232-9d1c-903fcf66185b"/>
    <xsd:import namespace="630bf596-3ab9-4d32-b2b6-9855c349290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3:TaxCatchAll" minOccurs="0"/>
                <xsd:element ref="ns2:lcf76f155ced4ddcb4097134ff3c332f" minOccurs="0"/>
                <xsd:element ref="ns2:MediaLengthInSecond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8b598-47b7-4232-9d1c-903fcf6618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0bf596-3ab9-4d32-b2b6-9855c349290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bb3cad9-1801-4045-9b3a-9fed23a7f521}" ma:internalName="TaxCatchAll" ma:showField="CatchAllData" ma:web="630bf596-3ab9-4d32-b2b6-9855c349290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3F99A7-2E76-4A9F-97C3-F1DFD275AB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8b598-47b7-4232-9d1c-903fcf66185b"/>
    <ds:schemaRef ds:uri="630bf596-3ab9-4d32-b2b6-9855c34929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420EF2-4D45-4EAE-ACD8-DEE2C0E4D3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352</TotalTime>
  <Words>5593</Words>
  <Application>Microsoft Office PowerPoint</Application>
  <PresentationFormat>On-screen Show (4:3)</PresentationFormat>
  <Paragraphs>324</Paragraphs>
  <Slides>37</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Arial Black</vt:lpstr>
      <vt:lpstr>Calibri</vt:lpstr>
      <vt:lpstr>Calibri Light</vt:lpstr>
      <vt:lpstr>Office Theme</vt:lpstr>
      <vt:lpstr>Texas 4-H BEST MANAGEMENT PRACTICES</vt:lpstr>
      <vt:lpstr>CLUB CHARTERING </vt:lpstr>
      <vt:lpstr>Club Chartering </vt:lpstr>
      <vt:lpstr>What is a Charter?</vt:lpstr>
      <vt:lpstr>What is a Charter, cont.?</vt:lpstr>
      <vt:lpstr>Why Do Clubs Need to Charter?</vt:lpstr>
      <vt:lpstr>What does a Charter Provide?</vt:lpstr>
      <vt:lpstr>What does a Charter Provide, continued?</vt:lpstr>
      <vt:lpstr>What is Involved in Chartering?</vt:lpstr>
      <vt:lpstr>Club Bylaws</vt:lpstr>
      <vt:lpstr>PowerPoint Presentation</vt:lpstr>
      <vt:lpstr>PowerPoint Presentation</vt:lpstr>
      <vt:lpstr>PowerPoint Presentation</vt:lpstr>
      <vt:lpstr>Club Financial Management</vt:lpstr>
      <vt:lpstr>MANAGEMENT OF 4-H CLUB/GROUP BANK ACCOUNTS</vt:lpstr>
      <vt:lpstr>Establishment of 4-H Club/Group Bank Accounts</vt:lpstr>
      <vt:lpstr>Establishment of 4-H Club/Group Bank Accounts</vt:lpstr>
      <vt:lpstr>Receiving Funds</vt:lpstr>
      <vt:lpstr>Receiving Funds</vt:lpstr>
      <vt:lpstr>Requesting Funds</vt:lpstr>
      <vt:lpstr>Requesting Funds</vt:lpstr>
      <vt:lpstr>Reconciliation of Accounts</vt:lpstr>
      <vt:lpstr>RENTENTION OF FINANCIAL RECORDS</vt:lpstr>
      <vt:lpstr>Maintenance of Records</vt:lpstr>
      <vt:lpstr>Maintenance of Records</vt:lpstr>
      <vt:lpstr>Financial Management Procedures</vt:lpstr>
      <vt:lpstr>Accountability</vt:lpstr>
      <vt:lpstr>Accountability</vt:lpstr>
      <vt:lpstr>Cash Withdrawals</vt:lpstr>
      <vt:lpstr>Club/Group Debit Cards</vt:lpstr>
      <vt:lpstr>Club PayPal Account</vt:lpstr>
      <vt:lpstr>Club PayPal Account</vt:lpstr>
      <vt:lpstr>Monthly &amp; Annual Financial Review</vt:lpstr>
      <vt:lpstr>Monthly &amp; Annual Financial Review</vt:lpstr>
      <vt:lpstr>4-H Fundraising Policy</vt:lpstr>
      <vt:lpstr>4-H Fundraising Policy</vt:lpstr>
      <vt:lpstr>State Sales Tax Exemption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 Officer Training</dc:title>
  <dc:creator>Jana C. Barrett</dc:creator>
  <cp:lastModifiedBy>Misty M. Cathey</cp:lastModifiedBy>
  <cp:revision>25</cp:revision>
  <dcterms:created xsi:type="dcterms:W3CDTF">2018-02-07T18:16:18Z</dcterms:created>
  <dcterms:modified xsi:type="dcterms:W3CDTF">2024-10-02T20:12:32Z</dcterms:modified>
</cp:coreProperties>
</file>