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34"/>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6" r:id="rId30"/>
    <p:sldId id="282" r:id="rId31"/>
    <p:sldId id="283" r:id="rId32"/>
    <p:sldId id="28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108" autoAdjust="0"/>
  </p:normalViewPr>
  <p:slideViewPr>
    <p:cSldViewPr snapToGrid="0">
      <p:cViewPr varScale="1">
        <p:scale>
          <a:sx n="75" d="100"/>
          <a:sy n="75" d="100"/>
        </p:scale>
        <p:origin x="26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microsoft.com/office/2016/11/relationships/changesInfo" Target="changesInfos/changesInfo1.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ty M. Cathey" userId="98467c9b-84b3-4987-ad24-e8eec6aeaf3e" providerId="ADAL" clId="{033E85C2-CDD6-4FCC-A205-9EE76FE77871}"/>
    <pc:docChg chg="undo custSel modSld">
      <pc:chgData name="Misty M. Cathey" userId="98467c9b-84b3-4987-ad24-e8eec6aeaf3e" providerId="ADAL" clId="{033E85C2-CDD6-4FCC-A205-9EE76FE77871}" dt="2024-10-07T13:48:26.805" v="10" actId="33524"/>
      <pc:docMkLst>
        <pc:docMk/>
      </pc:docMkLst>
      <pc:sldChg chg="modNotesTx">
        <pc:chgData name="Misty M. Cathey" userId="98467c9b-84b3-4987-ad24-e8eec6aeaf3e" providerId="ADAL" clId="{033E85C2-CDD6-4FCC-A205-9EE76FE77871}" dt="2024-10-07T13:47:11.216" v="0" actId="33524"/>
        <pc:sldMkLst>
          <pc:docMk/>
          <pc:sldMk cId="460623882" sldId="260"/>
        </pc:sldMkLst>
      </pc:sldChg>
      <pc:sldChg chg="modSp mod">
        <pc:chgData name="Misty M. Cathey" userId="98467c9b-84b3-4987-ad24-e8eec6aeaf3e" providerId="ADAL" clId="{033E85C2-CDD6-4FCC-A205-9EE76FE77871}" dt="2024-10-07T13:48:26.805" v="10" actId="33524"/>
        <pc:sldMkLst>
          <pc:docMk/>
          <pc:sldMk cId="3165101478" sldId="262"/>
        </pc:sldMkLst>
        <pc:spChg chg="mod">
          <ac:chgData name="Misty M. Cathey" userId="98467c9b-84b3-4987-ad24-e8eec6aeaf3e" providerId="ADAL" clId="{033E85C2-CDD6-4FCC-A205-9EE76FE77871}" dt="2024-10-07T13:48:26.805" v="10" actId="33524"/>
          <ac:spMkLst>
            <pc:docMk/>
            <pc:sldMk cId="3165101478" sldId="262"/>
            <ac:spMk id="2" creationId="{131AD4AD-2A03-4CF3-9648-ED4C8AB79B64}"/>
          </ac:spMkLst>
        </pc:spChg>
      </pc:sldChg>
      <pc:sldChg chg="modSp mod">
        <pc:chgData name="Misty M. Cathey" userId="98467c9b-84b3-4987-ad24-e8eec6aeaf3e" providerId="ADAL" clId="{033E85C2-CDD6-4FCC-A205-9EE76FE77871}" dt="2024-10-07T13:48:26.350" v="9" actId="33524"/>
        <pc:sldMkLst>
          <pc:docMk/>
          <pc:sldMk cId="413448520" sldId="263"/>
        </pc:sldMkLst>
        <pc:spChg chg="mod">
          <ac:chgData name="Misty M. Cathey" userId="98467c9b-84b3-4987-ad24-e8eec6aeaf3e" providerId="ADAL" clId="{033E85C2-CDD6-4FCC-A205-9EE76FE77871}" dt="2024-10-07T13:48:26.350" v="9" actId="33524"/>
          <ac:spMkLst>
            <pc:docMk/>
            <pc:sldMk cId="413448520" sldId="263"/>
            <ac:spMk id="2" creationId="{07C72659-96B9-4642-897F-FAC2D8B809E8}"/>
          </ac:spMkLst>
        </pc:spChg>
      </pc:sldChg>
      <pc:sldChg chg="modSp mod">
        <pc:chgData name="Misty M. Cathey" userId="98467c9b-84b3-4987-ad24-e8eec6aeaf3e" providerId="ADAL" clId="{033E85C2-CDD6-4FCC-A205-9EE76FE77871}" dt="2024-10-07T13:48:25.695" v="8" actId="33524"/>
        <pc:sldMkLst>
          <pc:docMk/>
          <pc:sldMk cId="3568076893" sldId="264"/>
        </pc:sldMkLst>
        <pc:spChg chg="mod">
          <ac:chgData name="Misty M. Cathey" userId="98467c9b-84b3-4987-ad24-e8eec6aeaf3e" providerId="ADAL" clId="{033E85C2-CDD6-4FCC-A205-9EE76FE77871}" dt="2024-10-07T13:48:25.695" v="8" actId="33524"/>
          <ac:spMkLst>
            <pc:docMk/>
            <pc:sldMk cId="3568076893" sldId="264"/>
            <ac:spMk id="2" creationId="{35B9FDDE-9611-4156-A7CE-85BDDE632E25}"/>
          </ac:spMkLst>
        </pc:spChg>
      </pc:sldChg>
      <pc:sldChg chg="modSp mod">
        <pc:chgData name="Misty M. Cathey" userId="98467c9b-84b3-4987-ad24-e8eec6aeaf3e" providerId="ADAL" clId="{033E85C2-CDD6-4FCC-A205-9EE76FE77871}" dt="2024-10-07T13:48:24.233" v="7" actId="33524"/>
        <pc:sldMkLst>
          <pc:docMk/>
          <pc:sldMk cId="992704019" sldId="265"/>
        </pc:sldMkLst>
        <pc:spChg chg="mod">
          <ac:chgData name="Misty M. Cathey" userId="98467c9b-84b3-4987-ad24-e8eec6aeaf3e" providerId="ADAL" clId="{033E85C2-CDD6-4FCC-A205-9EE76FE77871}" dt="2024-10-07T13:48:24.233" v="7" actId="33524"/>
          <ac:spMkLst>
            <pc:docMk/>
            <pc:sldMk cId="992704019" sldId="265"/>
            <ac:spMk id="2" creationId="{DFBC2F3A-536A-4528-9F67-EF3A71BDB5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603CB-D05F-494E-8315-455E15D5CB48}" type="datetimeFigureOut">
              <a:rPr lang="en-US" smtClean="0"/>
              <a:t>10/7/2024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85E80C-D63E-45D8-894C-B2C24926CB21}" type="slidenum">
              <a:rPr lang="en-US" smtClean="0"/>
              <a:t>‹#›</a:t>
            </a:fld>
            <a:endParaRPr lang="en-US"/>
          </a:p>
        </p:txBody>
      </p:sp>
    </p:spTree>
    <p:extLst>
      <p:ext uri="{BB962C8B-B14F-4D97-AF65-F5344CB8AC3E}">
        <p14:creationId xmlns:p14="http://schemas.microsoft.com/office/powerpoint/2010/main" val="3873961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Today we’ll be looking at six topics.  First we’ll go through an overview of the characteristics of development.  The next four sections will be the majority of our training today.  We’ll look at each age group and identify characteristics and implications of the physical, social, emotional and intellectual development of children.  Last, we’ll apply what we’ve learned to how ages and stages directly impacts 4-H and what we can do to make sure our program is addressing the needs of children at all ages.</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a:t>
            </a:fld>
            <a:endParaRPr lang="en-US"/>
          </a:p>
        </p:txBody>
      </p:sp>
    </p:spTree>
    <p:extLst>
      <p:ext uri="{BB962C8B-B14F-4D97-AF65-F5344CB8AC3E}">
        <p14:creationId xmlns:p14="http://schemas.microsoft.com/office/powerpoint/2010/main" val="437029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The intellectual development of 6-8 years old can be characterized by concrete thinking.  They based their thinking in reality, not in the abstract.  They do not focus well enough to work on more than one task at a time and they are more interested in the process of doing rather than the end result.  This may be a point of frustration with adults who want to see a finished product!!!</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Ways we can help 6-8 year </a:t>
            </a:r>
            <a:r>
              <a:rPr lang="en-US" altLang="en-US" dirty="0" err="1">
                <a:latin typeface="Arial" panose="020B0604020202020204" pitchFamily="34" charset="0"/>
              </a:rPr>
              <a:t>olds</a:t>
            </a:r>
            <a:r>
              <a:rPr lang="en-US" altLang="en-US" dirty="0">
                <a:latin typeface="Arial" panose="020B0604020202020204" pitchFamily="34" charset="0"/>
              </a:rPr>
              <a:t> with their intellectual development include planning activities with a shorter time frame.  For this age, 15-20 minutes is probably the maximum that they will focus on a task.  Don’t worry so much about a final product as the process.  As long as the kids are having fun, you should celebrate that!  Allow them to explore and answer questions if they ask them!  That is how they learn!</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11</a:t>
            </a:fld>
            <a:endParaRPr lang="en-US"/>
          </a:p>
        </p:txBody>
      </p:sp>
    </p:spTree>
    <p:extLst>
      <p:ext uri="{BB962C8B-B14F-4D97-AF65-F5344CB8AC3E}">
        <p14:creationId xmlns:p14="http://schemas.microsoft.com/office/powerpoint/2010/main" val="3427497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Our next group is the 9-11 year </a:t>
            </a:r>
            <a:r>
              <a:rPr lang="en-US" altLang="en-US" dirty="0" err="1">
                <a:latin typeface="Arial" panose="020B0604020202020204" pitchFamily="34" charset="0"/>
              </a:rPr>
              <a:t>olds</a:t>
            </a:r>
            <a:r>
              <a:rPr lang="en-US" altLang="en-US" dirty="0">
                <a:latin typeface="Arial" panose="020B0604020202020204" pitchFamily="34" charset="0"/>
              </a:rPr>
              <a:t>.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I’d like for the group with the puzzle for that age group to share some of the characteristics you have on your puzzle.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12</a:t>
            </a:fld>
            <a:endParaRPr lang="en-US"/>
          </a:p>
        </p:txBody>
      </p:sp>
    </p:spTree>
    <p:extLst>
      <p:ext uri="{BB962C8B-B14F-4D97-AF65-F5344CB8AC3E}">
        <p14:creationId xmlns:p14="http://schemas.microsoft.com/office/powerpoint/2010/main" val="41653103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As we move into the 9-11 year old group, their physical development is beginning to pick up.  This age group is very active and can’t sit still!  They will experience a growth spurt during this time as they move toward adolescence.  The girls will begin to mature before the boys which means girls will be taller, a little more mature and by age 11, some may even be starting their menstrual cycle.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As we work with this age group, some things we can do to help their development include providing active learning experiences.  This means hands on or activities where they are up and moving, not sitting and listening to lecture.  Kids at this age are also beginning to be more competitive between boys and girls..  Try to avoid competition between the gender groups and encourage activities that mix boys and girls up in groups.</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13</a:t>
            </a:fld>
            <a:endParaRPr lang="en-US"/>
          </a:p>
        </p:txBody>
      </p:sp>
    </p:spTree>
    <p:extLst>
      <p:ext uri="{BB962C8B-B14F-4D97-AF65-F5344CB8AC3E}">
        <p14:creationId xmlns:p14="http://schemas.microsoft.com/office/powerpoint/2010/main" val="4128466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Social development for the 9-11 year </a:t>
            </a:r>
            <a:r>
              <a:rPr lang="en-US" altLang="en-US" dirty="0" err="1">
                <a:latin typeface="Arial" panose="020B0604020202020204" pitchFamily="34" charset="0"/>
              </a:rPr>
              <a:t>olds</a:t>
            </a:r>
            <a:r>
              <a:rPr lang="en-US" altLang="en-US" dirty="0">
                <a:latin typeface="Arial" panose="020B0604020202020204" pitchFamily="34" charset="0"/>
              </a:rPr>
              <a:t> is all about same sex groups.  This is the age when they enjoy being involved in clubs.   That is one advantage we have with the 4-H program – membership begins at 9 years of age which is right in line!  This age group still has difficulty seeing the views of others, but at the same time, they like to make others happy so they will adapt to some extent, event though they may not understand fully.  They also like to complete projects and they do this to please adults.</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As we work with this age group it will be important to divide youth into same sex groups, so that they are more comfortable and will participate better.  We can also encourage their social development through involving older youth to be mentors for this age group.  They look up to older kids and will model their behavior.</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14</a:t>
            </a:fld>
            <a:endParaRPr lang="en-US"/>
          </a:p>
        </p:txBody>
      </p:sp>
    </p:spTree>
    <p:extLst>
      <p:ext uri="{BB962C8B-B14F-4D97-AF65-F5344CB8AC3E}">
        <p14:creationId xmlns:p14="http://schemas.microsoft.com/office/powerpoint/2010/main" val="3161974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At this age, children can be described as moody – where their emotions are concerned!  They tend to have a weak sense of individual identity and will often mimic what others are doing instead of just being themselves.  They want everything to be fair or equal.  They also are beginning to develop a need to feels a part of something important.  The will question authority but at the same time will still want guidance from adults.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It is important for us to remember to not compare youth to each other, but recognize each child for their strengths and things that they do well.  We can also place emphasis on progress they make as they work through a task or their 4-H project.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15</a:t>
            </a:fld>
            <a:endParaRPr lang="en-US"/>
          </a:p>
        </p:txBody>
      </p:sp>
    </p:spTree>
    <p:extLst>
      <p:ext uri="{BB962C8B-B14F-4D97-AF65-F5344CB8AC3E}">
        <p14:creationId xmlns:p14="http://schemas.microsoft.com/office/powerpoint/2010/main" val="3150855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Intellectually, 9-11 year </a:t>
            </a:r>
            <a:r>
              <a:rPr lang="en-US" altLang="en-US" dirty="0" err="1">
                <a:latin typeface="Arial" panose="020B0604020202020204" pitchFamily="34" charset="0"/>
              </a:rPr>
              <a:t>olds</a:t>
            </a:r>
            <a:r>
              <a:rPr lang="en-US" altLang="en-US" dirty="0">
                <a:latin typeface="Arial" panose="020B0604020202020204" pitchFamily="34" charset="0"/>
              </a:rPr>
              <a:t> still see things as black and white, but as they get closer to age 12, they are beginning to understand new ideas and think more abstractly.  Favorite subjects will begin to emerge as they learn what their interests are.  They also want to find their own solutions to problems instead of relying on others to tell them the answers.</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As we work with this age group, we can help them develop intellectually by providing simple, short directions and by keeping learning experiences brief.  We can also provide a variety of different activities that will ensure success for each child.  This may take a little more time to plan, but the results will be worth it!</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16</a:t>
            </a:fld>
            <a:endParaRPr lang="en-US"/>
          </a:p>
        </p:txBody>
      </p:sp>
    </p:spTree>
    <p:extLst>
      <p:ext uri="{BB962C8B-B14F-4D97-AF65-F5344CB8AC3E}">
        <p14:creationId xmlns:p14="http://schemas.microsoft.com/office/powerpoint/2010/main" val="3964010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The ages of 12 to 14 have their own unique set of characteristics.  Tell me some of the characteristics on the puzzle for this age group.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17</a:t>
            </a:fld>
            <a:endParaRPr lang="en-US"/>
          </a:p>
        </p:txBody>
      </p:sp>
    </p:spTree>
    <p:extLst>
      <p:ext uri="{BB962C8B-B14F-4D97-AF65-F5344CB8AC3E}">
        <p14:creationId xmlns:p14="http://schemas.microsoft.com/office/powerpoint/2010/main" val="15240052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Children between ages 12 and 14 are experiencing many physical changes.  They are entering puberty where boys’ voices are changing, they are experiencing a growing spurt in which they overtake the girls in stature.  Girls are maturing physically and developing breasts and curves, and they are concerned about their body image.  If they mature at a faster rate than their peers, they may be made fun of or made to feel that they are not normal.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As we work with this age group, it will be important to have open communication with them and answer questions they may have about their physical development.  We also need to be sensitive to their feelings and avoid comments that criticize or compare youth physically.  We can also watch for youth who are making fun of others and put a stop to that to avoid hurt feelings.</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18</a:t>
            </a:fld>
            <a:endParaRPr lang="en-US"/>
          </a:p>
        </p:txBody>
      </p:sp>
    </p:spTree>
    <p:extLst>
      <p:ext uri="{BB962C8B-B14F-4D97-AF65-F5344CB8AC3E}">
        <p14:creationId xmlns:p14="http://schemas.microsoft.com/office/powerpoint/2010/main" val="2688360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Socially, children at this age are transitioning into involvement with opposite sex groups.  They are more interested in what their peers say than their parents’ advice.  They do search for adult role models outside of their parents which might be a sports star, actors or actresses, music artists or other famous people.  They are becoming more opinionated and independent and tend to reject solutions from adults because they feel their solution is better.</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Now is the age when we can begin to involve youth in planning their own programs.  They want to feel ownership for projects.  It is also important that we make sure that the climate for activities be geared toward things they can do with their peers.  We can also begin to work with youth at this age on individual goals that they would like to achieve instead of group goals.</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19</a:t>
            </a:fld>
            <a:endParaRPr lang="en-US"/>
          </a:p>
        </p:txBody>
      </p:sp>
    </p:spTree>
    <p:extLst>
      <p:ext uri="{BB962C8B-B14F-4D97-AF65-F5344CB8AC3E}">
        <p14:creationId xmlns:p14="http://schemas.microsoft.com/office/powerpoint/2010/main" val="529159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Socially, children at this age are transitioning into involvement with opposite sex groups.  They are more interested in what their peers say than their parents’ advice.  They do search for adult role models outside of their parents which might be a sports star, actors or actresses, music artists or other famous people.  They are becoming more opinionated and independent and tend to reject solutions from adults because they feel their solution is better.</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Now is the age when we can begin to involve youth in planning their own programs.  They want to feel ownership for projects.  It is also important that we make sure that the climate for activities be geared toward things they can do with their peers.  We can also begin to work with youth at this age on individual goals that they would like to achieve instead of group goals.</a:t>
            </a:r>
          </a:p>
          <a:p>
            <a:pPr eaLnBrk="1" hangingPunct="1"/>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20</a:t>
            </a:fld>
            <a:endParaRPr lang="en-US"/>
          </a:p>
        </p:txBody>
      </p:sp>
    </p:spTree>
    <p:extLst>
      <p:ext uri="{BB962C8B-B14F-4D97-AF65-F5344CB8AC3E}">
        <p14:creationId xmlns:p14="http://schemas.microsoft.com/office/powerpoint/2010/main" val="2110857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To understand child development, you don’t have to earn a degree in the subject matter.  There are some basic concepts that you can learn that will help you to effectively communicate and work with children of all ages.  Today we’re going to take a look at four different age groups of children and identify characteristics of their development in four different areas.  Those four areas include physical, social, emotional, and intellectual development.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Physical development refers to the growth and maturation of the body.  Social development is the interaction children have with others and their ability to function in a social setting.  Emotional development looks at how they handle their feelings and express those feelings in an appropriate way.  And finally, intellectual development is all about how children learn.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We’ll look in depth at each of these characteristics for the following four age groups:  6-8 year </a:t>
            </a:r>
            <a:r>
              <a:rPr lang="en-US" altLang="en-US" dirty="0" err="1">
                <a:latin typeface="Arial" panose="020B0604020202020204" pitchFamily="34" charset="0"/>
              </a:rPr>
              <a:t>olds</a:t>
            </a:r>
            <a:r>
              <a:rPr lang="en-US" altLang="en-US" dirty="0">
                <a:latin typeface="Arial" panose="020B0604020202020204" pitchFamily="34" charset="0"/>
              </a:rPr>
              <a:t>, 9-11 year </a:t>
            </a:r>
            <a:r>
              <a:rPr lang="en-US" altLang="en-US" dirty="0" err="1">
                <a:latin typeface="Arial" panose="020B0604020202020204" pitchFamily="34" charset="0"/>
              </a:rPr>
              <a:t>olds</a:t>
            </a:r>
            <a:r>
              <a:rPr lang="en-US" altLang="en-US" dirty="0">
                <a:latin typeface="Arial" panose="020B0604020202020204" pitchFamily="34" charset="0"/>
              </a:rPr>
              <a:t>, 12-14 year </a:t>
            </a:r>
            <a:r>
              <a:rPr lang="en-US" altLang="en-US" dirty="0" err="1">
                <a:latin typeface="Arial" panose="020B0604020202020204" pitchFamily="34" charset="0"/>
              </a:rPr>
              <a:t>olds</a:t>
            </a:r>
            <a:r>
              <a:rPr lang="en-US" altLang="en-US" dirty="0">
                <a:latin typeface="Arial" panose="020B0604020202020204" pitchFamily="34" charset="0"/>
              </a:rPr>
              <a:t> and 15-18 year </a:t>
            </a:r>
            <a:r>
              <a:rPr lang="en-US" altLang="en-US" dirty="0" err="1">
                <a:latin typeface="Arial" panose="020B0604020202020204" pitchFamily="34" charset="0"/>
              </a:rPr>
              <a:t>olds</a:t>
            </a:r>
            <a:r>
              <a:rPr lang="en-US" altLang="en-US" dirty="0">
                <a:latin typeface="Arial" panose="020B0604020202020204" pitchFamily="34" charset="0"/>
              </a:rPr>
              <a:t>.  Those ages encompass the youth that we work with in the 4-H program.  Knowing how kids develop will help us to gain a better understanding of their needs and design programs and activities specific to their needs.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3</a:t>
            </a:fld>
            <a:endParaRPr lang="en-US"/>
          </a:p>
        </p:txBody>
      </p:sp>
    </p:spTree>
    <p:extLst>
      <p:ext uri="{BB962C8B-B14F-4D97-AF65-F5344CB8AC3E}">
        <p14:creationId xmlns:p14="http://schemas.microsoft.com/office/powerpoint/2010/main" val="3050880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Their emotional development at this age still leans toward comparing themselves to others.  We also characterize them as the drama king or queen.  They are always on center stage and they have the attitude of “it’s all about me!”  They are separating from their parents and forming autonomy and continue to exercise their independence.  Their emotions are all over the place – one minute happy and having a great time, the next, the world is against them!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When we consider the emotional implications for 12-14 year </a:t>
            </a:r>
            <a:r>
              <a:rPr lang="en-US" altLang="en-US" dirty="0" err="1">
                <a:latin typeface="Arial" panose="020B0604020202020204" pitchFamily="34" charset="0"/>
              </a:rPr>
              <a:t>olds</a:t>
            </a:r>
            <a:r>
              <a:rPr lang="en-US" altLang="en-US" dirty="0">
                <a:latin typeface="Arial" panose="020B0604020202020204" pitchFamily="34" charset="0"/>
              </a:rPr>
              <a:t>, we need to begin to let them assume responsibility and set expectations that they follow through with their duties.  We can also help them explore their identity, values and beliefs by providing activities that challenge their thinking in these areas.  Youth/adult partnerships are encouraged with this age group.  Even though they are developing autonomy, they still want to be involved with adults, maybe just not their own!!!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21</a:t>
            </a:fld>
            <a:endParaRPr lang="en-US"/>
          </a:p>
        </p:txBody>
      </p:sp>
    </p:spTree>
    <p:extLst>
      <p:ext uri="{BB962C8B-B14F-4D97-AF65-F5344CB8AC3E}">
        <p14:creationId xmlns:p14="http://schemas.microsoft.com/office/powerpoint/2010/main" val="29051047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The 12-14 year old’s intellectual development is expanding to include more abstract thinking.  They are beginning to understand cause and effect and are ready for more in-depth and more long-term experiences.  They also like to set goals based on their needs and interests.  They are also moving from fantasy to reality where their life goals or career are concerned.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As we work with this age group on their intellectual development, we can begin to give them real-life problems to solve.  We also need to let them make decisions and evaluate the results so that they can learn from mistakes and celebrate their achievements.  This age group will thrive with service learning projects where they can identify an area of need and put a total plan together to address that need.  They are also interested in career exploration and activities that encourage this will be beneficial to them.</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22</a:t>
            </a:fld>
            <a:endParaRPr lang="en-US"/>
          </a:p>
        </p:txBody>
      </p:sp>
    </p:spTree>
    <p:extLst>
      <p:ext uri="{BB962C8B-B14F-4D97-AF65-F5344CB8AC3E}">
        <p14:creationId xmlns:p14="http://schemas.microsoft.com/office/powerpoint/2010/main" val="32383313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Teenagers are approaching maturity with their physical development and their big concern is their body image.  Pimples, weight, exercise, and many other issues are concerns to them.  They are impressionable where physical appearance is concerned and can be easily misguided by advertising and the emphasis our society places physical appearance.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With this age group, we need to be open to answering questions they may have about physical development and avoid comments that criticize or compare youth to each other or to societal standards.  We can also be a good role model for them where health and physical fitness is concerned.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24</a:t>
            </a:fld>
            <a:endParaRPr lang="en-US"/>
          </a:p>
        </p:txBody>
      </p:sp>
    </p:spTree>
    <p:extLst>
      <p:ext uri="{BB962C8B-B14F-4D97-AF65-F5344CB8AC3E}">
        <p14:creationId xmlns:p14="http://schemas.microsoft.com/office/powerpoint/2010/main" val="16926506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Social development of 15-18 year </a:t>
            </a:r>
            <a:r>
              <a:rPr lang="en-US" altLang="en-US" dirty="0" err="1">
                <a:latin typeface="Arial" panose="020B0604020202020204" pitchFamily="34" charset="0"/>
              </a:rPr>
              <a:t>olds</a:t>
            </a:r>
            <a:r>
              <a:rPr lang="en-US" altLang="en-US" dirty="0">
                <a:latin typeface="Arial" panose="020B0604020202020204" pitchFamily="34" charset="0"/>
              </a:rPr>
              <a:t> is moving toward sexuality and they are learning how to differentiate between fantasy and reality.  They are testing sexual attractiveness which translates to flirting with the opposite sex.  They are learning how to make commitments and follow through.  A big thing with this age group is their desire for respect.  They want to be viewed as an adult and be given adult responsibilities.</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We can encourage their social development by involving them in planning their own programs and holding them accountable for the success or failure of their plans.  We can also emphasize personal development and leadership skills with teens and help them to learn what their strengths and weaknesses are.</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25</a:t>
            </a:fld>
            <a:endParaRPr lang="en-US"/>
          </a:p>
        </p:txBody>
      </p:sp>
    </p:spTree>
    <p:extLst>
      <p:ext uri="{BB962C8B-B14F-4D97-AF65-F5344CB8AC3E}">
        <p14:creationId xmlns:p14="http://schemas.microsoft.com/office/powerpoint/2010/main" val="15529118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Emotional characteristics of 15-18 year </a:t>
            </a:r>
            <a:r>
              <a:rPr lang="en-US" altLang="en-US" dirty="0" err="1">
                <a:latin typeface="Arial" panose="020B0604020202020204" pitchFamily="34" charset="0"/>
              </a:rPr>
              <a:t>olds</a:t>
            </a:r>
            <a:r>
              <a:rPr lang="en-US" altLang="en-US" dirty="0">
                <a:latin typeface="Arial" panose="020B0604020202020204" pitchFamily="34" charset="0"/>
              </a:rPr>
              <a:t> center around respect, developing confidence, and developing independence.  They are looking for ways to express their uniqueness but still want approval from their peers.  They are also developing their own set of values and beliefs.  They may begin to realize that their parents aren’t so off base and may adopt some of the same values and beliefs while choosing some of their own, too.  They are taking a look at themselves and trying to figure out who they really are instead of what others are saying that they are.  They are also gaining skills in carrying out tasks without supervision.</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As teens mature, we can encourage their emotional development by letting them assume more responsibility.  Continue to challenge their thinking on their identity, values and beliefs and encourage them to work in youth/adult partnerships to achieve common goals.</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26</a:t>
            </a:fld>
            <a:endParaRPr lang="en-US"/>
          </a:p>
        </p:txBody>
      </p:sp>
    </p:spTree>
    <p:extLst>
      <p:ext uri="{BB962C8B-B14F-4D97-AF65-F5344CB8AC3E}">
        <p14:creationId xmlns:p14="http://schemas.microsoft.com/office/powerpoint/2010/main" val="5101573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Some intellectual characteristics of this age group include mastery of abstract thinking and their ability to imagine how their behavior can impact the future.  They like to show others what they have learned and they do not do well with meaningless activities or things that just take up time.</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As you can see, the implications for this age group are the same as the 12-14 year </a:t>
            </a:r>
            <a:r>
              <a:rPr lang="en-US" altLang="en-US" dirty="0" err="1">
                <a:latin typeface="Arial" panose="020B0604020202020204" pitchFamily="34" charset="0"/>
              </a:rPr>
              <a:t>olds</a:t>
            </a:r>
            <a:r>
              <a:rPr lang="en-US" altLang="en-US" dirty="0">
                <a:latin typeface="Arial" panose="020B0604020202020204" pitchFamily="34" charset="0"/>
              </a:rPr>
              <a:t>.  If we want to keep teens engaged intellectually, we have to provide real-life problems to solve.  We also need to let them make decisions and let them evaluate the outcomes.  Career exploration is important because this is when they will be thinking about whether or not they will go to college, what career they will pursue, and other important decisions for their future.</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27</a:t>
            </a:fld>
            <a:endParaRPr lang="en-US"/>
          </a:p>
        </p:txBody>
      </p:sp>
    </p:spTree>
    <p:extLst>
      <p:ext uri="{BB962C8B-B14F-4D97-AF65-F5344CB8AC3E}">
        <p14:creationId xmlns:p14="http://schemas.microsoft.com/office/powerpoint/2010/main" val="11982014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Here are some practical implications that we need to consider when working with younger children, ages 6-11.  </a:t>
            </a:r>
          </a:p>
          <a:p>
            <a:pPr eaLnBrk="1" hangingPunct="1">
              <a:buFontTx/>
              <a:buChar char="•"/>
            </a:pPr>
            <a:endParaRPr lang="en-US" altLang="en-US" dirty="0">
              <a:latin typeface="Arial" panose="020B0604020202020204" pitchFamily="34" charset="0"/>
            </a:endParaRPr>
          </a:p>
          <a:p>
            <a:pPr eaLnBrk="1" hangingPunct="1"/>
            <a:r>
              <a:rPr lang="en-US" altLang="en-US" dirty="0">
                <a:latin typeface="Arial" panose="020B0604020202020204" pitchFamily="34" charset="0"/>
              </a:rPr>
              <a:t>Understand that young children are limited by their developmental capacities.  That means we need to organize activities &amp; events that are age-appropriate and encourage active involvement rather than competition.  We must also learn to build upon children’s physical, social, emotional, and cognitive skills.  Meet them where they are and create activities where they can succeed.  It is important for adults to be generous with praise and encourage exploration in new subjects or activities.  Last, we need to be sure we provide clear rules, boundaries, &amp; structure for the 6-11 year </a:t>
            </a:r>
            <a:r>
              <a:rPr lang="en-US" altLang="en-US" dirty="0" err="1">
                <a:latin typeface="Arial" panose="020B0604020202020204" pitchFamily="34" charset="0"/>
              </a:rPr>
              <a:t>olds</a:t>
            </a:r>
            <a:r>
              <a:rPr lang="en-US" altLang="en-US" dirty="0">
                <a:latin typeface="Arial" panose="020B0604020202020204" pitchFamily="34" charset="0"/>
              </a:rPr>
              <a:t>.</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28</a:t>
            </a:fld>
            <a:endParaRPr lang="en-US"/>
          </a:p>
        </p:txBody>
      </p:sp>
    </p:spTree>
    <p:extLst>
      <p:ext uri="{BB962C8B-B14F-4D97-AF65-F5344CB8AC3E}">
        <p14:creationId xmlns:p14="http://schemas.microsoft.com/office/powerpoint/2010/main" val="2744311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Here are some practical implications for working with adolescents and teens.  First, we can encourage their independence, but maintain structure, boundaries, and rules.  These boundaries and rules must be stated from the beginning, not sprung on them halfway through a project.  We need to be sensitive to self-image issues and open to discussing or handling sensitive issues when needed.  It is also important that we foster positive peer interaction.  Involve teens in committees or teams that don’t involve younger kids when you can.  They really like to work with their own age group.  They also respond well to being a mentor or teacher for younger kids.  Take advantage of their skills and involve them as a teen leader.  We can be a positive role model and provide an example of leadership that they can follow.  It is important that we provide constructive criticism along with positive feedback so that teens know where they stand.  Hands-on activities and experiential learning opportunities are key to working with any age group.</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29</a:t>
            </a:fld>
            <a:endParaRPr lang="en-US"/>
          </a:p>
        </p:txBody>
      </p:sp>
    </p:spTree>
    <p:extLst>
      <p:ext uri="{BB962C8B-B14F-4D97-AF65-F5344CB8AC3E}">
        <p14:creationId xmlns:p14="http://schemas.microsoft.com/office/powerpoint/2010/main" val="37831455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On the screen are two quotes that relate to working with youth.  When we put into perspective that the small part we play in a child’s life can make a huge impact, we can look past the long hours, the challenges, and the struggles to the future!  We must stay focused on the big picture which is helping children to develop life skills that they will carry with them the rest of their life.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Without volunteers, the 4-H program would not be where it is today.  We value what volunteers bring to the table and provide to the organization.  We can truly say that we have committed volunteers who want to make a difference and give children a hand up!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Let’s now go back and review the correct answers for that quiz you took at the beginning.  </a:t>
            </a:r>
          </a:p>
          <a:p>
            <a:pPr eaLnBrk="1" hangingPunct="1"/>
            <a:endParaRPr lang="en-US" altLang="en-US" dirty="0">
              <a:latin typeface="Arial" panose="020B0604020202020204" pitchFamily="34" charset="0"/>
            </a:endParaRPr>
          </a:p>
          <a:p>
            <a:pPr eaLnBrk="1" hangingPunct="1"/>
            <a:r>
              <a:rPr lang="en-US" altLang="en-US" b="1" i="1" dirty="0">
                <a:latin typeface="Arial" panose="020B0604020202020204" pitchFamily="34" charset="0"/>
              </a:rPr>
              <a:t>Answer key is provided on page 2 of the handout.</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Thank you for your commitment to youth development! Good luck to you as you continue your journey with 4-H!</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30</a:t>
            </a:fld>
            <a:endParaRPr lang="en-US"/>
          </a:p>
        </p:txBody>
      </p:sp>
    </p:spTree>
    <p:extLst>
      <p:ext uri="{BB962C8B-B14F-4D97-AF65-F5344CB8AC3E}">
        <p14:creationId xmlns:p14="http://schemas.microsoft.com/office/powerpoint/2010/main" val="2765295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There are a variety of things or people who influence a child’s growth and development.  As you can see from this list, everyone you can imagine that a child has contact with influences, in some way, their development.  The list begins with parents who should have the most influence, especially in their early years of development through their extended family which includes grandparents, aunts, uncles, cousins, and other family members.  Their caregivers, teachers and even their peers also influence their development.  Other factors that also influence development include their community in which they live, the media, heredity and their environment.  </a:t>
            </a:r>
          </a:p>
        </p:txBody>
      </p:sp>
      <p:sp>
        <p:nvSpPr>
          <p:cNvPr id="4" name="Slide Number Placeholder 3"/>
          <p:cNvSpPr>
            <a:spLocks noGrp="1"/>
          </p:cNvSpPr>
          <p:nvPr>
            <p:ph type="sldNum" sz="quarter" idx="10"/>
          </p:nvPr>
        </p:nvSpPr>
        <p:spPr/>
        <p:txBody>
          <a:bodyPr/>
          <a:lstStyle/>
          <a:p>
            <a:fld id="{FB85E80C-D63E-45D8-894C-B2C24926CB21}" type="slidenum">
              <a:rPr lang="en-US" smtClean="0"/>
              <a:t>4</a:t>
            </a:fld>
            <a:endParaRPr lang="en-US"/>
          </a:p>
        </p:txBody>
      </p:sp>
    </p:spTree>
    <p:extLst>
      <p:ext uri="{BB962C8B-B14F-4D97-AF65-F5344CB8AC3E}">
        <p14:creationId xmlns:p14="http://schemas.microsoft.com/office/powerpoint/2010/main" val="1782715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There are several principles of child development that we must keep in mind as we work with youth of all ages.  Every child is not cut from the same mold, and therefore, all are unique in their development.  </a:t>
            </a:r>
          </a:p>
          <a:p>
            <a:pPr eaLnBrk="1" hangingPunct="1"/>
            <a:endParaRPr lang="en-US" altLang="en-US" dirty="0">
              <a:latin typeface="Arial" panose="020B0604020202020204" pitchFamily="34" charset="0"/>
            </a:endParaRPr>
          </a:p>
          <a:p>
            <a:pPr eaLnBrk="1" hangingPunct="1">
              <a:buFontTx/>
              <a:buChar char="•"/>
            </a:pPr>
            <a:r>
              <a:rPr lang="en-US" altLang="en-US" dirty="0">
                <a:latin typeface="Arial" panose="020B0604020202020204" pitchFamily="34" charset="0"/>
              </a:rPr>
              <a:t>Development is orderly, not random.  It happens in sequence, and we’ll be looking at that sequence as we go through this lesson.</a:t>
            </a:r>
          </a:p>
          <a:p>
            <a:pPr eaLnBrk="1" hangingPunct="1">
              <a:buFontTx/>
              <a:buChar char="•"/>
            </a:pPr>
            <a:r>
              <a:rPr lang="en-US" altLang="en-US" dirty="0">
                <a:latin typeface="Arial" panose="020B0604020202020204" pitchFamily="34" charset="0"/>
              </a:rPr>
              <a:t>Development is a continuous and gradual process.  From the time a child is born until they die, they continue to develop and change. </a:t>
            </a:r>
          </a:p>
          <a:p>
            <a:pPr eaLnBrk="1" hangingPunct="1">
              <a:buFontTx/>
              <a:buChar char="•"/>
            </a:pPr>
            <a:r>
              <a:rPr lang="en-US" altLang="en-US" dirty="0">
                <a:latin typeface="Arial" panose="020B0604020202020204" pitchFamily="34" charset="0"/>
              </a:rPr>
              <a:t>Development is most rapid during the early stages of infancy and the adolescent years.  As we take a look at the four age groups, we’ll be able to see this rapid growth.</a:t>
            </a:r>
          </a:p>
          <a:p>
            <a:pPr eaLnBrk="1" hangingPunct="1">
              <a:buFontTx/>
              <a:buChar char="•"/>
            </a:pPr>
            <a:r>
              <a:rPr lang="en-US" altLang="en-US" dirty="0">
                <a:latin typeface="Arial" panose="020B0604020202020204" pitchFamily="34" charset="0"/>
              </a:rPr>
              <a:t>Not all children develop at the same pace.  That is why there is such a variety of heights and weights in children who may be close to the same age. </a:t>
            </a:r>
          </a:p>
          <a:p>
            <a:pPr eaLnBrk="1" hangingPunct="1">
              <a:buFontTx/>
              <a:buChar char="•"/>
            </a:pPr>
            <a:r>
              <a:rPr lang="en-US" altLang="en-US" dirty="0">
                <a:latin typeface="Arial" panose="020B0604020202020204" pitchFamily="34" charset="0"/>
              </a:rPr>
              <a:t>Not all children possess the same temperament.  Even kids from the same family are different.  Each has their own personality and uniqueness.  </a:t>
            </a:r>
          </a:p>
          <a:p>
            <a:pPr eaLnBrk="1" hangingPunct="1">
              <a:buFontTx/>
              <a:buChar char="•"/>
            </a:pPr>
            <a:r>
              <a:rPr lang="en-US" altLang="en-US" dirty="0">
                <a:latin typeface="Arial" panose="020B0604020202020204" pitchFamily="34" charset="0"/>
              </a:rPr>
              <a:t>Development occurs within a larger context.  There are lots of factors that influence development.  Sometimes we have to take these things into consideration to figure out why development is happening the way it does.  Some larger contexts might include environmental situations, family structure or upbringing, and more.</a:t>
            </a:r>
          </a:p>
          <a:p>
            <a:pPr eaLnBrk="1" hangingPunct="1">
              <a:buFontTx/>
              <a:buChar char="•"/>
            </a:pPr>
            <a:r>
              <a:rPr lang="en-US" altLang="en-US" dirty="0">
                <a:latin typeface="Arial" panose="020B0604020202020204" pitchFamily="34" charset="0"/>
              </a:rPr>
              <a:t>Development is a multi-faceted concept.  </a:t>
            </a:r>
          </a:p>
          <a:p>
            <a:pPr eaLnBrk="1" hangingPunct="1">
              <a:buFontTx/>
              <a:buNone/>
            </a:pPr>
            <a:endParaRPr lang="en-US" altLang="en-US" dirty="0">
              <a:latin typeface="Arial" panose="020B0604020202020204" pitchFamily="34" charset="0"/>
            </a:endParaRPr>
          </a:p>
          <a:p>
            <a:pPr eaLnBrk="1" hangingPunct="1">
              <a:buFontTx/>
              <a:buNone/>
            </a:pPr>
            <a:r>
              <a:rPr lang="en-US" altLang="en-US" dirty="0">
                <a:latin typeface="Arial" panose="020B0604020202020204" pitchFamily="34" charset="0"/>
              </a:rPr>
              <a:t>We’ll look at four facets of development  -- physical, social, emotional, and intellectual – and how these things change over time.</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5</a:t>
            </a:fld>
            <a:endParaRPr lang="en-US"/>
          </a:p>
        </p:txBody>
      </p:sp>
    </p:spTree>
    <p:extLst>
      <p:ext uri="{BB962C8B-B14F-4D97-AF65-F5344CB8AC3E}">
        <p14:creationId xmlns:p14="http://schemas.microsoft.com/office/powerpoint/2010/main" val="3084003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defRPr/>
            </a:pPr>
            <a:r>
              <a:rPr lang="en-US" dirty="0"/>
              <a:t>Before we begin discussing the characteristics of children at different ages, we have an activity to get us started.  I have four puzzles in these four envelopes.  We will divide into four groups and will work the puzzles.  The puzzles focus on the four age groups we will be looking at.  Your envelop tells you what age group you are working on.  When you finish your puzzle, keep it assembled because we will be referring to them during our discussion.</a:t>
            </a:r>
          </a:p>
          <a:p>
            <a:pPr eaLnBrk="1" hangingPunct="1">
              <a:defRPr/>
            </a:pPr>
            <a:endParaRPr lang="en-US" dirty="0"/>
          </a:p>
          <a:p>
            <a:pPr eaLnBrk="1" hangingPunct="1">
              <a:defRPr/>
            </a:pPr>
            <a:r>
              <a:rPr lang="en-US" dirty="0"/>
              <a:t>NOTE FOR INSTRUCTOR:  Make two copies of the four puzzles in color on cardstock paper.  Cut one set apart and place each puzzle in a separate envelop that is labeled with that specific age group.  Keep the other set for your reference for the lesson.  To make the activity more challenging, mix up a couple of the pieces from each puzzle with other puzzles so that groups have to work together in order to get all four puzzles completed.  </a:t>
            </a:r>
          </a:p>
          <a:p>
            <a:pPr eaLnBrk="1" hangingPunct="1">
              <a:defRPr/>
            </a:pPr>
            <a:endParaRPr lang="en-US" dirty="0"/>
          </a:p>
          <a:p>
            <a:pPr eaLnBrk="1" hangingPunct="1">
              <a:defRPr/>
            </a:pPr>
            <a:r>
              <a:rPr lang="en-US" dirty="0"/>
              <a:t>HINTS:  These puzzles seem to be fairly difficult, so throughout the activity, provide the following hints, one at a time.</a:t>
            </a:r>
          </a:p>
          <a:p>
            <a:pPr marL="228600" indent="-228600" eaLnBrk="1" hangingPunct="1">
              <a:buFont typeface="+mj-lt"/>
              <a:buAutoNum type="arabicPeriod"/>
              <a:defRPr/>
            </a:pPr>
            <a:r>
              <a:rPr lang="en-US" dirty="0"/>
              <a:t>Tell each group what three colors their puzzle should be – this will help them to know they have pieces that do not belong to them.</a:t>
            </a:r>
          </a:p>
          <a:p>
            <a:pPr marL="228600" indent="-228600" eaLnBrk="1" hangingPunct="1">
              <a:buFont typeface="+mj-lt"/>
              <a:buAutoNum type="arabicPeriod"/>
              <a:defRPr/>
            </a:pPr>
            <a:r>
              <a:rPr lang="en-US" dirty="0"/>
              <a:t>Tell each group the shape of their puzzle.</a:t>
            </a:r>
          </a:p>
          <a:p>
            <a:pPr marL="228600" indent="-228600" eaLnBrk="1" hangingPunct="1">
              <a:buFont typeface="+mj-lt"/>
              <a:buAutoNum type="arabicPeriod"/>
              <a:defRPr/>
            </a:pPr>
            <a:r>
              <a:rPr lang="en-US" dirty="0"/>
              <a:t>Show each group the picture of their puzzle.  You may want to give them the handout so they can use it  to complete the puzzle.</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6</a:t>
            </a:fld>
            <a:endParaRPr lang="en-US"/>
          </a:p>
        </p:txBody>
      </p:sp>
    </p:spTree>
    <p:extLst>
      <p:ext uri="{BB962C8B-B14F-4D97-AF65-F5344CB8AC3E}">
        <p14:creationId xmlns:p14="http://schemas.microsoft.com/office/powerpoint/2010/main" val="602919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The group who worked the 6-8 year old puzzle – what are some of the characteristics that included in your puzzle that are most common for that age group?</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Are there other characteristics that come to your mind  when you think about kids ages 6-8 years old?</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Let’s take a closer look at the 6 to 8 year </a:t>
            </a:r>
            <a:r>
              <a:rPr lang="en-US" altLang="en-US" dirty="0" err="1">
                <a:latin typeface="Arial" panose="020B0604020202020204" pitchFamily="34" charset="0"/>
              </a:rPr>
              <a:t>olds</a:t>
            </a:r>
            <a:r>
              <a:rPr lang="en-US" altLang="en-US" dirty="0">
                <a:latin typeface="Arial" panose="020B0604020202020204" pitchFamily="34" charset="0"/>
              </a:rPr>
              <a:t> and how they develop.</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7</a:t>
            </a:fld>
            <a:endParaRPr lang="en-US"/>
          </a:p>
        </p:txBody>
      </p:sp>
    </p:spTree>
    <p:extLst>
      <p:ext uri="{BB962C8B-B14F-4D97-AF65-F5344CB8AC3E}">
        <p14:creationId xmlns:p14="http://schemas.microsoft.com/office/powerpoint/2010/main" val="1374566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From 6-8 years of age, children are developing physically at a slower pace than they did the first 5 years of their life.  They are learning to master physical skills with their large muscle groups – things like running, jumping, and skipping are examples of large motor skills.  They are also beginning to develop their small motor skills.  This includes skills that involve using their fingers and hands like tying their shoes, putting small items together and taking them apart, writing, and more.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Because these small muscle skills aren’t developed completely, there are challenges in working with this age group!  They are messy with meals and with craft projects, they may take longer to do tasks that require them to use their small motor skills.  Another example might be that they find it difficult to complete a worksheet because they can’t hold a pencil very well yet.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As we work with this age group in relation to their physical development, we should focus on activities that encourage the use of large motor skills more than their small motor skills.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8</a:t>
            </a:fld>
            <a:endParaRPr lang="en-US"/>
          </a:p>
        </p:txBody>
      </p:sp>
    </p:spTree>
    <p:extLst>
      <p:ext uri="{BB962C8B-B14F-4D97-AF65-F5344CB8AC3E}">
        <p14:creationId xmlns:p14="http://schemas.microsoft.com/office/powerpoint/2010/main" val="3664167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Social characteristics for 6-8 year </a:t>
            </a:r>
            <a:r>
              <a:rPr lang="en-US" altLang="en-US" dirty="0" err="1">
                <a:latin typeface="Arial" panose="020B0604020202020204" pitchFamily="34" charset="0"/>
              </a:rPr>
              <a:t>olds</a:t>
            </a:r>
            <a:r>
              <a:rPr lang="en-US" altLang="en-US" dirty="0">
                <a:latin typeface="Arial" panose="020B0604020202020204" pitchFamily="34" charset="0"/>
              </a:rPr>
              <a:t> center around friends.  They are developing skills in how to be a friend and may have a lot of friends one day and only a few the next!  They do fight with each other, but can get over those fights pretty quickly.  Boys also tend to separate from girls at this age.  Same sex play groups begin to form.</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When working with this age group, some things to help facilitate their social development include the following ideas:</a:t>
            </a:r>
          </a:p>
          <a:p>
            <a:pPr eaLnBrk="1" hangingPunct="1"/>
            <a:endParaRPr lang="en-US" altLang="en-US" dirty="0">
              <a:latin typeface="Arial" panose="020B0604020202020204" pitchFamily="34" charset="0"/>
            </a:endParaRPr>
          </a:p>
          <a:p>
            <a:pPr eaLnBrk="1" hangingPunct="1">
              <a:buFontTx/>
              <a:buChar char="•"/>
            </a:pPr>
            <a:r>
              <a:rPr lang="en-US" altLang="en-US" dirty="0">
                <a:latin typeface="Arial" panose="020B0604020202020204" pitchFamily="34" charset="0"/>
              </a:rPr>
              <a:t>Break them into small groups to encourage them to interact with different children than the ones they always play with.  This will help them to develop their social skills with other children.</a:t>
            </a:r>
          </a:p>
          <a:p>
            <a:pPr eaLnBrk="1" hangingPunct="1">
              <a:buFontTx/>
              <a:buChar char="•"/>
            </a:pPr>
            <a:r>
              <a:rPr lang="en-US" altLang="en-US" dirty="0">
                <a:latin typeface="Arial" panose="020B0604020202020204" pitchFamily="34" charset="0"/>
              </a:rPr>
              <a:t>Children at this age love to do skits and plays.  Incorporate some role playing into your programming with age group to help them learn about empathy towards others.</a:t>
            </a:r>
          </a:p>
          <a:p>
            <a:pPr eaLnBrk="1" hangingPunct="1">
              <a:buFontTx/>
              <a:buChar char="•"/>
            </a:pPr>
            <a:r>
              <a:rPr lang="en-US" altLang="en-US" dirty="0">
                <a:latin typeface="Arial" panose="020B0604020202020204" pitchFamily="34" charset="0"/>
              </a:rPr>
              <a:t>Include activities that mix up the genders instead of allowing them to divide up into boys against girls all of the time.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9</a:t>
            </a:fld>
            <a:endParaRPr lang="en-US"/>
          </a:p>
        </p:txBody>
      </p:sp>
    </p:spTree>
    <p:extLst>
      <p:ext uri="{BB962C8B-B14F-4D97-AF65-F5344CB8AC3E}">
        <p14:creationId xmlns:p14="http://schemas.microsoft.com/office/powerpoint/2010/main" val="2034287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Emotionally, children from 6-8 years old are very focused on themselves.  They have a hard time understanding things from someone else’s point of view.  They are also looking to adults for approval and will do whatever they must to avoid punishment.  This might include lying, blaming others, hiding or other means that they can come up with!  They are very sensitive to criticism and don’t like to fail at anything.  That is why they often become frustrated and angry if they can’t get something to work or don’t know how to do a task.</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Some things we can do to help children with their emotional development include keeping a positive attitude when around them.  Be supportive and encouraging, especially when you see that they are frustrated.  Plan activities that promote success and focus more on cooperative activities rather than competition.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10</a:t>
            </a:fld>
            <a:endParaRPr lang="en-US"/>
          </a:p>
        </p:txBody>
      </p:sp>
    </p:spTree>
    <p:extLst>
      <p:ext uri="{BB962C8B-B14F-4D97-AF65-F5344CB8AC3E}">
        <p14:creationId xmlns:p14="http://schemas.microsoft.com/office/powerpoint/2010/main" val="1809385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497E89-412A-4AE2-BFD2-1B45C67333F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394837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97E89-412A-4AE2-BFD2-1B45C67333F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2026552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97E89-412A-4AE2-BFD2-1B45C67333F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222429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97E89-412A-4AE2-BFD2-1B45C67333F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258250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497E89-412A-4AE2-BFD2-1B45C67333F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3859588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497E89-412A-4AE2-BFD2-1B45C67333F1}"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147427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497E89-412A-4AE2-BFD2-1B45C67333F1}" type="datetimeFigureOut">
              <a:rPr lang="en-US" smtClean="0"/>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3070379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497E89-412A-4AE2-BFD2-1B45C67333F1}" type="datetimeFigureOut">
              <a:rPr lang="en-US" smtClean="0"/>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2508845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97E89-412A-4AE2-BFD2-1B45C67333F1}" type="datetimeFigureOut">
              <a:rPr lang="en-US" smtClean="0"/>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900699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497E89-412A-4AE2-BFD2-1B45C67333F1}"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3034615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497E89-412A-4AE2-BFD2-1B45C67333F1}"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4038922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97E89-412A-4AE2-BFD2-1B45C67333F1}" type="datetimeFigureOut">
              <a:rPr lang="en-US" smtClean="0"/>
              <a:t>10/7/2024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061B4-2C4C-4DA3-B47B-18F6D3D84B0C}" type="slidenum">
              <a:rPr lang="en-US" smtClean="0"/>
              <a:t>‹#›</a:t>
            </a:fld>
            <a:endParaRPr lang="en-US"/>
          </a:p>
        </p:txBody>
      </p:sp>
    </p:spTree>
    <p:extLst>
      <p:ext uri="{BB962C8B-B14F-4D97-AF65-F5344CB8AC3E}">
        <p14:creationId xmlns:p14="http://schemas.microsoft.com/office/powerpoint/2010/main" val="2390474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58F43-6295-4AE1-A96E-96C4AE4EEBD8}"/>
              </a:ext>
            </a:extLst>
          </p:cNvPr>
          <p:cNvSpPr>
            <a:spLocks noGrp="1"/>
          </p:cNvSpPr>
          <p:nvPr>
            <p:ph type="ctrTitle"/>
          </p:nvPr>
        </p:nvSpPr>
        <p:spPr>
          <a:xfrm>
            <a:off x="722871" y="2320968"/>
            <a:ext cx="7772400" cy="2387600"/>
          </a:xfrm>
        </p:spPr>
        <p:txBody>
          <a:bodyPr>
            <a:normAutofit fontScale="90000"/>
          </a:bodyPr>
          <a:lstStyle/>
          <a:p>
            <a:br>
              <a:rPr lang="en-US" dirty="0"/>
            </a:br>
            <a:r>
              <a:rPr lang="en-US" sz="4400" b="1" dirty="0">
                <a:solidFill>
                  <a:schemeClr val="accent6">
                    <a:lumMod val="75000"/>
                  </a:schemeClr>
                </a:solidFill>
                <a:latin typeface="Arial Black" panose="020B0604020202020204" pitchFamily="34" charset="0"/>
                <a:cs typeface="Arial Black" panose="020B0604020202020204" pitchFamily="34" charset="0"/>
              </a:rPr>
              <a:t>Texas 4-H</a:t>
            </a:r>
            <a:br>
              <a:rPr lang="en-US" sz="4400" b="1" dirty="0">
                <a:solidFill>
                  <a:schemeClr val="accent6">
                    <a:lumMod val="75000"/>
                  </a:schemeClr>
                </a:solidFill>
                <a:latin typeface="Arial Black" panose="020B0604020202020204" pitchFamily="34" charset="0"/>
                <a:cs typeface="Arial Black" panose="020B0604020202020204" pitchFamily="34" charset="0"/>
              </a:rPr>
            </a:br>
            <a:r>
              <a:rPr lang="en-US" sz="6700" b="1" dirty="0">
                <a:latin typeface="Arial Black" panose="020B0604020202020204" pitchFamily="34" charset="0"/>
                <a:cs typeface="Arial Black" panose="020B0604020202020204" pitchFamily="34" charset="0"/>
              </a:rPr>
              <a:t>AGES &amp; STAGES OF YOUTH DEVELOPMENT</a:t>
            </a:r>
          </a:p>
        </p:txBody>
      </p:sp>
    </p:spTree>
    <p:extLst>
      <p:ext uri="{BB962C8B-B14F-4D97-AF65-F5344CB8AC3E}">
        <p14:creationId xmlns:p14="http://schemas.microsoft.com/office/powerpoint/2010/main" val="393530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C2F3A-536A-4528-9F67-EF3A71BDB578}"/>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Emotional Characteristics of:  6-8 Year-Olds</a:t>
            </a:r>
          </a:p>
        </p:txBody>
      </p:sp>
      <p:sp>
        <p:nvSpPr>
          <p:cNvPr id="3" name="Content Placeholder 2">
            <a:extLst>
              <a:ext uri="{FF2B5EF4-FFF2-40B4-BE49-F238E27FC236}">
                <a16:creationId xmlns:a16="http://schemas.microsoft.com/office/drawing/2014/main" id="{9FD00DBE-4879-47AC-B0D2-5B94DE9EA8D7}"/>
              </a:ext>
            </a:extLst>
          </p:cNvPr>
          <p:cNvSpPr>
            <a:spLocks noGrp="1"/>
          </p:cNvSpPr>
          <p:nvPr>
            <p:ph idx="1"/>
          </p:nvPr>
        </p:nvSpPr>
        <p:spPr>
          <a:xfrm>
            <a:off x="628650" y="2488405"/>
            <a:ext cx="7886700" cy="3133919"/>
          </a:xfrm>
        </p:spPr>
        <p:txBody>
          <a:bodyPr>
            <a:normAutofit fontScale="92500" lnSpcReduction="20000"/>
          </a:bodyPr>
          <a:lstStyle/>
          <a:p>
            <a:r>
              <a:rPr lang="en-US" altLang="en-US" sz="2600" dirty="0"/>
              <a:t>Self-centered</a:t>
            </a:r>
          </a:p>
          <a:p>
            <a:r>
              <a:rPr lang="en-US" altLang="en-US" sz="2600" dirty="0"/>
              <a:t>Seeking approval from adults</a:t>
            </a:r>
          </a:p>
          <a:p>
            <a:r>
              <a:rPr lang="en-US" altLang="en-US" sz="2600" dirty="0"/>
              <a:t>Avoids punishment</a:t>
            </a:r>
          </a:p>
          <a:p>
            <a:r>
              <a:rPr lang="en-US" altLang="en-US" sz="2600" dirty="0"/>
              <a:t>Sensitive to criticism; don’t like failure</a:t>
            </a:r>
          </a:p>
          <a:p>
            <a:pPr>
              <a:buClr>
                <a:schemeClr val="tx1"/>
              </a:buClr>
              <a:buNone/>
            </a:pPr>
            <a:r>
              <a:rPr lang="en-US" altLang="en-US" sz="2600" dirty="0">
                <a:solidFill>
                  <a:srgbClr val="F62649"/>
                </a:solidFill>
              </a:rPr>
              <a:t>Implications:</a:t>
            </a:r>
          </a:p>
          <a:p>
            <a:pPr>
              <a:buClr>
                <a:schemeClr val="tx1"/>
              </a:buClr>
            </a:pPr>
            <a:r>
              <a:rPr lang="en-US" altLang="en-US" sz="2600" dirty="0"/>
              <a:t>Be positive!</a:t>
            </a:r>
          </a:p>
          <a:p>
            <a:pPr>
              <a:buClr>
                <a:schemeClr val="tx1"/>
              </a:buClr>
            </a:pPr>
            <a:r>
              <a:rPr lang="en-US" altLang="en-US" sz="2600" dirty="0"/>
              <a:t>Plan activities that promote success</a:t>
            </a:r>
          </a:p>
          <a:p>
            <a:pPr>
              <a:buClr>
                <a:schemeClr val="tx1"/>
              </a:buClr>
            </a:pPr>
            <a:r>
              <a:rPr lang="en-US" altLang="en-US" sz="2600" dirty="0"/>
              <a:t>Foster cooperation, not competition</a:t>
            </a:r>
          </a:p>
          <a:p>
            <a:endParaRPr lang="en-US" dirty="0"/>
          </a:p>
        </p:txBody>
      </p:sp>
    </p:spTree>
    <p:extLst>
      <p:ext uri="{BB962C8B-B14F-4D97-AF65-F5344CB8AC3E}">
        <p14:creationId xmlns:p14="http://schemas.microsoft.com/office/powerpoint/2010/main" val="992704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FA047-0AA1-4DDF-9CCA-CD9B5B190DB9}"/>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Intellectual Characteristics of:  6-8 Year-Olds</a:t>
            </a:r>
          </a:p>
        </p:txBody>
      </p:sp>
      <p:sp>
        <p:nvSpPr>
          <p:cNvPr id="3" name="Content Placeholder 2">
            <a:extLst>
              <a:ext uri="{FF2B5EF4-FFF2-40B4-BE49-F238E27FC236}">
                <a16:creationId xmlns:a16="http://schemas.microsoft.com/office/drawing/2014/main" id="{37B3CA6A-32DF-4A96-B606-9A9754F34694}"/>
              </a:ext>
            </a:extLst>
          </p:cNvPr>
          <p:cNvSpPr>
            <a:spLocks noGrp="1"/>
          </p:cNvSpPr>
          <p:nvPr>
            <p:ph idx="1"/>
          </p:nvPr>
        </p:nvSpPr>
        <p:spPr>
          <a:xfrm>
            <a:off x="628650" y="2488406"/>
            <a:ext cx="7886700" cy="3109206"/>
          </a:xfrm>
        </p:spPr>
        <p:txBody>
          <a:bodyPr>
            <a:normAutofit fontScale="92500" lnSpcReduction="10000"/>
          </a:bodyPr>
          <a:lstStyle/>
          <a:p>
            <a:r>
              <a:rPr lang="en-US" altLang="en-US" sz="2600" dirty="0"/>
              <a:t>Concrete thinkers – base thinking in reality</a:t>
            </a:r>
          </a:p>
          <a:p>
            <a:r>
              <a:rPr lang="en-US" altLang="en-US" sz="2600" dirty="0"/>
              <a:t>Can’t multi-task well</a:t>
            </a:r>
          </a:p>
          <a:p>
            <a:r>
              <a:rPr lang="en-US" altLang="en-US" sz="2600" dirty="0"/>
              <a:t>More interested in doing things than the end result</a:t>
            </a:r>
          </a:p>
          <a:p>
            <a:pPr>
              <a:buNone/>
            </a:pPr>
            <a:r>
              <a:rPr lang="en-US" altLang="en-US" sz="2600" dirty="0">
                <a:solidFill>
                  <a:srgbClr val="F62649"/>
                </a:solidFill>
              </a:rPr>
              <a:t>Implications:</a:t>
            </a:r>
          </a:p>
          <a:p>
            <a:pPr>
              <a:buClr>
                <a:schemeClr val="tx1"/>
              </a:buClr>
            </a:pPr>
            <a:r>
              <a:rPr lang="en-US" altLang="en-US" sz="2600" dirty="0"/>
              <a:t>Plan short activities</a:t>
            </a:r>
          </a:p>
          <a:p>
            <a:pPr>
              <a:buClr>
                <a:schemeClr val="tx1"/>
              </a:buClr>
            </a:pPr>
            <a:r>
              <a:rPr lang="en-US" altLang="en-US" sz="2600" dirty="0"/>
              <a:t>Focus on process, not final product</a:t>
            </a:r>
          </a:p>
          <a:p>
            <a:pPr>
              <a:buClr>
                <a:schemeClr val="tx1"/>
              </a:buClr>
            </a:pPr>
            <a:r>
              <a:rPr lang="en-US" altLang="en-US" sz="2600" dirty="0"/>
              <a:t>Allow for exploration and inquiry</a:t>
            </a:r>
          </a:p>
          <a:p>
            <a:endParaRPr lang="en-US" dirty="0"/>
          </a:p>
        </p:txBody>
      </p:sp>
    </p:spTree>
    <p:extLst>
      <p:ext uri="{BB962C8B-B14F-4D97-AF65-F5344CB8AC3E}">
        <p14:creationId xmlns:p14="http://schemas.microsoft.com/office/powerpoint/2010/main" val="3155773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0FDFD-2342-4F26-8BB9-8BF8E74C0E7E}"/>
              </a:ext>
            </a:extLst>
          </p:cNvPr>
          <p:cNvSpPr>
            <a:spLocks noGrp="1"/>
          </p:cNvSpPr>
          <p:nvPr>
            <p:ph type="title"/>
          </p:nvPr>
        </p:nvSpPr>
        <p:spPr>
          <a:xfrm>
            <a:off x="628650" y="1106531"/>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What do you think of when we talk about 9-11 year-olds?</a:t>
            </a:r>
          </a:p>
        </p:txBody>
      </p:sp>
    </p:spTree>
    <p:extLst>
      <p:ext uri="{BB962C8B-B14F-4D97-AF65-F5344CB8AC3E}">
        <p14:creationId xmlns:p14="http://schemas.microsoft.com/office/powerpoint/2010/main" val="2421188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596A3-1AA7-40A6-9C64-96813FB59A18}"/>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Physical Characteristics of:  9-11 Year-Olds</a:t>
            </a:r>
          </a:p>
        </p:txBody>
      </p:sp>
      <p:sp>
        <p:nvSpPr>
          <p:cNvPr id="3" name="Content Placeholder 2">
            <a:extLst>
              <a:ext uri="{FF2B5EF4-FFF2-40B4-BE49-F238E27FC236}">
                <a16:creationId xmlns:a16="http://schemas.microsoft.com/office/drawing/2014/main" id="{06FF7C6A-3021-496E-8000-B981E81F5DC3}"/>
              </a:ext>
            </a:extLst>
          </p:cNvPr>
          <p:cNvSpPr>
            <a:spLocks noGrp="1"/>
          </p:cNvSpPr>
          <p:nvPr>
            <p:ph idx="1"/>
          </p:nvPr>
        </p:nvSpPr>
        <p:spPr>
          <a:xfrm>
            <a:off x="628650" y="2488406"/>
            <a:ext cx="7886700" cy="3146276"/>
          </a:xfrm>
        </p:spPr>
        <p:txBody>
          <a:bodyPr/>
          <a:lstStyle/>
          <a:p>
            <a:r>
              <a:rPr lang="en-US" altLang="en-US" sz="2400" dirty="0"/>
              <a:t>Moving all the time—can’t sit still!</a:t>
            </a:r>
          </a:p>
          <a:p>
            <a:r>
              <a:rPr lang="en-US" altLang="en-US" sz="2400" dirty="0"/>
              <a:t>Growth spurt – beginning adolescence</a:t>
            </a:r>
          </a:p>
          <a:p>
            <a:r>
              <a:rPr lang="en-US" altLang="en-US" sz="2400" dirty="0"/>
              <a:t>Females mature before males</a:t>
            </a:r>
          </a:p>
          <a:p>
            <a:pPr>
              <a:buNone/>
            </a:pPr>
            <a:r>
              <a:rPr lang="en-US" altLang="en-US" sz="2400" dirty="0">
                <a:solidFill>
                  <a:srgbClr val="F62649"/>
                </a:solidFill>
              </a:rPr>
              <a:t>Implications:</a:t>
            </a:r>
          </a:p>
          <a:p>
            <a:pPr>
              <a:buClr>
                <a:schemeClr val="tx1"/>
              </a:buClr>
            </a:pPr>
            <a:r>
              <a:rPr lang="en-US" altLang="en-US" sz="2400" dirty="0"/>
              <a:t>Provide active learning experiences</a:t>
            </a:r>
          </a:p>
          <a:p>
            <a:pPr>
              <a:buClr>
                <a:schemeClr val="tx1"/>
              </a:buClr>
            </a:pPr>
            <a:r>
              <a:rPr lang="en-US" altLang="en-US" sz="2400" dirty="0"/>
              <a:t>Avoid competition between boys and girls</a:t>
            </a:r>
          </a:p>
          <a:p>
            <a:endParaRPr lang="en-US" dirty="0"/>
          </a:p>
        </p:txBody>
      </p:sp>
    </p:spTree>
    <p:extLst>
      <p:ext uri="{BB962C8B-B14F-4D97-AF65-F5344CB8AC3E}">
        <p14:creationId xmlns:p14="http://schemas.microsoft.com/office/powerpoint/2010/main" val="2894570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D211-50AA-4130-86E1-4021D4F675B9}"/>
              </a:ext>
            </a:extLst>
          </p:cNvPr>
          <p:cNvSpPr>
            <a:spLocks noGrp="1"/>
          </p:cNvSpPr>
          <p:nvPr>
            <p:ph type="title"/>
          </p:nvPr>
        </p:nvSpPr>
        <p:spPr>
          <a:xfrm>
            <a:off x="628650" y="1170502"/>
            <a:ext cx="7886700" cy="1325563"/>
          </a:xfrm>
        </p:spPr>
        <p:txBody>
          <a:bodyPr/>
          <a:lstStyle/>
          <a:p>
            <a:r>
              <a:rPr lang="en-US" b="1" dirty="0">
                <a:latin typeface="Arial Black" panose="020B0604020202020204" pitchFamily="34" charset="0"/>
                <a:cs typeface="Arial Black" panose="020B0604020202020204" pitchFamily="34" charset="0"/>
              </a:rPr>
              <a:t>Social Characteristics of: 9-11 Year-Olds</a:t>
            </a:r>
          </a:p>
        </p:txBody>
      </p:sp>
      <p:sp>
        <p:nvSpPr>
          <p:cNvPr id="3" name="Content Placeholder 2">
            <a:extLst>
              <a:ext uri="{FF2B5EF4-FFF2-40B4-BE49-F238E27FC236}">
                <a16:creationId xmlns:a16="http://schemas.microsoft.com/office/drawing/2014/main" id="{E71A97CF-E385-41AA-BEAC-42C73F6B104F}"/>
              </a:ext>
            </a:extLst>
          </p:cNvPr>
          <p:cNvSpPr>
            <a:spLocks noGrp="1"/>
          </p:cNvSpPr>
          <p:nvPr>
            <p:ph idx="1"/>
          </p:nvPr>
        </p:nvSpPr>
        <p:spPr>
          <a:xfrm>
            <a:off x="628650" y="2496065"/>
            <a:ext cx="7886700" cy="3150973"/>
          </a:xfrm>
        </p:spPr>
        <p:txBody>
          <a:bodyPr>
            <a:normAutofit lnSpcReduction="10000"/>
          </a:bodyPr>
          <a:lstStyle/>
          <a:p>
            <a:r>
              <a:rPr lang="en-US" altLang="en-US" sz="2600" dirty="0"/>
              <a:t>Joining clubs; same sex groups</a:t>
            </a:r>
          </a:p>
          <a:p>
            <a:r>
              <a:rPr lang="en-US" altLang="en-US" sz="2600" dirty="0"/>
              <a:t>Don’t understand view points of others, but like to make others happy</a:t>
            </a:r>
          </a:p>
          <a:p>
            <a:r>
              <a:rPr lang="en-US" altLang="en-US" sz="2600" dirty="0"/>
              <a:t>Like to please adults with successful project completion</a:t>
            </a:r>
          </a:p>
          <a:p>
            <a:pPr>
              <a:buNone/>
            </a:pPr>
            <a:r>
              <a:rPr lang="en-US" altLang="en-US" sz="2600" dirty="0">
                <a:solidFill>
                  <a:srgbClr val="F62649"/>
                </a:solidFill>
              </a:rPr>
              <a:t>Implications:</a:t>
            </a:r>
          </a:p>
          <a:p>
            <a:pPr>
              <a:buClr>
                <a:schemeClr val="tx1"/>
              </a:buClr>
            </a:pPr>
            <a:r>
              <a:rPr lang="en-US" altLang="en-US" sz="2600" dirty="0"/>
              <a:t>Use Group Learning with same sex members</a:t>
            </a:r>
          </a:p>
          <a:p>
            <a:pPr>
              <a:buClr>
                <a:schemeClr val="tx1"/>
              </a:buClr>
            </a:pPr>
            <a:r>
              <a:rPr lang="en-US" altLang="en-US" sz="2600" dirty="0"/>
              <a:t>Encourage older mentors to work with the group</a:t>
            </a:r>
          </a:p>
          <a:p>
            <a:endParaRPr lang="en-US" dirty="0"/>
          </a:p>
        </p:txBody>
      </p:sp>
    </p:spTree>
    <p:extLst>
      <p:ext uri="{BB962C8B-B14F-4D97-AF65-F5344CB8AC3E}">
        <p14:creationId xmlns:p14="http://schemas.microsoft.com/office/powerpoint/2010/main" val="727101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39890-BB5C-4CAD-B437-20B00F401666}"/>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Emotional Characteristics of:  9-11 Year-Olds</a:t>
            </a:r>
          </a:p>
        </p:txBody>
      </p:sp>
      <p:sp>
        <p:nvSpPr>
          <p:cNvPr id="3" name="Content Placeholder 2">
            <a:extLst>
              <a:ext uri="{FF2B5EF4-FFF2-40B4-BE49-F238E27FC236}">
                <a16:creationId xmlns:a16="http://schemas.microsoft.com/office/drawing/2014/main" id="{CCF7E6F0-FF59-4DAC-973B-BDC90DA8877D}"/>
              </a:ext>
            </a:extLst>
          </p:cNvPr>
          <p:cNvSpPr>
            <a:spLocks noGrp="1"/>
          </p:cNvSpPr>
          <p:nvPr>
            <p:ph idx="1"/>
          </p:nvPr>
        </p:nvSpPr>
        <p:spPr>
          <a:xfrm>
            <a:off x="628650" y="2488406"/>
            <a:ext cx="7886700" cy="3183346"/>
          </a:xfrm>
        </p:spPr>
        <p:txBody>
          <a:bodyPr>
            <a:normAutofit fontScale="85000" lnSpcReduction="20000"/>
          </a:bodyPr>
          <a:lstStyle/>
          <a:p>
            <a:pPr>
              <a:lnSpc>
                <a:spcPct val="80000"/>
              </a:lnSpc>
            </a:pPr>
            <a:r>
              <a:rPr lang="en-US" altLang="en-US" dirty="0"/>
              <a:t>Weak sense of individual identity</a:t>
            </a:r>
          </a:p>
          <a:p>
            <a:pPr>
              <a:lnSpc>
                <a:spcPct val="80000"/>
              </a:lnSpc>
            </a:pPr>
            <a:r>
              <a:rPr lang="en-US" altLang="en-US" dirty="0"/>
              <a:t>Moody!!!</a:t>
            </a:r>
          </a:p>
          <a:p>
            <a:pPr>
              <a:lnSpc>
                <a:spcPct val="80000"/>
              </a:lnSpc>
            </a:pPr>
            <a:r>
              <a:rPr lang="en-US" altLang="en-US" dirty="0"/>
              <a:t>Justice and equality become important </a:t>
            </a:r>
          </a:p>
          <a:p>
            <a:pPr>
              <a:lnSpc>
                <a:spcPct val="80000"/>
              </a:lnSpc>
            </a:pPr>
            <a:r>
              <a:rPr lang="en-US" altLang="en-US" dirty="0"/>
              <a:t>Need to feel part of something important</a:t>
            </a:r>
          </a:p>
          <a:p>
            <a:pPr>
              <a:lnSpc>
                <a:spcPct val="80000"/>
              </a:lnSpc>
            </a:pPr>
            <a:r>
              <a:rPr lang="en-US" altLang="en-US" dirty="0"/>
              <a:t>Begin to question authority but still want guidance</a:t>
            </a:r>
          </a:p>
          <a:p>
            <a:pPr>
              <a:lnSpc>
                <a:spcPct val="80000"/>
              </a:lnSpc>
              <a:buNone/>
            </a:pPr>
            <a:r>
              <a:rPr lang="en-US" altLang="en-US" dirty="0">
                <a:solidFill>
                  <a:srgbClr val="F62649"/>
                </a:solidFill>
              </a:rPr>
              <a:t>Implications:</a:t>
            </a:r>
          </a:p>
          <a:p>
            <a:pPr>
              <a:lnSpc>
                <a:spcPct val="80000"/>
              </a:lnSpc>
              <a:buClr>
                <a:schemeClr val="tx1"/>
              </a:buClr>
            </a:pPr>
            <a:r>
              <a:rPr lang="en-US" altLang="en-US" dirty="0"/>
              <a:t>Don’t compare youth to each other</a:t>
            </a:r>
          </a:p>
          <a:p>
            <a:pPr>
              <a:lnSpc>
                <a:spcPct val="80000"/>
              </a:lnSpc>
              <a:buClr>
                <a:schemeClr val="tx1"/>
              </a:buClr>
            </a:pPr>
            <a:r>
              <a:rPr lang="en-US" altLang="en-US" dirty="0"/>
              <a:t>Help them identify their strengths</a:t>
            </a:r>
          </a:p>
          <a:p>
            <a:pPr>
              <a:lnSpc>
                <a:spcPct val="80000"/>
              </a:lnSpc>
              <a:buClr>
                <a:schemeClr val="tx1"/>
              </a:buClr>
            </a:pPr>
            <a:r>
              <a:rPr lang="en-US" altLang="en-US" dirty="0"/>
              <a:t>Emphasize progress made from previous performance</a:t>
            </a:r>
          </a:p>
          <a:p>
            <a:endParaRPr lang="en-US" dirty="0"/>
          </a:p>
        </p:txBody>
      </p:sp>
    </p:spTree>
    <p:extLst>
      <p:ext uri="{BB962C8B-B14F-4D97-AF65-F5344CB8AC3E}">
        <p14:creationId xmlns:p14="http://schemas.microsoft.com/office/powerpoint/2010/main" val="304119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8264C-83F1-4C2A-B151-1520FDACD52C}"/>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Intellectual Characteristics of:  9-11 Year-Olds</a:t>
            </a:r>
          </a:p>
        </p:txBody>
      </p:sp>
      <p:sp>
        <p:nvSpPr>
          <p:cNvPr id="3" name="Content Placeholder 2">
            <a:extLst>
              <a:ext uri="{FF2B5EF4-FFF2-40B4-BE49-F238E27FC236}">
                <a16:creationId xmlns:a16="http://schemas.microsoft.com/office/drawing/2014/main" id="{BEA98A88-F2D3-4585-8D28-A6713E25FA6E}"/>
              </a:ext>
            </a:extLst>
          </p:cNvPr>
          <p:cNvSpPr>
            <a:spLocks noGrp="1"/>
          </p:cNvSpPr>
          <p:nvPr>
            <p:ph idx="1"/>
          </p:nvPr>
        </p:nvSpPr>
        <p:spPr>
          <a:xfrm>
            <a:off x="628650" y="2488406"/>
            <a:ext cx="7886700" cy="3146276"/>
          </a:xfrm>
        </p:spPr>
        <p:txBody>
          <a:bodyPr>
            <a:normAutofit fontScale="92500" lnSpcReduction="10000"/>
          </a:bodyPr>
          <a:lstStyle/>
          <a:p>
            <a:pPr>
              <a:lnSpc>
                <a:spcPct val="80000"/>
              </a:lnSpc>
            </a:pPr>
            <a:r>
              <a:rPr lang="en-US" altLang="en-US" sz="2600" dirty="0"/>
              <a:t>Until 11, think concretely – black/white – then begin to understand new ideas</a:t>
            </a:r>
          </a:p>
          <a:p>
            <a:pPr>
              <a:lnSpc>
                <a:spcPct val="80000"/>
              </a:lnSpc>
            </a:pPr>
            <a:r>
              <a:rPr lang="en-US" altLang="en-US" sz="2600" dirty="0"/>
              <a:t>Learning to think abstractly</a:t>
            </a:r>
          </a:p>
          <a:p>
            <a:pPr>
              <a:lnSpc>
                <a:spcPct val="80000"/>
              </a:lnSpc>
            </a:pPr>
            <a:r>
              <a:rPr lang="en-US" altLang="en-US" sz="2600" dirty="0"/>
              <a:t>More immersed in subjects that interest them</a:t>
            </a:r>
          </a:p>
          <a:p>
            <a:pPr>
              <a:lnSpc>
                <a:spcPct val="80000"/>
              </a:lnSpc>
            </a:pPr>
            <a:r>
              <a:rPr lang="en-US" altLang="en-US" sz="2600" dirty="0"/>
              <a:t>Want to find own solutions</a:t>
            </a:r>
          </a:p>
          <a:p>
            <a:pPr>
              <a:lnSpc>
                <a:spcPct val="80000"/>
              </a:lnSpc>
              <a:buNone/>
            </a:pPr>
            <a:r>
              <a:rPr lang="en-US" altLang="en-US" sz="2600" dirty="0">
                <a:solidFill>
                  <a:srgbClr val="F62649"/>
                </a:solidFill>
              </a:rPr>
              <a:t>Implications:</a:t>
            </a:r>
          </a:p>
          <a:p>
            <a:pPr>
              <a:lnSpc>
                <a:spcPct val="80000"/>
              </a:lnSpc>
              <a:buClr>
                <a:schemeClr val="tx1"/>
              </a:buClr>
            </a:pPr>
            <a:r>
              <a:rPr lang="en-US" altLang="en-US" sz="2600" dirty="0"/>
              <a:t>Use simple, short directions and brief learning experiences</a:t>
            </a:r>
          </a:p>
          <a:p>
            <a:pPr>
              <a:lnSpc>
                <a:spcPct val="80000"/>
              </a:lnSpc>
              <a:buClr>
                <a:schemeClr val="tx1"/>
              </a:buClr>
            </a:pPr>
            <a:r>
              <a:rPr lang="en-US" altLang="en-US" sz="2600" dirty="0"/>
              <a:t>Offer a wide range of activities to ensure success</a:t>
            </a:r>
          </a:p>
          <a:p>
            <a:endParaRPr lang="en-US" dirty="0"/>
          </a:p>
        </p:txBody>
      </p:sp>
    </p:spTree>
    <p:extLst>
      <p:ext uri="{BB962C8B-B14F-4D97-AF65-F5344CB8AC3E}">
        <p14:creationId xmlns:p14="http://schemas.microsoft.com/office/powerpoint/2010/main" val="3142139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25FAB-103C-4712-8DFE-340636FF9788}"/>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What do you think of when we talk about 12-14 Year-Olds?</a:t>
            </a:r>
          </a:p>
        </p:txBody>
      </p:sp>
    </p:spTree>
    <p:extLst>
      <p:ext uri="{BB962C8B-B14F-4D97-AF65-F5344CB8AC3E}">
        <p14:creationId xmlns:p14="http://schemas.microsoft.com/office/powerpoint/2010/main" val="2515579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8160E-6970-40E8-A099-16F7B6E617F9}"/>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Physical Characteristics of: 12-14 Year-Olds</a:t>
            </a:r>
          </a:p>
        </p:txBody>
      </p:sp>
      <p:sp>
        <p:nvSpPr>
          <p:cNvPr id="3" name="Content Placeholder 2">
            <a:extLst>
              <a:ext uri="{FF2B5EF4-FFF2-40B4-BE49-F238E27FC236}">
                <a16:creationId xmlns:a16="http://schemas.microsoft.com/office/drawing/2014/main" id="{6C9D0189-8745-4D23-B3EB-47A749074ED3}"/>
              </a:ext>
            </a:extLst>
          </p:cNvPr>
          <p:cNvSpPr>
            <a:spLocks noGrp="1"/>
          </p:cNvSpPr>
          <p:nvPr>
            <p:ph idx="1"/>
          </p:nvPr>
        </p:nvSpPr>
        <p:spPr>
          <a:xfrm>
            <a:off x="628650" y="2488406"/>
            <a:ext cx="7886700" cy="3170990"/>
          </a:xfrm>
        </p:spPr>
        <p:txBody>
          <a:bodyPr>
            <a:normAutofit/>
          </a:bodyPr>
          <a:lstStyle/>
          <a:p>
            <a:r>
              <a:rPr lang="en-US" altLang="en-US" sz="2400" dirty="0"/>
              <a:t>Many physical changes </a:t>
            </a:r>
          </a:p>
          <a:p>
            <a:r>
              <a:rPr lang="en-US" altLang="en-US" sz="2400" dirty="0"/>
              <a:t>Boys may still be growing;  Boys usually reach maximum height by 16, girl by 14</a:t>
            </a:r>
          </a:p>
          <a:p>
            <a:pPr>
              <a:buNone/>
            </a:pPr>
            <a:r>
              <a:rPr lang="en-US" altLang="en-US" sz="2400" dirty="0">
                <a:solidFill>
                  <a:srgbClr val="F62649"/>
                </a:solidFill>
              </a:rPr>
              <a:t>Implications:</a:t>
            </a:r>
          </a:p>
          <a:p>
            <a:pPr>
              <a:buClr>
                <a:schemeClr val="tx1"/>
              </a:buClr>
            </a:pPr>
            <a:r>
              <a:rPr lang="en-US" altLang="en-US" sz="2400" dirty="0"/>
              <a:t>Be willing to answer questions</a:t>
            </a:r>
          </a:p>
          <a:p>
            <a:pPr>
              <a:buClr>
                <a:schemeClr val="tx1"/>
              </a:buClr>
            </a:pPr>
            <a:r>
              <a:rPr lang="en-US" altLang="en-US" sz="2400" dirty="0"/>
              <a:t>Avoid comments that criticize or compare youth physically</a:t>
            </a:r>
          </a:p>
          <a:p>
            <a:endParaRPr lang="en-US" dirty="0"/>
          </a:p>
        </p:txBody>
      </p:sp>
    </p:spTree>
    <p:extLst>
      <p:ext uri="{BB962C8B-B14F-4D97-AF65-F5344CB8AC3E}">
        <p14:creationId xmlns:p14="http://schemas.microsoft.com/office/powerpoint/2010/main" val="3229694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E46D1-59AA-4FA4-ACC0-0E9E36D21657}"/>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Social Characteristics of: 12-14 Year-Olds</a:t>
            </a:r>
          </a:p>
        </p:txBody>
      </p:sp>
      <p:sp>
        <p:nvSpPr>
          <p:cNvPr id="3" name="Content Placeholder 2">
            <a:extLst>
              <a:ext uri="{FF2B5EF4-FFF2-40B4-BE49-F238E27FC236}">
                <a16:creationId xmlns:a16="http://schemas.microsoft.com/office/drawing/2014/main" id="{70818B20-8FEC-44F6-8AB4-89CE9C24090E}"/>
              </a:ext>
            </a:extLst>
          </p:cNvPr>
          <p:cNvSpPr>
            <a:spLocks noGrp="1"/>
          </p:cNvSpPr>
          <p:nvPr>
            <p:ph idx="1"/>
          </p:nvPr>
        </p:nvSpPr>
        <p:spPr>
          <a:xfrm>
            <a:off x="628650" y="2488405"/>
            <a:ext cx="7886700" cy="3121563"/>
          </a:xfrm>
        </p:spPr>
        <p:txBody>
          <a:bodyPr>
            <a:normAutofit fontScale="85000" lnSpcReduction="20000"/>
          </a:bodyPr>
          <a:lstStyle/>
          <a:p>
            <a:r>
              <a:rPr lang="en-US" altLang="en-US" dirty="0"/>
              <a:t>Looking for activities involving opposite sex</a:t>
            </a:r>
          </a:p>
          <a:p>
            <a:r>
              <a:rPr lang="en-US" altLang="en-US" dirty="0"/>
              <a:t>Look more to peers than parents</a:t>
            </a:r>
          </a:p>
          <a:p>
            <a:r>
              <a:rPr lang="en-US" altLang="en-US" dirty="0"/>
              <a:t>Searching for adult role models; fan clubs</a:t>
            </a:r>
          </a:p>
          <a:p>
            <a:r>
              <a:rPr lang="en-US" altLang="en-US" dirty="0"/>
              <a:t>Tend to reject solutions from adults in favor of their own</a:t>
            </a:r>
          </a:p>
          <a:p>
            <a:pPr>
              <a:buNone/>
            </a:pPr>
            <a:r>
              <a:rPr lang="en-US" altLang="en-US" dirty="0">
                <a:solidFill>
                  <a:srgbClr val="F62649"/>
                </a:solidFill>
              </a:rPr>
              <a:t>Implications:</a:t>
            </a:r>
          </a:p>
          <a:p>
            <a:pPr>
              <a:buClr>
                <a:schemeClr val="tx1"/>
              </a:buClr>
            </a:pPr>
            <a:r>
              <a:rPr lang="en-US" altLang="en-US" dirty="0"/>
              <a:t>Let them plan own programs</a:t>
            </a:r>
          </a:p>
          <a:p>
            <a:pPr>
              <a:buClr>
                <a:schemeClr val="tx1"/>
              </a:buClr>
            </a:pPr>
            <a:r>
              <a:rPr lang="en-US" altLang="en-US" dirty="0"/>
              <a:t>Establish climate that is conducive to peer support</a:t>
            </a:r>
          </a:p>
          <a:p>
            <a:pPr>
              <a:buClr>
                <a:schemeClr val="tx1"/>
              </a:buClr>
            </a:pPr>
            <a:r>
              <a:rPr lang="en-US" altLang="en-US" dirty="0"/>
              <a:t>Emphasize personal development</a:t>
            </a:r>
          </a:p>
          <a:p>
            <a:endParaRPr lang="en-US" dirty="0"/>
          </a:p>
        </p:txBody>
      </p:sp>
    </p:spTree>
    <p:extLst>
      <p:ext uri="{BB962C8B-B14F-4D97-AF65-F5344CB8AC3E}">
        <p14:creationId xmlns:p14="http://schemas.microsoft.com/office/powerpoint/2010/main" val="46096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70726-F387-48A5-82B7-C75DD398BEDE}"/>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Topics</a:t>
            </a:r>
          </a:p>
        </p:txBody>
      </p:sp>
      <p:sp>
        <p:nvSpPr>
          <p:cNvPr id="3" name="Content Placeholder 2">
            <a:extLst>
              <a:ext uri="{FF2B5EF4-FFF2-40B4-BE49-F238E27FC236}">
                <a16:creationId xmlns:a16="http://schemas.microsoft.com/office/drawing/2014/main" id="{92D2FB57-B141-4E8F-9425-15C7F48CDD70}"/>
              </a:ext>
            </a:extLst>
          </p:cNvPr>
          <p:cNvSpPr>
            <a:spLocks noGrp="1"/>
          </p:cNvSpPr>
          <p:nvPr>
            <p:ph idx="1"/>
          </p:nvPr>
        </p:nvSpPr>
        <p:spPr>
          <a:xfrm>
            <a:off x="628650" y="2488405"/>
            <a:ext cx="7886700" cy="3688557"/>
          </a:xfrm>
        </p:spPr>
        <p:txBody>
          <a:bodyPr>
            <a:normAutofit/>
          </a:bodyPr>
          <a:lstStyle/>
          <a:p>
            <a:r>
              <a:rPr lang="en-US" sz="2400" dirty="0">
                <a:cs typeface="Arial" panose="020B0604020202020204" pitchFamily="34" charset="0"/>
              </a:rPr>
              <a:t>The Characteristics of Development</a:t>
            </a:r>
          </a:p>
          <a:p>
            <a:r>
              <a:rPr lang="en-US" sz="2400" dirty="0">
                <a:cs typeface="Arial" panose="020B0604020202020204" pitchFamily="34" charset="0"/>
              </a:rPr>
              <a:t>The 6-8 year-old</a:t>
            </a:r>
          </a:p>
          <a:p>
            <a:r>
              <a:rPr lang="en-US" sz="2400" dirty="0">
                <a:cs typeface="Arial" panose="020B0604020202020204" pitchFamily="34" charset="0"/>
              </a:rPr>
              <a:t>The 9-11 year-old</a:t>
            </a:r>
          </a:p>
          <a:p>
            <a:r>
              <a:rPr lang="en-US" sz="2400" dirty="0">
                <a:cs typeface="Arial" panose="020B0604020202020204" pitchFamily="34" charset="0"/>
              </a:rPr>
              <a:t>The 12-14 year-old</a:t>
            </a:r>
          </a:p>
          <a:p>
            <a:r>
              <a:rPr lang="en-US" sz="2400" dirty="0">
                <a:cs typeface="Arial" panose="020B0604020202020204" pitchFamily="34" charset="0"/>
              </a:rPr>
              <a:t>The 15-18 year-old</a:t>
            </a:r>
          </a:p>
          <a:p>
            <a:r>
              <a:rPr lang="en-US" sz="2400" dirty="0">
                <a:cs typeface="Arial" panose="020B0604020202020204" pitchFamily="34" charset="0"/>
              </a:rPr>
              <a:t>Practical implications for 4-H</a:t>
            </a:r>
          </a:p>
        </p:txBody>
      </p:sp>
    </p:spTree>
    <p:extLst>
      <p:ext uri="{BB962C8B-B14F-4D97-AF65-F5344CB8AC3E}">
        <p14:creationId xmlns:p14="http://schemas.microsoft.com/office/powerpoint/2010/main" val="2583296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8F601-C87F-4F25-9518-856D87A234A5}"/>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Social Characteristics of:  12-14 Year-Olds</a:t>
            </a:r>
          </a:p>
        </p:txBody>
      </p:sp>
      <p:sp>
        <p:nvSpPr>
          <p:cNvPr id="3" name="Content Placeholder 2">
            <a:extLst>
              <a:ext uri="{FF2B5EF4-FFF2-40B4-BE49-F238E27FC236}">
                <a16:creationId xmlns:a16="http://schemas.microsoft.com/office/drawing/2014/main" id="{737F5143-5E35-4E3E-AE64-669D60F0BDE2}"/>
              </a:ext>
            </a:extLst>
          </p:cNvPr>
          <p:cNvSpPr>
            <a:spLocks noGrp="1"/>
          </p:cNvSpPr>
          <p:nvPr>
            <p:ph idx="1"/>
          </p:nvPr>
        </p:nvSpPr>
        <p:spPr>
          <a:xfrm>
            <a:off x="628650" y="2488405"/>
            <a:ext cx="7886700" cy="3158633"/>
          </a:xfrm>
        </p:spPr>
        <p:txBody>
          <a:bodyPr>
            <a:normAutofit fontScale="85000" lnSpcReduction="20000"/>
          </a:bodyPr>
          <a:lstStyle/>
          <a:p>
            <a:r>
              <a:rPr lang="en-US" altLang="en-US" dirty="0"/>
              <a:t>Looking for activities involving opposite sex</a:t>
            </a:r>
          </a:p>
          <a:p>
            <a:r>
              <a:rPr lang="en-US" altLang="en-US" dirty="0"/>
              <a:t>Look more to peers than parents</a:t>
            </a:r>
          </a:p>
          <a:p>
            <a:r>
              <a:rPr lang="en-US" altLang="en-US" dirty="0"/>
              <a:t>Searching for adult role models; fan clubs</a:t>
            </a:r>
          </a:p>
          <a:p>
            <a:r>
              <a:rPr lang="en-US" altLang="en-US" dirty="0"/>
              <a:t>Tend to reject solutions from adults in favor of their own</a:t>
            </a:r>
          </a:p>
          <a:p>
            <a:pPr>
              <a:buNone/>
            </a:pPr>
            <a:r>
              <a:rPr lang="en-US" altLang="en-US" dirty="0">
                <a:solidFill>
                  <a:srgbClr val="F62649"/>
                </a:solidFill>
              </a:rPr>
              <a:t>Implications:</a:t>
            </a:r>
          </a:p>
          <a:p>
            <a:pPr>
              <a:buClr>
                <a:schemeClr val="tx1"/>
              </a:buClr>
            </a:pPr>
            <a:r>
              <a:rPr lang="en-US" altLang="en-US" dirty="0"/>
              <a:t>Let them plan own programs</a:t>
            </a:r>
          </a:p>
          <a:p>
            <a:pPr>
              <a:buClr>
                <a:schemeClr val="tx1"/>
              </a:buClr>
            </a:pPr>
            <a:r>
              <a:rPr lang="en-US" altLang="en-US" dirty="0"/>
              <a:t>Establish climate that is conducive to peer support</a:t>
            </a:r>
          </a:p>
          <a:p>
            <a:pPr>
              <a:buClr>
                <a:schemeClr val="tx1"/>
              </a:buClr>
            </a:pPr>
            <a:r>
              <a:rPr lang="en-US" altLang="en-US" dirty="0"/>
              <a:t>Emphasize personal development</a:t>
            </a:r>
          </a:p>
          <a:p>
            <a:endParaRPr lang="en-US" dirty="0"/>
          </a:p>
        </p:txBody>
      </p:sp>
    </p:spTree>
    <p:extLst>
      <p:ext uri="{BB962C8B-B14F-4D97-AF65-F5344CB8AC3E}">
        <p14:creationId xmlns:p14="http://schemas.microsoft.com/office/powerpoint/2010/main" val="1422431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076E-8AA7-4828-8D52-EF99A25F40F7}"/>
              </a:ext>
            </a:extLst>
          </p:cNvPr>
          <p:cNvSpPr>
            <a:spLocks noGrp="1"/>
          </p:cNvSpPr>
          <p:nvPr>
            <p:ph type="title"/>
          </p:nvPr>
        </p:nvSpPr>
        <p:spPr>
          <a:xfrm>
            <a:off x="628650" y="1108729"/>
            <a:ext cx="7886700" cy="994172"/>
          </a:xfrm>
        </p:spPr>
        <p:txBody>
          <a:bodyPr>
            <a:normAutofit fontScale="90000"/>
          </a:bodyPr>
          <a:lstStyle/>
          <a:p>
            <a:r>
              <a:rPr lang="en-US" b="1" dirty="0">
                <a:latin typeface="Arial Black" panose="020B0604020202020204" pitchFamily="34" charset="0"/>
                <a:cs typeface="Arial Black" panose="020B0604020202020204" pitchFamily="34" charset="0"/>
              </a:rPr>
              <a:t>Emotional Characteristics of: 12-14 Year-Olds</a:t>
            </a:r>
          </a:p>
        </p:txBody>
      </p:sp>
      <p:sp>
        <p:nvSpPr>
          <p:cNvPr id="3" name="Content Placeholder 2">
            <a:extLst>
              <a:ext uri="{FF2B5EF4-FFF2-40B4-BE49-F238E27FC236}">
                <a16:creationId xmlns:a16="http://schemas.microsoft.com/office/drawing/2014/main" id="{0E3F2369-E129-474E-A298-B5CF2481617C}"/>
              </a:ext>
            </a:extLst>
          </p:cNvPr>
          <p:cNvSpPr>
            <a:spLocks noGrp="1"/>
          </p:cNvSpPr>
          <p:nvPr>
            <p:ph idx="1"/>
          </p:nvPr>
        </p:nvSpPr>
        <p:spPr>
          <a:xfrm>
            <a:off x="628650" y="2483708"/>
            <a:ext cx="7886700" cy="3175688"/>
          </a:xfrm>
        </p:spPr>
        <p:txBody>
          <a:bodyPr>
            <a:normAutofit fontScale="77500" lnSpcReduction="20000"/>
          </a:bodyPr>
          <a:lstStyle/>
          <a:p>
            <a:pPr>
              <a:lnSpc>
                <a:spcPct val="80000"/>
              </a:lnSpc>
            </a:pPr>
            <a:r>
              <a:rPr lang="en-US" altLang="en-US" dirty="0"/>
              <a:t>Compare themselves to others</a:t>
            </a:r>
          </a:p>
          <a:p>
            <a:pPr>
              <a:lnSpc>
                <a:spcPct val="80000"/>
              </a:lnSpc>
            </a:pPr>
            <a:r>
              <a:rPr lang="en-US" altLang="en-US" dirty="0"/>
              <a:t>See themselves as always on center stage/unsettled emotions</a:t>
            </a:r>
          </a:p>
          <a:p>
            <a:pPr>
              <a:lnSpc>
                <a:spcPct val="80000"/>
              </a:lnSpc>
            </a:pPr>
            <a:r>
              <a:rPr lang="en-US" altLang="en-US" dirty="0"/>
              <a:t>Want to be autonomous from parents/abandon parental views</a:t>
            </a:r>
          </a:p>
          <a:p>
            <a:pPr>
              <a:lnSpc>
                <a:spcPct val="80000"/>
              </a:lnSpc>
            </a:pPr>
            <a:r>
              <a:rPr lang="en-US" altLang="en-US" dirty="0"/>
              <a:t>Strive to earn independence, yet want and need parents’ help</a:t>
            </a:r>
          </a:p>
          <a:p>
            <a:pPr>
              <a:lnSpc>
                <a:spcPct val="80000"/>
              </a:lnSpc>
              <a:buNone/>
            </a:pPr>
            <a:r>
              <a:rPr lang="en-US" altLang="en-US" dirty="0">
                <a:solidFill>
                  <a:srgbClr val="F62649"/>
                </a:solidFill>
              </a:rPr>
              <a:t>Implications:</a:t>
            </a:r>
          </a:p>
          <a:p>
            <a:pPr>
              <a:lnSpc>
                <a:spcPct val="80000"/>
              </a:lnSpc>
              <a:buClr>
                <a:schemeClr val="tx1"/>
              </a:buClr>
            </a:pPr>
            <a:r>
              <a:rPr lang="en-US" altLang="en-US" dirty="0"/>
              <a:t>Let teens assume responsibility – expect them to follow through</a:t>
            </a:r>
          </a:p>
          <a:p>
            <a:pPr>
              <a:lnSpc>
                <a:spcPct val="80000"/>
              </a:lnSpc>
              <a:buClr>
                <a:schemeClr val="tx1"/>
              </a:buClr>
            </a:pPr>
            <a:r>
              <a:rPr lang="en-US" altLang="en-US" dirty="0"/>
              <a:t>Help them explore identity, values, beliefs</a:t>
            </a:r>
          </a:p>
          <a:p>
            <a:pPr>
              <a:lnSpc>
                <a:spcPct val="80000"/>
              </a:lnSpc>
              <a:buClr>
                <a:schemeClr val="tx1"/>
              </a:buClr>
            </a:pPr>
            <a:r>
              <a:rPr lang="en-US" altLang="en-US" dirty="0"/>
              <a:t>Help them develop individual skills</a:t>
            </a:r>
          </a:p>
          <a:p>
            <a:pPr>
              <a:lnSpc>
                <a:spcPct val="80000"/>
              </a:lnSpc>
              <a:buClr>
                <a:schemeClr val="tx1"/>
              </a:buClr>
            </a:pPr>
            <a:r>
              <a:rPr lang="en-US" altLang="en-US" dirty="0"/>
              <a:t>Encourage youth and adults working together</a:t>
            </a:r>
            <a:endParaRPr lang="en-US" dirty="0"/>
          </a:p>
        </p:txBody>
      </p:sp>
    </p:spTree>
    <p:extLst>
      <p:ext uri="{BB962C8B-B14F-4D97-AF65-F5344CB8AC3E}">
        <p14:creationId xmlns:p14="http://schemas.microsoft.com/office/powerpoint/2010/main" val="1782781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C3524-2CD7-4C65-8D13-166140EB9974}"/>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Intellectual Characteristics of: 12-14 Year-Olds</a:t>
            </a:r>
          </a:p>
        </p:txBody>
      </p:sp>
      <p:sp>
        <p:nvSpPr>
          <p:cNvPr id="3" name="Content Placeholder 2">
            <a:extLst>
              <a:ext uri="{FF2B5EF4-FFF2-40B4-BE49-F238E27FC236}">
                <a16:creationId xmlns:a16="http://schemas.microsoft.com/office/drawing/2014/main" id="{37857CFC-B48C-4427-8B85-A959836C448A}"/>
              </a:ext>
            </a:extLst>
          </p:cNvPr>
          <p:cNvSpPr>
            <a:spLocks noGrp="1"/>
          </p:cNvSpPr>
          <p:nvPr>
            <p:ph idx="1"/>
          </p:nvPr>
        </p:nvSpPr>
        <p:spPr>
          <a:xfrm>
            <a:off x="628650" y="2488406"/>
            <a:ext cx="7886700" cy="3170990"/>
          </a:xfrm>
        </p:spPr>
        <p:txBody>
          <a:bodyPr>
            <a:normAutofit fontScale="70000" lnSpcReduction="20000"/>
          </a:bodyPr>
          <a:lstStyle/>
          <a:p>
            <a:r>
              <a:rPr lang="en-US" altLang="en-US" dirty="0"/>
              <a:t>Gaining cognitive and study skills, abstract thinking</a:t>
            </a:r>
          </a:p>
          <a:p>
            <a:r>
              <a:rPr lang="en-US" altLang="en-US" dirty="0"/>
              <a:t>Ready for in-depth, long-term experiences</a:t>
            </a:r>
          </a:p>
          <a:p>
            <a:r>
              <a:rPr lang="en-US" altLang="en-US" dirty="0"/>
              <a:t>Like to set goals based on their needs</a:t>
            </a:r>
          </a:p>
          <a:p>
            <a:r>
              <a:rPr lang="en-US" altLang="en-US" dirty="0"/>
              <a:t>Moved from fantasy to realistic focus on their life’s goals</a:t>
            </a:r>
          </a:p>
          <a:p>
            <a:pPr>
              <a:buNone/>
            </a:pPr>
            <a:r>
              <a:rPr lang="en-US" altLang="en-US" dirty="0">
                <a:solidFill>
                  <a:srgbClr val="F62649"/>
                </a:solidFill>
              </a:rPr>
              <a:t>Implications:</a:t>
            </a:r>
          </a:p>
          <a:p>
            <a:pPr>
              <a:buClr>
                <a:schemeClr val="tx1"/>
              </a:buClr>
            </a:pPr>
            <a:r>
              <a:rPr lang="en-US" altLang="en-US" dirty="0"/>
              <a:t>Give them real-life problems to solve</a:t>
            </a:r>
          </a:p>
          <a:p>
            <a:pPr>
              <a:buClr>
                <a:schemeClr val="tx1"/>
              </a:buClr>
            </a:pPr>
            <a:r>
              <a:rPr lang="en-US" altLang="en-US" dirty="0"/>
              <a:t>Let them make decisions and evaluate outcomes</a:t>
            </a:r>
          </a:p>
          <a:p>
            <a:pPr>
              <a:buClr>
                <a:schemeClr val="tx1"/>
              </a:buClr>
            </a:pPr>
            <a:r>
              <a:rPr lang="en-US" altLang="en-US" dirty="0"/>
              <a:t>Encourage service learning</a:t>
            </a:r>
          </a:p>
          <a:p>
            <a:pPr>
              <a:buClr>
                <a:schemeClr val="tx1"/>
              </a:buClr>
            </a:pPr>
            <a:r>
              <a:rPr lang="en-US" altLang="en-US" dirty="0"/>
              <a:t>Plan career exploration activities</a:t>
            </a:r>
            <a:endParaRPr lang="en-US" dirty="0"/>
          </a:p>
        </p:txBody>
      </p:sp>
    </p:spTree>
    <p:extLst>
      <p:ext uri="{BB962C8B-B14F-4D97-AF65-F5344CB8AC3E}">
        <p14:creationId xmlns:p14="http://schemas.microsoft.com/office/powerpoint/2010/main" val="355417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85655-D777-4228-8D52-DFB5E478BC70}"/>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What do you think of when we talk about 15-18 Year-Olds?</a:t>
            </a:r>
          </a:p>
        </p:txBody>
      </p:sp>
    </p:spTree>
    <p:extLst>
      <p:ext uri="{BB962C8B-B14F-4D97-AF65-F5344CB8AC3E}">
        <p14:creationId xmlns:p14="http://schemas.microsoft.com/office/powerpoint/2010/main" val="2837015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66333-A802-4EA6-9DAF-C580B106E1E3}"/>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Physical Characteristics of: 15-18 Year-Olds</a:t>
            </a:r>
          </a:p>
        </p:txBody>
      </p:sp>
      <p:sp>
        <p:nvSpPr>
          <p:cNvPr id="3" name="Content Placeholder 2">
            <a:extLst>
              <a:ext uri="{FF2B5EF4-FFF2-40B4-BE49-F238E27FC236}">
                <a16:creationId xmlns:a16="http://schemas.microsoft.com/office/drawing/2014/main" id="{8E656CA6-9ADE-43D5-8F24-97885D6C3D39}"/>
              </a:ext>
            </a:extLst>
          </p:cNvPr>
          <p:cNvSpPr>
            <a:spLocks noGrp="1"/>
          </p:cNvSpPr>
          <p:nvPr>
            <p:ph idx="1"/>
          </p:nvPr>
        </p:nvSpPr>
        <p:spPr>
          <a:xfrm>
            <a:off x="628650" y="2488406"/>
            <a:ext cx="7886700" cy="3183346"/>
          </a:xfrm>
        </p:spPr>
        <p:txBody>
          <a:bodyPr>
            <a:normAutofit fontScale="92500" lnSpcReduction="10000"/>
          </a:bodyPr>
          <a:lstStyle/>
          <a:p>
            <a:pPr>
              <a:lnSpc>
                <a:spcPct val="80000"/>
              </a:lnSpc>
            </a:pPr>
            <a:r>
              <a:rPr lang="en-US" altLang="en-US" sz="2600" dirty="0"/>
              <a:t>Concerned about body image</a:t>
            </a:r>
          </a:p>
          <a:p>
            <a:pPr>
              <a:lnSpc>
                <a:spcPct val="80000"/>
              </a:lnSpc>
            </a:pPr>
            <a:r>
              <a:rPr lang="en-US" altLang="en-US" sz="2600" dirty="0"/>
              <a:t>Exhibit smaller range in size and maturity among peers</a:t>
            </a:r>
          </a:p>
          <a:p>
            <a:pPr>
              <a:lnSpc>
                <a:spcPct val="80000"/>
              </a:lnSpc>
            </a:pPr>
            <a:r>
              <a:rPr lang="en-US" altLang="en-US" sz="2600" dirty="0"/>
              <a:t>Tend to have realistic view of limits to which body can be tested</a:t>
            </a:r>
          </a:p>
          <a:p>
            <a:pPr>
              <a:lnSpc>
                <a:spcPct val="80000"/>
              </a:lnSpc>
              <a:buNone/>
            </a:pPr>
            <a:r>
              <a:rPr lang="en-US" altLang="en-US" sz="2600" dirty="0">
                <a:solidFill>
                  <a:srgbClr val="F62649"/>
                </a:solidFill>
              </a:rPr>
              <a:t>Implications:</a:t>
            </a:r>
          </a:p>
          <a:p>
            <a:pPr>
              <a:lnSpc>
                <a:spcPct val="80000"/>
              </a:lnSpc>
              <a:buClr>
                <a:schemeClr val="tx1"/>
              </a:buClr>
            </a:pPr>
            <a:r>
              <a:rPr lang="en-US" altLang="en-US" sz="2600" dirty="0"/>
              <a:t>Be willing to answer questions</a:t>
            </a:r>
          </a:p>
          <a:p>
            <a:pPr>
              <a:lnSpc>
                <a:spcPct val="80000"/>
              </a:lnSpc>
              <a:buClr>
                <a:schemeClr val="tx1"/>
              </a:buClr>
            </a:pPr>
            <a:r>
              <a:rPr lang="en-US" altLang="en-US" sz="2600" dirty="0"/>
              <a:t>Avoid comments that criticize or compare youth </a:t>
            </a:r>
          </a:p>
          <a:p>
            <a:pPr>
              <a:lnSpc>
                <a:spcPct val="80000"/>
              </a:lnSpc>
              <a:buClr>
                <a:schemeClr val="tx1"/>
              </a:buClr>
            </a:pPr>
            <a:r>
              <a:rPr lang="en-US" altLang="en-US" sz="2600" dirty="0"/>
              <a:t>Set a good example for health and physical fitness</a:t>
            </a:r>
          </a:p>
          <a:p>
            <a:endParaRPr lang="en-US" dirty="0"/>
          </a:p>
        </p:txBody>
      </p:sp>
    </p:spTree>
    <p:extLst>
      <p:ext uri="{BB962C8B-B14F-4D97-AF65-F5344CB8AC3E}">
        <p14:creationId xmlns:p14="http://schemas.microsoft.com/office/powerpoint/2010/main" val="1790135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B2740-81EC-4437-BC95-647CDF82AD11}"/>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Social Characteristics of: 15-18 Year-Olds</a:t>
            </a:r>
          </a:p>
        </p:txBody>
      </p:sp>
      <p:sp>
        <p:nvSpPr>
          <p:cNvPr id="3" name="Content Placeholder 2">
            <a:extLst>
              <a:ext uri="{FF2B5EF4-FFF2-40B4-BE49-F238E27FC236}">
                <a16:creationId xmlns:a16="http://schemas.microsoft.com/office/drawing/2014/main" id="{82A953F6-8AB8-4E2F-96D3-5B0601EFB93C}"/>
              </a:ext>
            </a:extLst>
          </p:cNvPr>
          <p:cNvSpPr>
            <a:spLocks noGrp="1"/>
          </p:cNvSpPr>
          <p:nvPr>
            <p:ph idx="1"/>
          </p:nvPr>
        </p:nvSpPr>
        <p:spPr>
          <a:xfrm>
            <a:off x="628650" y="2488406"/>
            <a:ext cx="7886700" cy="3208060"/>
          </a:xfrm>
        </p:spPr>
        <p:txBody>
          <a:bodyPr>
            <a:normAutofit fontScale="62500" lnSpcReduction="20000"/>
          </a:bodyPr>
          <a:lstStyle/>
          <a:p>
            <a:r>
              <a:rPr lang="en-US" altLang="en-US" dirty="0"/>
              <a:t>Tend to romanticize sexuality but moving toward better understanding of reality</a:t>
            </a:r>
          </a:p>
          <a:p>
            <a:r>
              <a:rPr lang="en-US" altLang="en-US" dirty="0"/>
              <a:t>Search for intimacy; test sexual attractiveness</a:t>
            </a:r>
          </a:p>
          <a:p>
            <a:r>
              <a:rPr lang="en-US" altLang="en-US" dirty="0"/>
              <a:t>Makes commitments and can follow through</a:t>
            </a:r>
          </a:p>
          <a:p>
            <a:r>
              <a:rPr lang="en-US" altLang="en-US" dirty="0"/>
              <a:t>Desire respect; wants adult leadership roles</a:t>
            </a:r>
          </a:p>
          <a:p>
            <a:r>
              <a:rPr lang="en-US" altLang="en-US" dirty="0"/>
              <a:t>Are apt to reject goals set by others</a:t>
            </a:r>
          </a:p>
          <a:p>
            <a:pPr>
              <a:buNone/>
            </a:pPr>
            <a:r>
              <a:rPr lang="en-US" altLang="en-US" dirty="0">
                <a:solidFill>
                  <a:srgbClr val="F62649"/>
                </a:solidFill>
              </a:rPr>
              <a:t>Implications:</a:t>
            </a:r>
          </a:p>
          <a:p>
            <a:pPr>
              <a:buClr>
                <a:schemeClr val="tx1"/>
              </a:buClr>
            </a:pPr>
            <a:r>
              <a:rPr lang="en-US" altLang="en-US" dirty="0"/>
              <a:t>Let them plan own programs</a:t>
            </a:r>
          </a:p>
          <a:p>
            <a:pPr>
              <a:buClr>
                <a:schemeClr val="tx1"/>
              </a:buClr>
            </a:pPr>
            <a:r>
              <a:rPr lang="en-US" altLang="en-US" dirty="0"/>
              <a:t>Establish climate that is conducive to peer support</a:t>
            </a:r>
          </a:p>
          <a:p>
            <a:pPr>
              <a:buClr>
                <a:schemeClr val="tx1"/>
              </a:buClr>
            </a:pPr>
            <a:r>
              <a:rPr lang="en-US" altLang="en-US" dirty="0"/>
              <a:t>Emphasize personal development and leadership</a:t>
            </a:r>
          </a:p>
          <a:p>
            <a:endParaRPr lang="en-US" dirty="0"/>
          </a:p>
        </p:txBody>
      </p:sp>
    </p:spTree>
    <p:extLst>
      <p:ext uri="{BB962C8B-B14F-4D97-AF65-F5344CB8AC3E}">
        <p14:creationId xmlns:p14="http://schemas.microsoft.com/office/powerpoint/2010/main" val="2953705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2B684-284A-4152-A756-63F843374C06}"/>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Emotional Characteristics of: 15-18 Year-Olds</a:t>
            </a:r>
          </a:p>
        </p:txBody>
      </p:sp>
      <p:sp>
        <p:nvSpPr>
          <p:cNvPr id="3" name="Content Placeholder 2">
            <a:extLst>
              <a:ext uri="{FF2B5EF4-FFF2-40B4-BE49-F238E27FC236}">
                <a16:creationId xmlns:a16="http://schemas.microsoft.com/office/drawing/2014/main" id="{F791B2AF-FA03-42FA-B0F0-A14A5DCE4065}"/>
              </a:ext>
            </a:extLst>
          </p:cNvPr>
          <p:cNvSpPr>
            <a:spLocks noGrp="1"/>
          </p:cNvSpPr>
          <p:nvPr>
            <p:ph idx="1"/>
          </p:nvPr>
        </p:nvSpPr>
        <p:spPr>
          <a:xfrm>
            <a:off x="628650" y="2488406"/>
            <a:ext cx="7886700" cy="3269844"/>
          </a:xfrm>
        </p:spPr>
        <p:txBody>
          <a:bodyPr>
            <a:normAutofit fontScale="62500" lnSpcReduction="20000"/>
          </a:bodyPr>
          <a:lstStyle/>
          <a:p>
            <a:r>
              <a:rPr lang="en-US" altLang="en-US" dirty="0"/>
              <a:t>Desire respect</a:t>
            </a:r>
          </a:p>
          <a:p>
            <a:r>
              <a:rPr lang="en-US" altLang="en-US" dirty="0"/>
              <a:t>Accepting their own uniqueness but still seek approval from peers</a:t>
            </a:r>
          </a:p>
          <a:p>
            <a:r>
              <a:rPr lang="en-US" altLang="en-US" dirty="0"/>
              <a:t>Developing own set of values and beliefs</a:t>
            </a:r>
          </a:p>
          <a:p>
            <a:r>
              <a:rPr lang="en-US" altLang="en-US" dirty="0"/>
              <a:t>Gaining autonomy; introspective</a:t>
            </a:r>
          </a:p>
          <a:p>
            <a:r>
              <a:rPr lang="en-US" altLang="en-US" dirty="0"/>
              <a:t>Can initiate and carry out tasks without supervision</a:t>
            </a:r>
          </a:p>
          <a:p>
            <a:pPr>
              <a:buNone/>
            </a:pPr>
            <a:r>
              <a:rPr lang="en-US" altLang="en-US" dirty="0">
                <a:solidFill>
                  <a:srgbClr val="F62649"/>
                </a:solidFill>
              </a:rPr>
              <a:t>Implications:</a:t>
            </a:r>
            <a:endParaRPr lang="en-US" altLang="en-US" dirty="0"/>
          </a:p>
          <a:p>
            <a:pPr>
              <a:buClr>
                <a:schemeClr val="tx1"/>
              </a:buClr>
            </a:pPr>
            <a:r>
              <a:rPr lang="en-US" altLang="en-US" dirty="0"/>
              <a:t>Let teens assume responsibility – expect them to follow through</a:t>
            </a:r>
          </a:p>
          <a:p>
            <a:pPr>
              <a:buClr>
                <a:schemeClr val="tx1"/>
              </a:buClr>
            </a:pPr>
            <a:r>
              <a:rPr lang="en-US" altLang="en-US" dirty="0"/>
              <a:t>Help them explore identity, values, beliefs</a:t>
            </a:r>
          </a:p>
          <a:p>
            <a:pPr>
              <a:buClr>
                <a:schemeClr val="tx1"/>
              </a:buClr>
            </a:pPr>
            <a:r>
              <a:rPr lang="en-US" altLang="en-US" dirty="0"/>
              <a:t>Help them develop individual skills</a:t>
            </a:r>
          </a:p>
          <a:p>
            <a:pPr>
              <a:buClr>
                <a:schemeClr val="tx1"/>
              </a:buClr>
            </a:pPr>
            <a:r>
              <a:rPr lang="en-US" altLang="en-US" dirty="0"/>
              <a:t>Encourage youth and adults working together</a:t>
            </a:r>
            <a:endParaRPr lang="en-US" dirty="0"/>
          </a:p>
        </p:txBody>
      </p:sp>
    </p:spTree>
    <p:extLst>
      <p:ext uri="{BB962C8B-B14F-4D97-AF65-F5344CB8AC3E}">
        <p14:creationId xmlns:p14="http://schemas.microsoft.com/office/powerpoint/2010/main" val="292493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080C-4335-48B0-8E40-373A3FDE5857}"/>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Intellectual Characteristics of: 15-18 Year-Olds</a:t>
            </a:r>
          </a:p>
        </p:txBody>
      </p:sp>
      <p:sp>
        <p:nvSpPr>
          <p:cNvPr id="3" name="Content Placeholder 2">
            <a:extLst>
              <a:ext uri="{FF2B5EF4-FFF2-40B4-BE49-F238E27FC236}">
                <a16:creationId xmlns:a16="http://schemas.microsoft.com/office/drawing/2014/main" id="{E0E7870C-9145-4CB1-BB0A-D602391CFA28}"/>
              </a:ext>
            </a:extLst>
          </p:cNvPr>
          <p:cNvSpPr>
            <a:spLocks noGrp="1"/>
          </p:cNvSpPr>
          <p:nvPr>
            <p:ph idx="1"/>
          </p:nvPr>
        </p:nvSpPr>
        <p:spPr>
          <a:xfrm>
            <a:off x="628650" y="2488406"/>
            <a:ext cx="7886700" cy="3157215"/>
          </a:xfrm>
        </p:spPr>
        <p:txBody>
          <a:bodyPr>
            <a:normAutofit fontScale="70000" lnSpcReduction="20000"/>
          </a:bodyPr>
          <a:lstStyle/>
          <a:p>
            <a:r>
              <a:rPr lang="en-US" altLang="en-US" dirty="0"/>
              <a:t>Are mastering abstract thinking</a:t>
            </a:r>
          </a:p>
          <a:p>
            <a:r>
              <a:rPr lang="en-US" altLang="en-US" dirty="0"/>
              <a:t>Can imagine impact of present behavior on future</a:t>
            </a:r>
          </a:p>
          <a:p>
            <a:r>
              <a:rPr lang="en-US" altLang="en-US" dirty="0"/>
              <a:t>Enjoy demonstrating acquired knowledge</a:t>
            </a:r>
          </a:p>
          <a:p>
            <a:r>
              <a:rPr lang="en-US" altLang="en-US" dirty="0"/>
              <a:t>Will lose patience with meaningless activities</a:t>
            </a:r>
          </a:p>
          <a:p>
            <a:pPr>
              <a:buNone/>
            </a:pPr>
            <a:r>
              <a:rPr lang="en-US" altLang="en-US" dirty="0">
                <a:solidFill>
                  <a:srgbClr val="F62649"/>
                </a:solidFill>
              </a:rPr>
              <a:t>Implications:</a:t>
            </a:r>
          </a:p>
          <a:p>
            <a:pPr>
              <a:buClr>
                <a:schemeClr val="tx1"/>
              </a:buClr>
            </a:pPr>
            <a:r>
              <a:rPr lang="en-US" altLang="en-US" dirty="0"/>
              <a:t>Give them real-life problems to solve</a:t>
            </a:r>
          </a:p>
          <a:p>
            <a:pPr>
              <a:buClr>
                <a:schemeClr val="tx1"/>
              </a:buClr>
            </a:pPr>
            <a:r>
              <a:rPr lang="en-US" altLang="en-US" dirty="0"/>
              <a:t>Let them make decisions and evaluate outcomes</a:t>
            </a:r>
          </a:p>
          <a:p>
            <a:pPr>
              <a:buClr>
                <a:schemeClr val="tx1"/>
              </a:buClr>
            </a:pPr>
            <a:r>
              <a:rPr lang="en-US" altLang="en-US" dirty="0"/>
              <a:t>Encourage service learning</a:t>
            </a:r>
          </a:p>
          <a:p>
            <a:pPr>
              <a:buClr>
                <a:schemeClr val="tx1"/>
              </a:buClr>
            </a:pPr>
            <a:r>
              <a:rPr lang="en-US" altLang="en-US" dirty="0"/>
              <a:t>Plan career exploration activities</a:t>
            </a:r>
            <a:endParaRPr lang="en-US" dirty="0"/>
          </a:p>
        </p:txBody>
      </p:sp>
    </p:spTree>
    <p:extLst>
      <p:ext uri="{BB962C8B-B14F-4D97-AF65-F5344CB8AC3E}">
        <p14:creationId xmlns:p14="http://schemas.microsoft.com/office/powerpoint/2010/main" val="17532312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57949-82BD-4ABC-9937-D95F162F0B66}"/>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Practical Implications</a:t>
            </a:r>
          </a:p>
        </p:txBody>
      </p:sp>
      <p:sp>
        <p:nvSpPr>
          <p:cNvPr id="3" name="Content Placeholder 2">
            <a:extLst>
              <a:ext uri="{FF2B5EF4-FFF2-40B4-BE49-F238E27FC236}">
                <a16:creationId xmlns:a16="http://schemas.microsoft.com/office/drawing/2014/main" id="{D27C5E9F-FCF2-4026-B48B-F552E3CA67CC}"/>
              </a:ext>
            </a:extLst>
          </p:cNvPr>
          <p:cNvSpPr>
            <a:spLocks noGrp="1"/>
          </p:cNvSpPr>
          <p:nvPr>
            <p:ph idx="1"/>
          </p:nvPr>
        </p:nvSpPr>
        <p:spPr>
          <a:xfrm>
            <a:off x="628650" y="2488405"/>
            <a:ext cx="7886700" cy="3195703"/>
          </a:xfrm>
        </p:spPr>
        <p:txBody>
          <a:bodyPr>
            <a:normAutofit fontScale="92500" lnSpcReduction="20000"/>
          </a:bodyPr>
          <a:lstStyle/>
          <a:p>
            <a:r>
              <a:rPr lang="en-US" altLang="en-US" dirty="0"/>
              <a:t>For younger children:</a:t>
            </a:r>
          </a:p>
          <a:p>
            <a:pPr lvl="1"/>
            <a:r>
              <a:rPr lang="en-US" altLang="en-US" dirty="0"/>
              <a:t>Understand that young children are limited by their developmental capacities</a:t>
            </a:r>
          </a:p>
          <a:p>
            <a:pPr lvl="1"/>
            <a:r>
              <a:rPr lang="en-US" altLang="en-US" dirty="0"/>
              <a:t>Organize activities &amp; events that are age-appropriate</a:t>
            </a:r>
          </a:p>
          <a:p>
            <a:pPr lvl="1"/>
            <a:r>
              <a:rPr lang="en-US" altLang="en-US" dirty="0"/>
              <a:t>Encourage active involvement rather than competition</a:t>
            </a:r>
          </a:p>
          <a:p>
            <a:pPr lvl="1"/>
            <a:r>
              <a:rPr lang="en-US" altLang="en-US" dirty="0"/>
              <a:t>Build upon children’s physical, social, emotional, and cognitive skills</a:t>
            </a:r>
          </a:p>
          <a:p>
            <a:pPr lvl="1"/>
            <a:r>
              <a:rPr lang="en-US" altLang="en-US" dirty="0"/>
              <a:t>Be generous with praise</a:t>
            </a:r>
          </a:p>
          <a:p>
            <a:pPr lvl="1"/>
            <a:r>
              <a:rPr lang="en-US" altLang="en-US" dirty="0"/>
              <a:t>Encourage exploration </a:t>
            </a:r>
          </a:p>
          <a:p>
            <a:pPr lvl="1"/>
            <a:r>
              <a:rPr lang="en-US" altLang="en-US" dirty="0"/>
              <a:t>Provide clear rules, boundaries, &amp; structure</a:t>
            </a:r>
            <a:endParaRPr lang="en-US" dirty="0"/>
          </a:p>
        </p:txBody>
      </p:sp>
    </p:spTree>
    <p:extLst>
      <p:ext uri="{BB962C8B-B14F-4D97-AF65-F5344CB8AC3E}">
        <p14:creationId xmlns:p14="http://schemas.microsoft.com/office/powerpoint/2010/main" val="72158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2ED78-DE44-4E72-8704-D13A90C0C46A}"/>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Practical Implications</a:t>
            </a:r>
          </a:p>
        </p:txBody>
      </p:sp>
      <p:sp>
        <p:nvSpPr>
          <p:cNvPr id="3" name="Content Placeholder 2">
            <a:extLst>
              <a:ext uri="{FF2B5EF4-FFF2-40B4-BE49-F238E27FC236}">
                <a16:creationId xmlns:a16="http://schemas.microsoft.com/office/drawing/2014/main" id="{AD12FE5C-81A5-41E3-A3BA-2E2F473EC3D3}"/>
              </a:ext>
            </a:extLst>
          </p:cNvPr>
          <p:cNvSpPr>
            <a:spLocks noGrp="1"/>
          </p:cNvSpPr>
          <p:nvPr>
            <p:ph idx="1"/>
          </p:nvPr>
        </p:nvSpPr>
        <p:spPr>
          <a:xfrm>
            <a:off x="628650" y="2488405"/>
            <a:ext cx="7886700" cy="3245130"/>
          </a:xfrm>
        </p:spPr>
        <p:txBody>
          <a:bodyPr>
            <a:normAutofit fontScale="92500" lnSpcReduction="20000"/>
          </a:bodyPr>
          <a:lstStyle/>
          <a:p>
            <a:r>
              <a:rPr lang="en-US" altLang="en-US" dirty="0"/>
              <a:t>For adolescents/teens:</a:t>
            </a:r>
          </a:p>
          <a:p>
            <a:pPr lvl="1"/>
            <a:r>
              <a:rPr lang="en-US" altLang="en-US" dirty="0"/>
              <a:t>Encourage emerging independence, but maintain structure, boundaries, rules</a:t>
            </a:r>
          </a:p>
          <a:p>
            <a:pPr lvl="1"/>
            <a:r>
              <a:rPr lang="en-US" altLang="en-US" dirty="0"/>
              <a:t>Be sensitive to self-image issues</a:t>
            </a:r>
          </a:p>
          <a:p>
            <a:pPr lvl="1"/>
            <a:r>
              <a:rPr lang="en-US" altLang="en-US" dirty="0"/>
              <a:t>Be open to discussing/handling sensitive issues </a:t>
            </a:r>
          </a:p>
          <a:p>
            <a:pPr lvl="1"/>
            <a:r>
              <a:rPr lang="en-US" altLang="en-US" dirty="0"/>
              <a:t>Foster positive peer interaction</a:t>
            </a:r>
          </a:p>
          <a:p>
            <a:pPr lvl="1"/>
            <a:r>
              <a:rPr lang="en-US" altLang="en-US" dirty="0"/>
              <a:t>Be a positive role model</a:t>
            </a:r>
          </a:p>
          <a:p>
            <a:pPr lvl="1"/>
            <a:r>
              <a:rPr lang="en-US" altLang="en-US" dirty="0"/>
              <a:t>Provide constructive criticism along with positive feedback</a:t>
            </a:r>
          </a:p>
          <a:p>
            <a:pPr lvl="1"/>
            <a:r>
              <a:rPr lang="en-US" altLang="en-US" dirty="0"/>
              <a:t>Promote hands-on activities &amp; experiential learning opportunities</a:t>
            </a:r>
          </a:p>
          <a:p>
            <a:endParaRPr lang="en-US" dirty="0"/>
          </a:p>
        </p:txBody>
      </p:sp>
    </p:spTree>
    <p:extLst>
      <p:ext uri="{BB962C8B-B14F-4D97-AF65-F5344CB8AC3E}">
        <p14:creationId xmlns:p14="http://schemas.microsoft.com/office/powerpoint/2010/main" val="3504304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7764C-A1EC-4971-9068-7BD3D942D9AA}"/>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Characteristics of Development</a:t>
            </a:r>
          </a:p>
        </p:txBody>
      </p:sp>
      <p:sp>
        <p:nvSpPr>
          <p:cNvPr id="3" name="Content Placeholder 2">
            <a:extLst>
              <a:ext uri="{FF2B5EF4-FFF2-40B4-BE49-F238E27FC236}">
                <a16:creationId xmlns:a16="http://schemas.microsoft.com/office/drawing/2014/main" id="{9B9B32A8-6E3E-4711-943C-BB4BDA40CF22}"/>
              </a:ext>
            </a:extLst>
          </p:cNvPr>
          <p:cNvSpPr>
            <a:spLocks noGrp="1"/>
          </p:cNvSpPr>
          <p:nvPr>
            <p:ph idx="1"/>
          </p:nvPr>
        </p:nvSpPr>
        <p:spPr>
          <a:xfrm>
            <a:off x="628650" y="2488405"/>
            <a:ext cx="7886700" cy="3688557"/>
          </a:xfrm>
        </p:spPr>
        <p:txBody>
          <a:bodyPr>
            <a:normAutofit/>
          </a:bodyPr>
          <a:lstStyle/>
          <a:p>
            <a:r>
              <a:rPr lang="en-US" altLang="en-US" sz="2400" dirty="0"/>
              <a:t>Physical </a:t>
            </a:r>
          </a:p>
          <a:p>
            <a:r>
              <a:rPr lang="en-US" altLang="en-US" sz="2400" dirty="0"/>
              <a:t>Social</a:t>
            </a:r>
          </a:p>
          <a:p>
            <a:r>
              <a:rPr lang="en-US" altLang="en-US" sz="2400" dirty="0"/>
              <a:t>Emotional</a:t>
            </a:r>
          </a:p>
          <a:p>
            <a:r>
              <a:rPr lang="en-US" altLang="en-US" sz="2400" dirty="0"/>
              <a:t>Intellectual</a:t>
            </a:r>
            <a:endParaRPr lang="en-US" sz="2400" dirty="0"/>
          </a:p>
        </p:txBody>
      </p:sp>
    </p:spTree>
    <p:extLst>
      <p:ext uri="{BB962C8B-B14F-4D97-AF65-F5344CB8AC3E}">
        <p14:creationId xmlns:p14="http://schemas.microsoft.com/office/powerpoint/2010/main" val="279989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87504A-91A5-4F92-A05B-6DBD6615F05A}"/>
              </a:ext>
            </a:extLst>
          </p:cNvPr>
          <p:cNvSpPr>
            <a:spLocks noGrp="1"/>
          </p:cNvSpPr>
          <p:nvPr>
            <p:ph idx="1"/>
          </p:nvPr>
        </p:nvSpPr>
        <p:spPr>
          <a:xfrm>
            <a:off x="628650" y="1037968"/>
            <a:ext cx="7886700" cy="5138995"/>
          </a:xfrm>
        </p:spPr>
        <p:txBody>
          <a:bodyPr>
            <a:normAutofit/>
          </a:bodyPr>
          <a:lstStyle/>
          <a:p>
            <a:pPr marL="0" indent="0" algn="ctr">
              <a:buNone/>
            </a:pPr>
            <a:r>
              <a:rPr lang="en-US" i="1" dirty="0"/>
              <a:t>"One hundred years from now, it will not matter what my bank account was, how big my house was, or what kind of car I drove. But the world may be little better, because I was important in the life of a child."</a:t>
            </a:r>
          </a:p>
          <a:p>
            <a:pPr marL="0" indent="0" algn="ctr">
              <a:buNone/>
            </a:pPr>
            <a:r>
              <a:rPr lang="en-US" dirty="0"/>
              <a:t>				- Forest Witcraft</a:t>
            </a:r>
            <a:br>
              <a:rPr lang="en-US" dirty="0"/>
            </a:br>
            <a:br>
              <a:rPr lang="en-US" dirty="0"/>
            </a:br>
            <a:br>
              <a:rPr lang="en-US" dirty="0"/>
            </a:br>
            <a:r>
              <a:rPr lang="en-US" i="1" dirty="0"/>
              <a:t>The difference between 'involvement' and 'commitment' is like an eggs-and-ham breakfast: </a:t>
            </a:r>
            <a:br>
              <a:rPr lang="en-US" i="1" dirty="0"/>
            </a:br>
            <a:r>
              <a:rPr lang="en-US" i="1" dirty="0"/>
              <a:t>the chicken was ‘involved’ –  the pig was ‘committed.’ </a:t>
            </a:r>
          </a:p>
        </p:txBody>
      </p:sp>
    </p:spTree>
    <p:extLst>
      <p:ext uri="{BB962C8B-B14F-4D97-AF65-F5344CB8AC3E}">
        <p14:creationId xmlns:p14="http://schemas.microsoft.com/office/powerpoint/2010/main" val="1324265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922D1-C94E-48E9-BD97-C8DF5C505EF5}"/>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Who and/or what influences a child’s growth and development?</a:t>
            </a:r>
          </a:p>
        </p:txBody>
      </p:sp>
      <p:sp>
        <p:nvSpPr>
          <p:cNvPr id="3" name="Content Placeholder 2">
            <a:extLst>
              <a:ext uri="{FF2B5EF4-FFF2-40B4-BE49-F238E27FC236}">
                <a16:creationId xmlns:a16="http://schemas.microsoft.com/office/drawing/2014/main" id="{0E7E13AC-9590-45D6-A312-47BBECA2E2A0}"/>
              </a:ext>
            </a:extLst>
          </p:cNvPr>
          <p:cNvSpPr>
            <a:spLocks noGrp="1"/>
          </p:cNvSpPr>
          <p:nvPr>
            <p:ph idx="1"/>
          </p:nvPr>
        </p:nvSpPr>
        <p:spPr>
          <a:xfrm>
            <a:off x="628650" y="2990334"/>
            <a:ext cx="7886700" cy="2174791"/>
          </a:xfrm>
        </p:spPr>
        <p:txBody>
          <a:bodyPr numCol="2">
            <a:normAutofit/>
          </a:bodyPr>
          <a:lstStyle/>
          <a:p>
            <a:r>
              <a:rPr lang="en-US" altLang="en-US" sz="2400" dirty="0"/>
              <a:t>Parents</a:t>
            </a:r>
          </a:p>
          <a:p>
            <a:r>
              <a:rPr lang="en-US" altLang="en-US" sz="2400" dirty="0"/>
              <a:t>Caregivers</a:t>
            </a:r>
          </a:p>
          <a:p>
            <a:r>
              <a:rPr lang="en-US" altLang="en-US" sz="2400" dirty="0"/>
              <a:t>Teachers</a:t>
            </a:r>
          </a:p>
          <a:p>
            <a:r>
              <a:rPr lang="en-US" altLang="en-US" sz="2400" dirty="0"/>
              <a:t>Peers </a:t>
            </a:r>
          </a:p>
          <a:p>
            <a:pPr>
              <a:spcBef>
                <a:spcPct val="20000"/>
              </a:spcBef>
              <a:buFontTx/>
              <a:buChar char="•"/>
            </a:pPr>
            <a:r>
              <a:rPr lang="en-US" altLang="en-US" sz="2400" dirty="0"/>
              <a:t>Extended Family </a:t>
            </a:r>
          </a:p>
          <a:p>
            <a:pPr>
              <a:spcBef>
                <a:spcPct val="20000"/>
              </a:spcBef>
              <a:buFontTx/>
              <a:buChar char="•"/>
            </a:pPr>
            <a:r>
              <a:rPr lang="en-US" altLang="en-US" sz="2400" dirty="0"/>
              <a:t>Community</a:t>
            </a:r>
          </a:p>
          <a:p>
            <a:pPr>
              <a:spcBef>
                <a:spcPct val="20000"/>
              </a:spcBef>
              <a:buFontTx/>
              <a:buChar char="•"/>
            </a:pPr>
            <a:r>
              <a:rPr lang="en-US" altLang="en-US" sz="2400" dirty="0"/>
              <a:t>Media</a:t>
            </a:r>
          </a:p>
          <a:p>
            <a:pPr>
              <a:spcBef>
                <a:spcPct val="20000"/>
              </a:spcBef>
              <a:buFontTx/>
              <a:buChar char="•"/>
            </a:pPr>
            <a:r>
              <a:rPr lang="en-US" altLang="en-US" sz="2400" dirty="0"/>
              <a:t>Heredity</a:t>
            </a:r>
          </a:p>
          <a:p>
            <a:pPr>
              <a:spcBef>
                <a:spcPct val="20000"/>
              </a:spcBef>
              <a:buFontTx/>
              <a:buChar char="•"/>
            </a:pPr>
            <a:r>
              <a:rPr lang="en-US" altLang="en-US" sz="2400" dirty="0"/>
              <a:t>Environment</a:t>
            </a:r>
            <a:endParaRPr lang="en-US" sz="2400" dirty="0"/>
          </a:p>
        </p:txBody>
      </p:sp>
    </p:spTree>
    <p:extLst>
      <p:ext uri="{BB962C8B-B14F-4D97-AF65-F5344CB8AC3E}">
        <p14:creationId xmlns:p14="http://schemas.microsoft.com/office/powerpoint/2010/main" val="2257209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EF2EF-97D1-486C-A68B-3F07A204E072}"/>
              </a:ext>
            </a:extLst>
          </p:cNvPr>
          <p:cNvSpPr>
            <a:spLocks noGrp="1"/>
          </p:cNvSpPr>
          <p:nvPr>
            <p:ph type="title"/>
          </p:nvPr>
        </p:nvSpPr>
        <p:spPr>
          <a:xfrm>
            <a:off x="628649" y="1162843"/>
            <a:ext cx="8367069" cy="1325563"/>
          </a:xfrm>
        </p:spPr>
        <p:txBody>
          <a:bodyPr/>
          <a:lstStyle/>
          <a:p>
            <a:r>
              <a:rPr lang="en-US" b="1" dirty="0">
                <a:latin typeface="Arial Black" panose="020B0604020202020204" pitchFamily="34" charset="0"/>
                <a:cs typeface="Arial Black" panose="020B0604020202020204" pitchFamily="34" charset="0"/>
              </a:rPr>
              <a:t>Principles of Development</a:t>
            </a:r>
          </a:p>
        </p:txBody>
      </p:sp>
      <p:sp>
        <p:nvSpPr>
          <p:cNvPr id="3" name="Content Placeholder 2">
            <a:extLst>
              <a:ext uri="{FF2B5EF4-FFF2-40B4-BE49-F238E27FC236}">
                <a16:creationId xmlns:a16="http://schemas.microsoft.com/office/drawing/2014/main" id="{BC92E748-29BB-483A-90C8-E93CB9A120F1}"/>
              </a:ext>
            </a:extLst>
          </p:cNvPr>
          <p:cNvSpPr>
            <a:spLocks noGrp="1"/>
          </p:cNvSpPr>
          <p:nvPr>
            <p:ph idx="1"/>
          </p:nvPr>
        </p:nvSpPr>
        <p:spPr>
          <a:xfrm>
            <a:off x="628650" y="2488406"/>
            <a:ext cx="7886700" cy="3146276"/>
          </a:xfrm>
        </p:spPr>
        <p:txBody>
          <a:bodyPr>
            <a:normAutofit fontScale="92500" lnSpcReduction="10000"/>
          </a:bodyPr>
          <a:lstStyle/>
          <a:p>
            <a:r>
              <a:rPr lang="en-US" altLang="en-US" sz="2400" dirty="0"/>
              <a:t>Development is orderly, not random.</a:t>
            </a:r>
          </a:p>
          <a:p>
            <a:r>
              <a:rPr lang="en-US" altLang="en-US" sz="2400" dirty="0"/>
              <a:t>Development is a continuous and gradual process.</a:t>
            </a:r>
          </a:p>
          <a:p>
            <a:r>
              <a:rPr lang="en-US" altLang="en-US" sz="2400" dirty="0"/>
              <a:t>Development is most rapid during the early stages of infancy and the adolescent years. </a:t>
            </a:r>
          </a:p>
          <a:p>
            <a:r>
              <a:rPr lang="en-US" altLang="en-US" sz="2400" dirty="0"/>
              <a:t>Not all children develop at the same pace.</a:t>
            </a:r>
          </a:p>
          <a:p>
            <a:r>
              <a:rPr lang="en-US" altLang="en-US" sz="2400" dirty="0"/>
              <a:t>Not all children possess the same temperament.</a:t>
            </a:r>
          </a:p>
          <a:p>
            <a:r>
              <a:rPr lang="en-US" altLang="en-US" sz="2400" dirty="0"/>
              <a:t>Development occurs within a larger context.</a:t>
            </a:r>
          </a:p>
          <a:p>
            <a:r>
              <a:rPr lang="en-US" altLang="en-US" sz="2400" dirty="0"/>
              <a:t>Development is a multi-faceted concept.</a:t>
            </a:r>
          </a:p>
          <a:p>
            <a:endParaRPr lang="en-US" dirty="0"/>
          </a:p>
        </p:txBody>
      </p:sp>
    </p:spTree>
    <p:extLst>
      <p:ext uri="{BB962C8B-B14F-4D97-AF65-F5344CB8AC3E}">
        <p14:creationId xmlns:p14="http://schemas.microsoft.com/office/powerpoint/2010/main" val="460623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39BBE-3547-4A18-ACF7-AA3797824995}"/>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Puzzle Activity</a:t>
            </a:r>
          </a:p>
        </p:txBody>
      </p:sp>
    </p:spTree>
    <p:extLst>
      <p:ext uri="{BB962C8B-B14F-4D97-AF65-F5344CB8AC3E}">
        <p14:creationId xmlns:p14="http://schemas.microsoft.com/office/powerpoint/2010/main" val="3964552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AD4AD-2A03-4CF3-9648-ED4C8AB79B64}"/>
              </a:ext>
            </a:extLst>
          </p:cNvPr>
          <p:cNvSpPr>
            <a:spLocks noGrp="1"/>
          </p:cNvSpPr>
          <p:nvPr>
            <p:ph type="title"/>
          </p:nvPr>
        </p:nvSpPr>
        <p:spPr>
          <a:xfrm>
            <a:off x="715147" y="1106531"/>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What do you think of when we talk </a:t>
            </a:r>
            <a:r>
              <a:rPr lang="en-US" b="1">
                <a:latin typeface="Arial Black" panose="020B0604020202020204" pitchFamily="34" charset="0"/>
                <a:cs typeface="Arial Black" panose="020B0604020202020204" pitchFamily="34" charset="0"/>
              </a:rPr>
              <a:t>about 6-8 year olds?</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16510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72659-96B9-4642-897F-FAC2D8B809E8}"/>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Physical Characteristics of:  6-8 Year-Olds</a:t>
            </a:r>
          </a:p>
        </p:txBody>
      </p:sp>
      <p:sp>
        <p:nvSpPr>
          <p:cNvPr id="3" name="Content Placeholder 2">
            <a:extLst>
              <a:ext uri="{FF2B5EF4-FFF2-40B4-BE49-F238E27FC236}">
                <a16:creationId xmlns:a16="http://schemas.microsoft.com/office/drawing/2014/main" id="{D5367D4B-13E8-4929-B8A9-95D27F7DA7DB}"/>
              </a:ext>
            </a:extLst>
          </p:cNvPr>
          <p:cNvSpPr>
            <a:spLocks noGrp="1"/>
          </p:cNvSpPr>
          <p:nvPr>
            <p:ph idx="1"/>
          </p:nvPr>
        </p:nvSpPr>
        <p:spPr>
          <a:xfrm>
            <a:off x="628650" y="2488406"/>
            <a:ext cx="7886700" cy="3146276"/>
          </a:xfrm>
        </p:spPr>
        <p:txBody>
          <a:bodyPr>
            <a:normAutofit/>
          </a:bodyPr>
          <a:lstStyle/>
          <a:p>
            <a:r>
              <a:rPr lang="en-US" altLang="en-US" sz="2400" dirty="0"/>
              <a:t>Growing slowly</a:t>
            </a:r>
          </a:p>
          <a:p>
            <a:r>
              <a:rPr lang="en-US" altLang="en-US" sz="2400" dirty="0"/>
              <a:t>Learning to master physical skills</a:t>
            </a:r>
          </a:p>
          <a:p>
            <a:r>
              <a:rPr lang="en-US" altLang="en-US" sz="2400" dirty="0"/>
              <a:t>Can control large muscles better than small muscles</a:t>
            </a:r>
          </a:p>
          <a:p>
            <a:pPr>
              <a:buNone/>
            </a:pPr>
            <a:r>
              <a:rPr lang="en-US" altLang="en-US" sz="2400" dirty="0">
                <a:solidFill>
                  <a:srgbClr val="F62649"/>
                </a:solidFill>
              </a:rPr>
              <a:t>Implications:</a:t>
            </a:r>
            <a:r>
              <a:rPr lang="en-US" altLang="en-US" sz="2400" dirty="0"/>
              <a:t>  </a:t>
            </a:r>
          </a:p>
          <a:p>
            <a:pPr>
              <a:buClr>
                <a:schemeClr val="tx1"/>
              </a:buClr>
            </a:pPr>
            <a:r>
              <a:rPr lang="en-US" altLang="en-US" sz="2400" dirty="0"/>
              <a:t>Messy with meals, arts/crafts</a:t>
            </a:r>
          </a:p>
          <a:p>
            <a:pPr>
              <a:buClr>
                <a:schemeClr val="tx1"/>
              </a:buClr>
            </a:pPr>
            <a:r>
              <a:rPr lang="en-US" altLang="en-US" sz="2400" dirty="0"/>
              <a:t>Conduct activities that encourage large muscle use</a:t>
            </a:r>
          </a:p>
          <a:p>
            <a:endParaRPr lang="en-US" dirty="0"/>
          </a:p>
        </p:txBody>
      </p:sp>
    </p:spTree>
    <p:extLst>
      <p:ext uri="{BB962C8B-B14F-4D97-AF65-F5344CB8AC3E}">
        <p14:creationId xmlns:p14="http://schemas.microsoft.com/office/powerpoint/2010/main" val="41344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9FDDE-9611-4156-A7CE-85BDDE632E25}"/>
              </a:ext>
            </a:extLst>
          </p:cNvPr>
          <p:cNvSpPr>
            <a:spLocks noGrp="1"/>
          </p:cNvSpPr>
          <p:nvPr>
            <p:ph type="title"/>
          </p:nvPr>
        </p:nvSpPr>
        <p:spPr>
          <a:xfrm>
            <a:off x="628650" y="1170502"/>
            <a:ext cx="7886700" cy="1325563"/>
          </a:xfrm>
        </p:spPr>
        <p:txBody>
          <a:bodyPr/>
          <a:lstStyle/>
          <a:p>
            <a:r>
              <a:rPr lang="en-US" b="1" dirty="0">
                <a:latin typeface="Arial Black" panose="020B0604020202020204" pitchFamily="34" charset="0"/>
                <a:cs typeface="Arial Black" panose="020B0604020202020204" pitchFamily="34" charset="0"/>
              </a:rPr>
              <a:t>Social Characteristics of:  6-8 Year-Olds</a:t>
            </a:r>
          </a:p>
        </p:txBody>
      </p:sp>
      <p:sp>
        <p:nvSpPr>
          <p:cNvPr id="3" name="Content Placeholder 2">
            <a:extLst>
              <a:ext uri="{FF2B5EF4-FFF2-40B4-BE49-F238E27FC236}">
                <a16:creationId xmlns:a16="http://schemas.microsoft.com/office/drawing/2014/main" id="{1015155E-4B15-4F94-A61B-B993C11D8ED3}"/>
              </a:ext>
            </a:extLst>
          </p:cNvPr>
          <p:cNvSpPr>
            <a:spLocks noGrp="1"/>
          </p:cNvSpPr>
          <p:nvPr>
            <p:ph idx="1"/>
          </p:nvPr>
        </p:nvSpPr>
        <p:spPr>
          <a:xfrm>
            <a:off x="628650" y="2496065"/>
            <a:ext cx="7886700" cy="3680898"/>
          </a:xfrm>
        </p:spPr>
        <p:txBody>
          <a:bodyPr/>
          <a:lstStyle/>
          <a:p>
            <a:r>
              <a:rPr lang="en-US" altLang="en-US" sz="2400" dirty="0"/>
              <a:t>Learning how to be friends; may have many friends</a:t>
            </a:r>
          </a:p>
          <a:p>
            <a:r>
              <a:rPr lang="en-US" altLang="en-US" sz="2400" dirty="0"/>
              <a:t>Fighting occurs – doesn’t last long</a:t>
            </a:r>
          </a:p>
          <a:p>
            <a:r>
              <a:rPr lang="en-US" altLang="en-US" sz="2400" dirty="0"/>
              <a:t>Boys begin to separate from girls</a:t>
            </a:r>
          </a:p>
          <a:p>
            <a:pPr>
              <a:buNone/>
            </a:pPr>
            <a:r>
              <a:rPr lang="en-US" altLang="en-US" sz="2400" dirty="0">
                <a:solidFill>
                  <a:srgbClr val="F62649"/>
                </a:solidFill>
              </a:rPr>
              <a:t>Implications:</a:t>
            </a:r>
          </a:p>
          <a:p>
            <a:pPr>
              <a:buClr>
                <a:schemeClr val="tx1"/>
              </a:buClr>
            </a:pPr>
            <a:r>
              <a:rPr lang="en-US" altLang="en-US" sz="2400" dirty="0"/>
              <a:t>Small groups encourage social interaction</a:t>
            </a:r>
          </a:p>
          <a:p>
            <a:pPr>
              <a:buClr>
                <a:schemeClr val="tx1"/>
              </a:buClr>
            </a:pPr>
            <a:r>
              <a:rPr lang="en-US" altLang="en-US" sz="2400" dirty="0"/>
              <a:t>Role playing encourages empathy</a:t>
            </a:r>
          </a:p>
          <a:p>
            <a:pPr>
              <a:buClr>
                <a:schemeClr val="tx1"/>
              </a:buClr>
            </a:pPr>
            <a:r>
              <a:rPr lang="en-US" altLang="en-US" sz="2400" dirty="0"/>
              <a:t>Mixed gender activities</a:t>
            </a:r>
          </a:p>
          <a:p>
            <a:endParaRPr lang="en-US" dirty="0"/>
          </a:p>
        </p:txBody>
      </p:sp>
    </p:spTree>
    <p:extLst>
      <p:ext uri="{BB962C8B-B14F-4D97-AF65-F5344CB8AC3E}">
        <p14:creationId xmlns:p14="http://schemas.microsoft.com/office/powerpoint/2010/main" val="35680768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4E3BDFFDC33BC4C982E2A31ED857D51" ma:contentTypeVersion="24" ma:contentTypeDescription="Create a new document." ma:contentTypeScope="" ma:versionID="0fa8a3182c6ffd666a4d4dbe2652baf5">
  <xsd:schema xmlns:xsd="http://www.w3.org/2001/XMLSchema" xmlns:xs="http://www.w3.org/2001/XMLSchema" xmlns:p="http://schemas.microsoft.com/office/2006/metadata/properties" xmlns:ns2="be38b598-47b7-4232-9d1c-903fcf66185b" xmlns:ns3="630bf596-3ab9-4d32-b2b6-9855c349290e" targetNamespace="http://schemas.microsoft.com/office/2006/metadata/properties" ma:root="true" ma:fieldsID="969cb92680752d4842216258ce92cc04" ns2:_="" ns3:_="">
    <xsd:import namespace="be38b598-47b7-4232-9d1c-903fcf66185b"/>
    <xsd:import namespace="630bf596-3ab9-4d32-b2b6-9855c34929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3:TaxCatchAll" minOccurs="0"/>
                <xsd:element ref="ns2:lcf76f155ced4ddcb4097134ff3c332f" minOccurs="0"/>
                <xsd:element ref="ns2:MediaLengthInSecond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b598-47b7-4232-9d1c-903fcf6618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05c2eb-d2c0-41df-817a-9abe70ce6ca6"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0bf596-3ab9-4d32-b2b6-9855c349290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bb3cad9-1801-4045-9b3a-9fed23a7f521}" ma:internalName="TaxCatchAll" ma:showField="CatchAllData" ma:web="630bf596-3ab9-4d32-b2b6-9855c34929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84F5D2-32B2-4E16-ACAE-A98D455CB428}">
  <ds:schemaRefs>
    <ds:schemaRef ds:uri="http://schemas.microsoft.com/sharepoint/v3/contenttype/forms"/>
  </ds:schemaRefs>
</ds:datastoreItem>
</file>

<file path=customXml/itemProps2.xml><?xml version="1.0" encoding="utf-8"?>
<ds:datastoreItem xmlns:ds="http://schemas.openxmlformats.org/officeDocument/2006/customXml" ds:itemID="{AE70EE9C-F597-45DD-9C89-561C1FECE2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38b598-47b7-4232-9d1c-903fcf66185b"/>
    <ds:schemaRef ds:uri="630bf596-3ab9-4d32-b2b6-9855c34929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1419</TotalTime>
  <Words>5432</Words>
  <Application>Microsoft Office PowerPoint</Application>
  <PresentationFormat>On-screen Show (4:3)</PresentationFormat>
  <Paragraphs>336</Paragraphs>
  <Slides>30</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Arial Black</vt:lpstr>
      <vt:lpstr>Calibri</vt:lpstr>
      <vt:lpstr>Calibri Light</vt:lpstr>
      <vt:lpstr>Office Theme</vt:lpstr>
      <vt:lpstr> Texas 4-H AGES &amp; STAGES OF YOUTH DEVELOPMENT</vt:lpstr>
      <vt:lpstr>Topics</vt:lpstr>
      <vt:lpstr>Characteristics of Development</vt:lpstr>
      <vt:lpstr>Who and/or what influences a child’s growth and development?</vt:lpstr>
      <vt:lpstr>Principles of Development</vt:lpstr>
      <vt:lpstr>Puzzle Activity</vt:lpstr>
      <vt:lpstr>What do you think of when we talk about 6-8 year olds?</vt:lpstr>
      <vt:lpstr>Physical Characteristics of:  6-8 Year-Olds</vt:lpstr>
      <vt:lpstr>Social Characteristics of:  6-8 Year-Olds</vt:lpstr>
      <vt:lpstr>Emotional Characteristics of:  6-8 Year-Olds</vt:lpstr>
      <vt:lpstr>Intellectual Characteristics of:  6-8 Year-Olds</vt:lpstr>
      <vt:lpstr>What do you think of when we talk about 9-11 year-olds?</vt:lpstr>
      <vt:lpstr>Physical Characteristics of:  9-11 Year-Olds</vt:lpstr>
      <vt:lpstr>Social Characteristics of: 9-11 Year-Olds</vt:lpstr>
      <vt:lpstr>Emotional Characteristics of:  9-11 Year-Olds</vt:lpstr>
      <vt:lpstr>Intellectual Characteristics of:  9-11 Year-Olds</vt:lpstr>
      <vt:lpstr>What do you think of when we talk about 12-14 Year-Olds?</vt:lpstr>
      <vt:lpstr>Physical Characteristics of: 12-14 Year-Olds</vt:lpstr>
      <vt:lpstr>Social Characteristics of: 12-14 Year-Olds</vt:lpstr>
      <vt:lpstr>Social Characteristics of:  12-14 Year-Olds</vt:lpstr>
      <vt:lpstr>Emotional Characteristics of: 12-14 Year-Olds</vt:lpstr>
      <vt:lpstr>Intellectual Characteristics of: 12-14 Year-Olds</vt:lpstr>
      <vt:lpstr>What do you think of when we talk about 15-18 Year-Olds?</vt:lpstr>
      <vt:lpstr>Physical Characteristics of: 15-18 Year-Olds</vt:lpstr>
      <vt:lpstr>Social Characteristics of: 15-18 Year-Olds</vt:lpstr>
      <vt:lpstr>Emotional Characteristics of: 15-18 Year-Olds</vt:lpstr>
      <vt:lpstr>Intellectual Characteristics of: 15-18 Year-Olds</vt:lpstr>
      <vt:lpstr>Practical Implications</vt:lpstr>
      <vt:lpstr>Practical Implications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Erika H. Bochat</dc:creator>
  <cp:lastModifiedBy>Misty M. Cathey</cp:lastModifiedBy>
  <cp:revision>21</cp:revision>
  <dcterms:created xsi:type="dcterms:W3CDTF">2018-02-14T21:05:39Z</dcterms:created>
  <dcterms:modified xsi:type="dcterms:W3CDTF">2024-10-07T13:48:32Z</dcterms:modified>
</cp:coreProperties>
</file>